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tags/tag2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7.xml" ContentType="application/vnd.openxmlformats-officedocument.presentationml.tags+xml"/>
  <Override PartName="/ppt/notesSlides/notesSlide47.xml" ContentType="application/vnd.openxmlformats-officedocument.presentationml.notesSlide+xml"/>
  <Override PartName="/ppt/tags/tag28.xml" ContentType="application/vnd.openxmlformats-officedocument.presentationml.tags+xml"/>
  <Override PartName="/ppt/notesSlides/notesSlide48.xml" ContentType="application/vnd.openxmlformats-officedocument.presentationml.notesSlide+xml"/>
  <Override PartName="/ppt/tags/tag29.xml" ContentType="application/vnd.openxmlformats-officedocument.presentationml.tags+xml"/>
  <Override PartName="/ppt/notesSlides/notesSlide49.xml" ContentType="application/vnd.openxmlformats-officedocument.presentationml.notesSlide+xml"/>
  <Override PartName="/ppt/tags/tag30.xml" ContentType="application/vnd.openxmlformats-officedocument.presentationml.tags+xml"/>
  <Override PartName="/ppt/notesSlides/notesSlide50.xml" ContentType="application/vnd.openxmlformats-officedocument.presentationml.notesSlide+xml"/>
  <Override PartName="/ppt/tags/tag31.xml" ContentType="application/vnd.openxmlformats-officedocument.presentationml.tags+xml"/>
  <Override PartName="/ppt/notesSlides/notesSlide51.xml" ContentType="application/vnd.openxmlformats-officedocument.presentationml.notesSlide+xml"/>
  <Override PartName="/ppt/tags/tag32.xml" ContentType="application/vnd.openxmlformats-officedocument.presentationml.tags+xml"/>
  <Override PartName="/ppt/notesSlides/notesSlide52.xml" ContentType="application/vnd.openxmlformats-officedocument.presentationml.notesSlide+xml"/>
  <Override PartName="/ppt/tags/tag33.xml" ContentType="application/vnd.openxmlformats-officedocument.presentationml.tags+xml"/>
  <Override PartName="/ppt/notesSlides/notesSlide53.xml" ContentType="application/vnd.openxmlformats-officedocument.presentationml.notesSlide+xml"/>
  <Override PartName="/ppt/tags/tag34.xml" ContentType="application/vnd.openxmlformats-officedocument.presentationml.tags+xml"/>
  <Override PartName="/ppt/notesSlides/notesSlide54.xml" ContentType="application/vnd.openxmlformats-officedocument.presentationml.notesSlide+xml"/>
  <Override PartName="/ppt/tags/tag35.xml" ContentType="application/vnd.openxmlformats-officedocument.presentationml.tags+xml"/>
  <Override PartName="/ppt/notesSlides/notesSlide55.xml" ContentType="application/vnd.openxmlformats-officedocument.presentationml.notesSlide+xml"/>
  <Override PartName="/ppt/tags/tag36.xml" ContentType="application/vnd.openxmlformats-officedocument.presentationml.tags+xml"/>
  <Override PartName="/ppt/notesSlides/notesSlide56.xml" ContentType="application/vnd.openxmlformats-officedocument.presentationml.notesSlide+xml"/>
  <Override PartName="/ppt/tags/tag37.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9.xml" ContentType="application/vnd.openxmlformats-officedocument.presentationml.tags+xml"/>
  <Override PartName="/ppt/notesSlides/notesSlide6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64.xml" ContentType="application/vnd.openxmlformats-officedocument.presentationml.notesSlide+xml"/>
  <Override PartName="/ppt/tags/tag42.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7" r:id="rId2"/>
  </p:sldMasterIdLst>
  <p:notesMasterIdLst>
    <p:notesMasterId r:id="rId86"/>
  </p:notesMasterIdLst>
  <p:handoutMasterIdLst>
    <p:handoutMasterId r:id="rId87"/>
  </p:handoutMasterIdLst>
  <p:sldIdLst>
    <p:sldId id="260" r:id="rId3"/>
    <p:sldId id="261" r:id="rId4"/>
    <p:sldId id="4396" r:id="rId5"/>
    <p:sldId id="360" r:id="rId6"/>
    <p:sldId id="354" r:id="rId7"/>
    <p:sldId id="355" r:id="rId8"/>
    <p:sldId id="368" r:id="rId9"/>
    <p:sldId id="356" r:id="rId10"/>
    <p:sldId id="357" r:id="rId11"/>
    <p:sldId id="358" r:id="rId12"/>
    <p:sldId id="4486" r:id="rId13"/>
    <p:sldId id="310" r:id="rId14"/>
    <p:sldId id="4492" r:id="rId15"/>
    <p:sldId id="338" r:id="rId16"/>
    <p:sldId id="339" r:id="rId17"/>
    <p:sldId id="4422" r:id="rId18"/>
    <p:sldId id="346" r:id="rId19"/>
    <p:sldId id="2146848225" r:id="rId20"/>
    <p:sldId id="4491" r:id="rId21"/>
    <p:sldId id="4507" r:id="rId22"/>
    <p:sldId id="4508" r:id="rId23"/>
    <p:sldId id="2146848066" r:id="rId24"/>
    <p:sldId id="2146848083" r:id="rId25"/>
    <p:sldId id="2071591874" r:id="rId26"/>
    <p:sldId id="2146848084" r:id="rId27"/>
    <p:sldId id="2146848085" r:id="rId28"/>
    <p:sldId id="2146848087" r:id="rId29"/>
    <p:sldId id="2146848069" r:id="rId30"/>
    <p:sldId id="2146848132" r:id="rId31"/>
    <p:sldId id="4534" r:id="rId32"/>
    <p:sldId id="4536" r:id="rId33"/>
    <p:sldId id="2071591926" r:id="rId34"/>
    <p:sldId id="2146848082" r:id="rId35"/>
    <p:sldId id="2146848133" r:id="rId36"/>
    <p:sldId id="4487" r:id="rId37"/>
    <p:sldId id="4427" r:id="rId38"/>
    <p:sldId id="4428" r:id="rId39"/>
    <p:sldId id="4429" r:id="rId40"/>
    <p:sldId id="4541" r:id="rId41"/>
    <p:sldId id="4416" r:id="rId42"/>
    <p:sldId id="4434" r:id="rId43"/>
    <p:sldId id="4433" r:id="rId44"/>
    <p:sldId id="4435" r:id="rId45"/>
    <p:sldId id="4539" r:id="rId46"/>
    <p:sldId id="4436" r:id="rId47"/>
    <p:sldId id="4488" r:id="rId48"/>
    <p:sldId id="4438" r:id="rId49"/>
    <p:sldId id="4439" r:id="rId50"/>
    <p:sldId id="4441" r:id="rId51"/>
    <p:sldId id="4442" r:id="rId52"/>
    <p:sldId id="4443" r:id="rId53"/>
    <p:sldId id="4444" r:id="rId54"/>
    <p:sldId id="4445" r:id="rId55"/>
    <p:sldId id="4446" r:id="rId56"/>
    <p:sldId id="4447" r:id="rId57"/>
    <p:sldId id="4448" r:id="rId58"/>
    <p:sldId id="2071591917" r:id="rId59"/>
    <p:sldId id="2146848071" r:id="rId60"/>
    <p:sldId id="2146848100" r:id="rId61"/>
    <p:sldId id="4440" r:id="rId62"/>
    <p:sldId id="2071591935" r:id="rId63"/>
    <p:sldId id="4530" r:id="rId64"/>
    <p:sldId id="2071591834" r:id="rId65"/>
    <p:sldId id="2071591835" r:id="rId66"/>
    <p:sldId id="2071591940" r:id="rId67"/>
    <p:sldId id="2146848105" r:id="rId68"/>
    <p:sldId id="4509" r:id="rId69"/>
    <p:sldId id="4496" r:id="rId70"/>
    <p:sldId id="4497" r:id="rId71"/>
    <p:sldId id="4499" r:id="rId72"/>
    <p:sldId id="4500" r:id="rId73"/>
    <p:sldId id="4501" r:id="rId74"/>
    <p:sldId id="2146848109" r:id="rId75"/>
    <p:sldId id="2146848143" r:id="rId76"/>
    <p:sldId id="2146848111" r:id="rId77"/>
    <p:sldId id="2146848144" r:id="rId78"/>
    <p:sldId id="4461" r:id="rId79"/>
    <p:sldId id="4514" r:id="rId80"/>
    <p:sldId id="257" r:id="rId81"/>
    <p:sldId id="259" r:id="rId82"/>
    <p:sldId id="2146848113" r:id="rId83"/>
    <p:sldId id="2146848145" r:id="rId84"/>
    <p:sldId id="4477" r:id="rId8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722FF1A-0A25-4753-8CC4-BCA7B3751812}">
          <p14:sldIdLst>
            <p14:sldId id="260"/>
            <p14:sldId id="261"/>
          </p14:sldIdLst>
        </p14:section>
        <p14:section name="1: Essential principles of immunlogy" id="{AE7ED278-1DC5-45F9-91C2-CDD772DFA61D}">
          <p14:sldIdLst>
            <p14:sldId id="4396"/>
            <p14:sldId id="360"/>
            <p14:sldId id="354"/>
            <p14:sldId id="355"/>
            <p14:sldId id="368"/>
            <p14:sldId id="356"/>
            <p14:sldId id="357"/>
            <p14:sldId id="358"/>
          </p14:sldIdLst>
        </p14:section>
        <p14:section name="2: Revealing the potential of the immune system" id="{66A4AE81-75B7-424C-A227-92B3C739DC96}">
          <p14:sldIdLst>
            <p14:sldId id="4486"/>
            <p14:sldId id="310"/>
            <p14:sldId id="4492"/>
            <p14:sldId id="338"/>
            <p14:sldId id="339"/>
            <p14:sldId id="4422"/>
            <p14:sldId id="346"/>
            <p14:sldId id="2146848225"/>
            <p14:sldId id="4491"/>
            <p14:sldId id="4507"/>
            <p14:sldId id="4508"/>
          </p14:sldIdLst>
        </p14:section>
        <p14:section name="3: Exploring the role of checkpoint pathways" id="{D8BC844F-C717-4B9C-9FFA-344B1619C69E}">
          <p14:sldIdLst>
            <p14:sldId id="2146848066"/>
            <p14:sldId id="2146848083"/>
            <p14:sldId id="2071591874"/>
            <p14:sldId id="2146848084"/>
            <p14:sldId id="2146848085"/>
            <p14:sldId id="2146848087"/>
          </p14:sldIdLst>
        </p14:section>
        <p14:section name="4: Identifying the role of I-O in earlier stages of cancer" id="{108270A5-559C-4530-A45F-FC2EFA65E2D9}">
          <p14:sldIdLst>
            <p14:sldId id="2146848069"/>
            <p14:sldId id="2146848132"/>
            <p14:sldId id="4534"/>
            <p14:sldId id="4536"/>
            <p14:sldId id="2071591926"/>
            <p14:sldId id="2146848082"/>
            <p14:sldId id="2146848133"/>
          </p14:sldIdLst>
        </p14:section>
        <p14:section name="5: Discovering the possibilities of I-O biomarkers" id="{4C84D765-A828-471F-AF3A-8EE690A2C3A2}">
          <p14:sldIdLst>
            <p14:sldId id="4487"/>
            <p14:sldId id="4427"/>
            <p14:sldId id="4428"/>
            <p14:sldId id="4429"/>
            <p14:sldId id="4541"/>
            <p14:sldId id="4416"/>
            <p14:sldId id="4434"/>
            <p14:sldId id="4433"/>
            <p14:sldId id="4435"/>
            <p14:sldId id="4539"/>
            <p14:sldId id="4436"/>
          </p14:sldIdLst>
        </p14:section>
        <p14:section name="6: Evolving clinical expectations in I-O" id="{8D49CB4F-1668-45B5-98E5-17243251E072}">
          <p14:sldIdLst>
            <p14:sldId id="4488"/>
            <p14:sldId id="4438"/>
            <p14:sldId id="4439"/>
            <p14:sldId id="4441"/>
            <p14:sldId id="4442"/>
            <p14:sldId id="4443"/>
            <p14:sldId id="4444"/>
            <p14:sldId id="4445"/>
            <p14:sldId id="4446"/>
            <p14:sldId id="4447"/>
            <p14:sldId id="4448"/>
            <p14:sldId id="2071591917"/>
          </p14:sldIdLst>
        </p14:section>
        <p14:section name="7: Exploring the potential for immunotherapy combinations" id="{AF8AF545-F8C3-4B03-8845-89D3DBD69F62}">
          <p14:sldIdLst>
            <p14:sldId id="2146848071"/>
            <p14:sldId id="2146848100"/>
            <p14:sldId id="4440"/>
            <p14:sldId id="2071591935"/>
            <p14:sldId id="4530"/>
            <p14:sldId id="2071591834"/>
            <p14:sldId id="2071591835"/>
            <p14:sldId id="2071591940"/>
            <p14:sldId id="2146848105"/>
          </p14:sldIdLst>
        </p14:section>
        <p14:section name="Conclusion" id="{39A4A79A-52A1-4D9F-B1BB-537B64B83C6E}">
          <p14:sldIdLst>
            <p14:sldId id="4509"/>
          </p14:sldIdLst>
        </p14:section>
        <p14:section name="References and abbreviations" id="{E27E1CEA-D56D-4AE8-A130-4B0E3EA9DAC1}">
          <p14:sldIdLst>
            <p14:sldId id="4496"/>
            <p14:sldId id="4497"/>
            <p14:sldId id="4499"/>
            <p14:sldId id="4500"/>
            <p14:sldId id="4501"/>
            <p14:sldId id="2146848109"/>
            <p14:sldId id="2146848143"/>
            <p14:sldId id="2146848111"/>
            <p14:sldId id="2146848144"/>
            <p14:sldId id="4461"/>
            <p14:sldId id="4514"/>
            <p14:sldId id="257"/>
            <p14:sldId id="259"/>
            <p14:sldId id="2146848113"/>
            <p14:sldId id="2146848145"/>
            <p14:sldId id="4477"/>
          </p14:sldIdLst>
        </p14:section>
      </p14:sectionLst>
    </p:ext>
    <p:ext uri="{EFAFB233-063F-42B5-8137-9DF3F51BA10A}">
      <p15:sldGuideLst xmlns:p15="http://schemas.microsoft.com/office/powerpoint/2012/main">
        <p15:guide id="1" orient="horz" pos="3192" userDrawn="1">
          <p15:clr>
            <a:srgbClr val="A4A3A4"/>
          </p15:clr>
        </p15:guide>
        <p15:guide id="2" pos="480" userDrawn="1">
          <p15:clr>
            <a:srgbClr val="A4A3A4"/>
          </p15:clr>
        </p15:guide>
        <p15:guide id="3" pos="7080" userDrawn="1">
          <p15:clr>
            <a:srgbClr val="A4A3A4"/>
          </p15:clr>
        </p15:guide>
        <p15:guide id="4" orient="horz" pos="3408" userDrawn="1">
          <p15:clr>
            <a:srgbClr val="A4A3A4"/>
          </p15:clr>
        </p15:guide>
        <p15:guide id="5" pos="3840" userDrawn="1">
          <p15:clr>
            <a:srgbClr val="A4A3A4"/>
          </p15:clr>
        </p15:guide>
        <p15:guide id="6" pos="10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61FB11-F9F7-76EB-DE6D-8D54F06A8FA2}" name="Ian Purcell" initials="IP" userId="S::ipurcell@bgbgroup.com::dfbb8076-4f3f-48e7-8ee2-49d7809c00d1" providerId="AD"/>
  <p188:author id="{7E7C7E45-BC0D-452E-2771-019559676CA5}" name="Adamczyk, Daniel" initials="AD" userId="S::daniel.adamczyk@bms.com::555321e9-068b-4109-8662-10caaaf20618" providerId="AD"/>
  <p188:author id="{ACCDDB65-405C-F9FE-4351-ACCAE71910B9}" name="Gina Rocco" initials="GR" userId="S::grocco@bgbgroup.com::c0f876e7-6161-4852-8919-0e3715f48fa4" providerId="AD"/>
  <p188:author id="{F2D6A56B-9BA2-AF6A-C256-58A8D15BAD85}" name="Lucy Liang" initials="LL" userId="S::lliang@bgbgroup.com::76d432fc-8405-4fc0-b276-14d0f91615e5" providerId="AD"/>
  <p188:author id="{66B8D0A5-94AF-4940-F6E1-9CCC38BE5B07}" name="Keziah Jacob" initials="KJ" userId="S::kjacob@bgbgroup.com::224960ae-49d3-4156-b7c4-3dcd2f31a4e0" providerId="AD"/>
  <p188:author id="{F3E75FCB-9CDA-D9C3-61FD-9C72C8D00A4D}" name="Payne Skersick" initials="PS" userId="S::pskersick@bgbgroup.com::b229c4fa-e361-4736-83ba-54186bbf89d9" providerId="AD"/>
  <p188:author id="{FBF16CCD-4F5C-5F77-3C05-30E1C5B7B882}" name="Kim Grody" initials="KG" userId="S::kgrody@bgbgroup.com::2095e455-3a9b-4de7-8e0f-b903cf14e6ea" providerId="AD"/>
  <p188:author id="{946D70FD-2F9F-B395-6E01-81D7A9C2C955}" name="Zachary McKinney" initials="ZM" userId="S::zmckinney@bgbgroup.com::65b9b71f-eb53-40ed-9bb5-952e0ba981dc" providerId="AD"/>
  <p188:author id="{B64158FF-AB39-A1D7-4EB0-5620774B01B6}" name="Mohit Reddy" initials="MR" userId="S::mreddy@bgbgroup.com::4fc40bda-29b3-4eb3-ab6d-2a8f2d734d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lina Viemeister" initials="DV" lastIdx="25" clrIdx="0">
    <p:extLst>
      <p:ext uri="{19B8F6BF-5375-455C-9EA6-DF929625EA0E}">
        <p15:presenceInfo xmlns:p15="http://schemas.microsoft.com/office/powerpoint/2012/main" userId="S::dviemeister@w2ogroup.com::842bd25a-f249-4096-a5b7-cdad50942e2f" providerId="AD"/>
      </p:ext>
    </p:extLst>
  </p:cmAuthor>
  <p:cmAuthor id="2" name="Ellen Kim" initials="EK" lastIdx="285" clrIdx="1">
    <p:extLst>
      <p:ext uri="{19B8F6BF-5375-455C-9EA6-DF929625EA0E}">
        <p15:presenceInfo xmlns:p15="http://schemas.microsoft.com/office/powerpoint/2012/main" userId="S::ellenkim@bgbgroup.com::1659a3f9-5e31-4df9-91e8-278b4047b93c" providerId="AD"/>
      </p:ext>
    </p:extLst>
  </p:cmAuthor>
  <p:cmAuthor id="3" name="Alissa Lifshitz" initials="AL" lastIdx="144" clrIdx="2">
    <p:extLst>
      <p:ext uri="{19B8F6BF-5375-455C-9EA6-DF929625EA0E}">
        <p15:presenceInfo xmlns:p15="http://schemas.microsoft.com/office/powerpoint/2012/main" userId="S::alifshitz@bgbgroup.com::85681f4e-81cf-4ce1-9a32-521979b3296b" providerId="AD"/>
      </p:ext>
    </p:extLst>
  </p:cmAuthor>
  <p:cmAuthor id="4" name="Lahiji, Armin" initials="LA" lastIdx="121" clrIdx="3">
    <p:extLst>
      <p:ext uri="{19B8F6BF-5375-455C-9EA6-DF929625EA0E}">
        <p15:presenceInfo xmlns:p15="http://schemas.microsoft.com/office/powerpoint/2012/main" userId="S-1-5-21-1085031214-73586283-839522115-1057914" providerId="AD"/>
      </p:ext>
    </p:extLst>
  </p:cmAuthor>
  <p:cmAuthor id="5" name="Thuy Nguyen" initials="TN" lastIdx="183" clrIdx="4">
    <p:extLst>
      <p:ext uri="{19B8F6BF-5375-455C-9EA6-DF929625EA0E}">
        <p15:presenceInfo xmlns:p15="http://schemas.microsoft.com/office/powerpoint/2012/main" userId="S::tnguyen@bgbgroup.com::693fe1ca-7085-4026-a1fb-5c38989aae2d" providerId="AD"/>
      </p:ext>
    </p:extLst>
  </p:cmAuthor>
  <p:cmAuthor id="6" name="Alan Mathieu" initials="AM" lastIdx="2" clrIdx="5">
    <p:extLst>
      <p:ext uri="{19B8F6BF-5375-455C-9EA6-DF929625EA0E}">
        <p15:presenceInfo xmlns:p15="http://schemas.microsoft.com/office/powerpoint/2012/main" userId="Alan Mathieu" providerId="None"/>
      </p:ext>
    </p:extLst>
  </p:cmAuthor>
  <p:cmAuthor id="7" name="Benjamin Smith" initials="BS" lastIdx="77" clrIdx="6">
    <p:extLst>
      <p:ext uri="{19B8F6BF-5375-455C-9EA6-DF929625EA0E}">
        <p15:presenceInfo xmlns:p15="http://schemas.microsoft.com/office/powerpoint/2012/main" userId="S::benjaminsmith@bgbgroup.com::062c0d4e-2b65-4741-9504-d79e07cafa2f" providerId="AD"/>
      </p:ext>
    </p:extLst>
  </p:cmAuthor>
  <p:cmAuthor id="8" name="Sade Hawthorne" initials="SH" lastIdx="45" clrIdx="7">
    <p:extLst>
      <p:ext uri="{19B8F6BF-5375-455C-9EA6-DF929625EA0E}">
        <p15:presenceInfo xmlns:p15="http://schemas.microsoft.com/office/powerpoint/2012/main" userId="S::shawthorne@bgbgroup.com::5f392b60-881d-4b4d-a310-ed94fe2c9225" providerId="AD"/>
      </p:ext>
    </p:extLst>
  </p:cmAuthor>
  <p:cmAuthor id="9" name="Britney" initials="B" lastIdx="8" clrIdx="8">
    <p:extLst>
      <p:ext uri="{19B8F6BF-5375-455C-9EA6-DF929625EA0E}">
        <p15:presenceInfo xmlns:p15="http://schemas.microsoft.com/office/powerpoint/2012/main" userId="S::bstottlemyer@bgbgroup.com::8144420b-8d50-4e6f-bb6d-4432daaec95a" providerId="AD"/>
      </p:ext>
    </p:extLst>
  </p:cmAuthor>
  <p:cmAuthor id="10" name="Kathryn Caves" initials="KC" lastIdx="2" clrIdx="9">
    <p:extLst>
      <p:ext uri="{19B8F6BF-5375-455C-9EA6-DF929625EA0E}">
        <p15:presenceInfo xmlns:p15="http://schemas.microsoft.com/office/powerpoint/2012/main" userId="S::kcaves@bgbgroup.com::05293c34-7b1d-43a3-bf1c-81674681e97d" providerId="AD"/>
      </p:ext>
    </p:extLst>
  </p:cmAuthor>
  <p:cmAuthor id="11" name="Lahiji, Armin" initials="LA [2]" lastIdx="74" clrIdx="10">
    <p:extLst>
      <p:ext uri="{19B8F6BF-5375-455C-9EA6-DF929625EA0E}">
        <p15:presenceInfo xmlns:p15="http://schemas.microsoft.com/office/powerpoint/2012/main" userId="S::armin.lahiji@bms.com::04567158-9f4c-4cd2-8069-0013b6fbdac8" providerId="AD"/>
      </p:ext>
    </p:extLst>
  </p:cmAuthor>
  <p:cmAuthor id="12" name="Camila Prieto" initials="CP" lastIdx="87" clrIdx="11">
    <p:extLst>
      <p:ext uri="{19B8F6BF-5375-455C-9EA6-DF929625EA0E}">
        <p15:presenceInfo xmlns:p15="http://schemas.microsoft.com/office/powerpoint/2012/main" userId="S::cprieto@bgbgroup.com::aafbcf3a-de10-47bc-9427-b89f604875ea" providerId="AD"/>
      </p:ext>
    </p:extLst>
  </p:cmAuthor>
  <p:cmAuthor id="13" name="Payne Skersick" initials="PS" lastIdx="32" clrIdx="12">
    <p:extLst>
      <p:ext uri="{19B8F6BF-5375-455C-9EA6-DF929625EA0E}">
        <p15:presenceInfo xmlns:p15="http://schemas.microsoft.com/office/powerpoint/2012/main" userId="S::pskersick@bgbgroup.com::b229c4fa-e361-4736-83ba-54186bbf89d9" providerId="AD"/>
      </p:ext>
    </p:extLst>
  </p:cmAuthor>
  <p:cmAuthor id="14" name="Thomas, Nabomita" initials="TN" lastIdx="8" clrIdx="13">
    <p:extLst>
      <p:ext uri="{19B8F6BF-5375-455C-9EA6-DF929625EA0E}">
        <p15:presenceInfo xmlns:p15="http://schemas.microsoft.com/office/powerpoint/2012/main" userId="S::nabomita.thomas@bms.com::e442208f-6c67-4332-acd6-e5c2f4d767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B2C6"/>
    <a:srgbClr val="58BBCD"/>
    <a:srgbClr val="73D1D6"/>
    <a:srgbClr val="43E7E7"/>
    <a:srgbClr val="FF00FF"/>
    <a:srgbClr val="002C45"/>
    <a:srgbClr val="FEDCCA"/>
    <a:srgbClr val="00FFFF"/>
    <a:srgbClr val="ED8C00"/>
    <a:srgbClr val="59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22518" autoAdjust="0"/>
    <p:restoredTop sz="85109" autoAdjust="0"/>
  </p:normalViewPr>
  <p:slideViewPr>
    <p:cSldViewPr snapToGrid="0" showGuides="1">
      <p:cViewPr varScale="1">
        <p:scale>
          <a:sx n="111" d="100"/>
          <a:sy n="111" d="100"/>
        </p:scale>
        <p:origin x="162" y="96"/>
      </p:cViewPr>
      <p:guideLst>
        <p:guide orient="horz" pos="3192"/>
        <p:guide pos="480"/>
        <p:guide pos="7080"/>
        <p:guide orient="horz" pos="3408"/>
        <p:guide pos="3840"/>
        <p:guide pos="1064"/>
      </p:guideLst>
    </p:cSldViewPr>
  </p:slideViewPr>
  <p:notesTextViewPr>
    <p:cViewPr>
      <p:scale>
        <a:sx n="3" d="2"/>
        <a:sy n="3" d="2"/>
      </p:scale>
      <p:origin x="0" y="0"/>
    </p:cViewPr>
  </p:notesTextViewPr>
  <p:sorterViewPr>
    <p:cViewPr varScale="1">
      <p:scale>
        <a:sx n="1" d="1"/>
        <a:sy n="1" d="1"/>
      </p:scale>
      <p:origin x="0" y="-30060"/>
    </p:cViewPr>
  </p:sorterViewPr>
  <p:notesViewPr>
    <p:cSldViewPr snapToGrid="0" showGuides="1">
      <p:cViewPr>
        <p:scale>
          <a:sx n="100" d="100"/>
          <a:sy n="100" d="100"/>
        </p:scale>
        <p:origin x="3408" y="-5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B232A-A90B-0843-9FE3-CD41AEF1F473}"/>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7D6EF4F6-6352-EF49-8B94-F88281AD3C0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3FA1003-23F1-F848-ABD7-AA279ACD1B1C}" type="datetimeFigureOut">
              <a:rPr lang="en-US" smtClean="0"/>
              <a:t>12/6/2023</a:t>
            </a:fld>
            <a:endParaRPr lang="en-US" dirty="0"/>
          </a:p>
        </p:txBody>
      </p:sp>
      <p:sp>
        <p:nvSpPr>
          <p:cNvPr id="4" name="Footer Placeholder 3">
            <a:extLst>
              <a:ext uri="{FF2B5EF4-FFF2-40B4-BE49-F238E27FC236}">
                <a16:creationId xmlns:a16="http://schemas.microsoft.com/office/drawing/2014/main" id="{6DF22398-7E15-714C-85A0-DACC6DC3F11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2F1B2665-97EF-CE47-ABE4-18D4D76C98D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DAB60F0-68D7-274B-9B3A-8BD634CF5613}" type="slidenum">
              <a:rPr lang="en-US" smtClean="0"/>
              <a:t>‹#›</a:t>
            </a:fld>
            <a:endParaRPr lang="en-US" dirty="0"/>
          </a:p>
        </p:txBody>
      </p:sp>
    </p:spTree>
    <p:extLst>
      <p:ext uri="{BB962C8B-B14F-4D97-AF65-F5344CB8AC3E}">
        <p14:creationId xmlns:p14="http://schemas.microsoft.com/office/powerpoint/2010/main" val="1276413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98550" y="1200150"/>
            <a:ext cx="5118100" cy="2879725"/>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1056640" y="4190521"/>
            <a:ext cx="5201920" cy="148758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1056639" y="9285515"/>
            <a:ext cx="5201919" cy="315685"/>
          </a:xfrm>
          <a:prstGeom prst="rect">
            <a:avLst/>
          </a:prstGeom>
        </p:spPr>
        <p:txBody>
          <a:bodyPr vert="horz" lIns="0" tIns="48331" rIns="0" bIns="96661" rtlCol="0" anchor="b">
            <a:spAutoFit/>
          </a:bodyPr>
          <a:lstStyle>
            <a:lvl1pPr algn="l">
              <a:defRPr sz="1100"/>
            </a:lvl1pPr>
          </a:lstStyle>
          <a:p>
            <a:endParaRPr lang="en-US" sz="1100" dirty="0"/>
          </a:p>
        </p:txBody>
      </p:sp>
      <p:sp>
        <p:nvSpPr>
          <p:cNvPr id="7" name="Slide Number Placeholder 6"/>
          <p:cNvSpPr>
            <a:spLocks noGrp="1"/>
          </p:cNvSpPr>
          <p:nvPr>
            <p:ph type="sldNum" sz="quarter" idx="5"/>
          </p:nvPr>
        </p:nvSpPr>
        <p:spPr>
          <a:xfrm>
            <a:off x="6400800" y="9303540"/>
            <a:ext cx="880534" cy="297661"/>
          </a:xfrm>
          <a:prstGeom prst="rect">
            <a:avLst/>
          </a:prstGeom>
        </p:spPr>
        <p:txBody>
          <a:bodyPr vert="horz" wrap="square" lIns="96661" tIns="48331" rIns="96661" bIns="48331" rtlCol="0" anchor="b">
            <a:spAutoFit/>
          </a:bodyPr>
          <a:lstStyle>
            <a:lvl1pPr algn="r">
              <a:defRPr sz="1300"/>
            </a:lvl1pPr>
          </a:lstStyle>
          <a:p>
            <a:fld id="{91CB8535-DC0F-AF47-A510-8461A80C06B7}" type="slidenum">
              <a:rPr lang="en-US" smtClean="0"/>
              <a:t>‹#›</a:t>
            </a:fld>
            <a:endParaRPr lang="en-US" dirty="0"/>
          </a:p>
        </p:txBody>
      </p:sp>
    </p:spTree>
    <p:extLst>
      <p:ext uri="{BB962C8B-B14F-4D97-AF65-F5344CB8AC3E}">
        <p14:creationId xmlns:p14="http://schemas.microsoft.com/office/powerpoint/2010/main" val="70781101"/>
      </p:ext>
    </p:extLst>
  </p:cSld>
  <p:clrMap bg1="lt1" tx1="dk1" bg2="lt2" tx2="dk2" accent1="accent1" accent2="accent2" accent3="accent3" accent4="accent4" accent5="accent5" accent6="accent6" hlink="hlink" folHlink="folHlink"/>
  <p:hf hdr="0" ftr="0" dt="0"/>
  <p:notesStyle>
    <a:lvl1pPr marL="18288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1pPr>
    <a:lvl2pPr marL="36576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2pPr>
    <a:lvl3pPr marL="54864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3pPr>
    <a:lvl4pPr marL="73152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4pPr>
    <a:lvl5pPr marL="91440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5pPr>
    <a:lvl6pPr marL="109728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6pPr>
    <a:lvl7pPr marL="128016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7pPr>
    <a:lvl8pPr marL="146304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8pPr>
    <a:lvl9pPr marL="1645920" indent="-182880" algn="l" defTabSz="914400" rtl="0" eaLnBrk="1" latinLnBrk="0" hangingPunct="1">
      <a:spcBef>
        <a:spcPts val="100"/>
      </a:spcBef>
      <a:buFont typeface="Trebuchet MS" panose="020B0603020202020204" pitchFamily="34" charset="0"/>
      <a:buChar char="—"/>
      <a:defRPr sz="1000" kern="1200">
        <a:solidFill>
          <a:schemeClr val="tx1"/>
        </a:solidFill>
        <a:latin typeface="+mn-lt"/>
        <a:ea typeface="+mn-ea"/>
        <a:cs typeface="+mn-cs"/>
      </a:defRPr>
    </a:lvl9pPr>
  </p:notesStyle>
  <p:extLst>
    <p:ext uri="{620B2872-D7B9-4A21-9093-7833F8D536E1}">
      <p15:sldGuideLst xmlns:p15="http://schemas.microsoft.com/office/powerpoint/2012/main">
        <p15:guide id="1" pos="666" userDrawn="1">
          <p15:clr>
            <a:srgbClr val="F26B43"/>
          </p15:clr>
        </p15:guide>
        <p15:guide id="2" pos="3940" userDrawn="1">
          <p15:clr>
            <a:srgbClr val="F26B43"/>
          </p15:clr>
        </p15:guide>
        <p15:guide id="3" pos="19" userDrawn="1">
          <p15:clr>
            <a:srgbClr val="F26B43"/>
          </p15:clr>
        </p15:guide>
        <p15:guide id="4" pos="574" userDrawn="1">
          <p15:clr>
            <a:srgbClr val="F26B43"/>
          </p15:clr>
        </p15:guide>
        <p15:guide id="5" pos="4032" userDrawn="1">
          <p15:clr>
            <a:srgbClr val="F26B43"/>
          </p15:clr>
        </p15:guide>
        <p15:guide id="6" pos="458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1</a:t>
            </a:fld>
            <a:endParaRPr lang="en-US" dirty="0"/>
          </a:p>
        </p:txBody>
      </p:sp>
    </p:spTree>
    <p:extLst>
      <p:ext uri="{BB962C8B-B14F-4D97-AF65-F5344CB8AC3E}">
        <p14:creationId xmlns:p14="http://schemas.microsoft.com/office/powerpoint/2010/main" val="40306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10</a:t>
            </a:fld>
            <a:endParaRPr lang="en-US" dirty="0"/>
          </a:p>
        </p:txBody>
      </p:sp>
    </p:spTree>
    <p:extLst>
      <p:ext uri="{BB962C8B-B14F-4D97-AF65-F5344CB8AC3E}">
        <p14:creationId xmlns:p14="http://schemas.microsoft.com/office/powerpoint/2010/main" val="145217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11</a:t>
            </a:fld>
            <a:endParaRPr lang="en-US" dirty="0"/>
          </a:p>
        </p:txBody>
      </p:sp>
    </p:spTree>
    <p:extLst>
      <p:ext uri="{BB962C8B-B14F-4D97-AF65-F5344CB8AC3E}">
        <p14:creationId xmlns:p14="http://schemas.microsoft.com/office/powerpoint/2010/main" val="256191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12</a:t>
            </a:fld>
            <a:endParaRPr lang="en-US" dirty="0"/>
          </a:p>
        </p:txBody>
      </p:sp>
    </p:spTree>
    <p:extLst>
      <p:ext uri="{BB962C8B-B14F-4D97-AF65-F5344CB8AC3E}">
        <p14:creationId xmlns:p14="http://schemas.microsoft.com/office/powerpoint/2010/main" val="68225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13</a:t>
            </a:fld>
            <a:endParaRPr lang="en-US" dirty="0"/>
          </a:p>
        </p:txBody>
      </p:sp>
    </p:spTree>
    <p:extLst>
      <p:ext uri="{BB962C8B-B14F-4D97-AF65-F5344CB8AC3E}">
        <p14:creationId xmlns:p14="http://schemas.microsoft.com/office/powerpoint/2010/main" val="225800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14</a:t>
            </a:fld>
            <a:endParaRPr lang="en-US" dirty="0"/>
          </a:p>
        </p:txBody>
      </p:sp>
      <p:sp>
        <p:nvSpPr>
          <p:cNvPr id="12" name="Slide Image Placeholder 11">
            <a:extLst>
              <a:ext uri="{FF2B5EF4-FFF2-40B4-BE49-F238E27FC236}">
                <a16:creationId xmlns:a16="http://schemas.microsoft.com/office/drawing/2014/main" id="{307E4780-36F3-4161-8F2B-587B955301FB}"/>
              </a:ext>
            </a:extLst>
          </p:cNvPr>
          <p:cNvSpPr>
            <a:spLocks noGrp="1" noRot="1" noChangeAspect="1"/>
          </p:cNvSpPr>
          <p:nvPr>
            <p:ph type="sldImg"/>
          </p:nvPr>
        </p:nvSpPr>
        <p:spPr/>
      </p:sp>
      <p:sp>
        <p:nvSpPr>
          <p:cNvPr id="15" name="Notes Placeholder 14">
            <a:extLst>
              <a:ext uri="{FF2B5EF4-FFF2-40B4-BE49-F238E27FC236}">
                <a16:creationId xmlns:a16="http://schemas.microsoft.com/office/drawing/2014/main" id="{2BCD9035-1272-4BE2-9BD5-B1A7EDAE6082}"/>
              </a:ext>
            </a:extLst>
          </p:cNvPr>
          <p:cNvSpPr>
            <a:spLocks noGrp="1"/>
          </p:cNvSpPr>
          <p:nvPr>
            <p:ph type="body" idx="1"/>
          </p:nvPr>
        </p:nvSpPr>
        <p:spPr>
          <a:xfrm>
            <a:off x="1056640" y="4935878"/>
            <a:ext cx="5201920" cy="153888"/>
          </a:xfrm>
        </p:spPr>
        <p:txBody>
          <a:bodyPr/>
          <a:lstStyle/>
          <a:p>
            <a:endParaRPr lang="en-US" dirty="0"/>
          </a:p>
        </p:txBody>
      </p:sp>
    </p:spTree>
    <p:extLst>
      <p:ext uri="{BB962C8B-B14F-4D97-AF65-F5344CB8AC3E}">
        <p14:creationId xmlns:p14="http://schemas.microsoft.com/office/powerpoint/2010/main" val="122968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A5FA314-6FBF-9249-815D-20EF24318E2D}" type="slidenum">
              <a:rPr lang="en-US" smtClean="0"/>
              <a:t>15</a:t>
            </a:fld>
            <a:endParaRPr lang="en-US" dirty="0"/>
          </a:p>
        </p:txBody>
      </p:sp>
      <p:sp>
        <p:nvSpPr>
          <p:cNvPr id="6" name="Notes Placeholder 5">
            <a:extLst>
              <a:ext uri="{FF2B5EF4-FFF2-40B4-BE49-F238E27FC236}">
                <a16:creationId xmlns:a16="http://schemas.microsoft.com/office/drawing/2014/main" id="{BC7AA943-9745-4F15-BD6F-8238D457436E}"/>
              </a:ext>
            </a:extLst>
          </p:cNvPr>
          <p:cNvSpPr>
            <a:spLocks noGrp="1"/>
          </p:cNvSpPr>
          <p:nvPr>
            <p:ph type="body" sz="quarter" idx="3"/>
          </p:nvPr>
        </p:nvSpPr>
        <p:spPr>
          <a:xfrm>
            <a:off x="1056640" y="5080903"/>
            <a:ext cx="5201920" cy="153888"/>
          </a:xfrm>
        </p:spPr>
        <p:txBody>
          <a:bodyPr/>
          <a:lstStyle/>
          <a:p>
            <a:endParaRPr lang="en-US" dirty="0"/>
          </a:p>
        </p:txBody>
      </p:sp>
    </p:spTree>
    <p:extLst>
      <p:ext uri="{BB962C8B-B14F-4D97-AF65-F5344CB8AC3E}">
        <p14:creationId xmlns:p14="http://schemas.microsoft.com/office/powerpoint/2010/main" val="209508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16</a:t>
            </a:fld>
            <a:endParaRPr lang="en-US" dirty="0"/>
          </a:p>
        </p:txBody>
      </p:sp>
    </p:spTree>
    <p:extLst>
      <p:ext uri="{BB962C8B-B14F-4D97-AF65-F5344CB8AC3E}">
        <p14:creationId xmlns:p14="http://schemas.microsoft.com/office/powerpoint/2010/main" val="381754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990624"/>
            <a:ext cx="5201920" cy="153888"/>
          </a:xfrm>
        </p:spPr>
        <p:txBody>
          <a:bodyPr/>
          <a:lstStyle/>
          <a:p>
            <a:pPr marL="5035" indent="0">
              <a:buNone/>
            </a:pPr>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17</a:t>
            </a:fld>
            <a:endParaRPr lang="en-US" dirty="0"/>
          </a:p>
        </p:txBody>
      </p:sp>
    </p:spTree>
    <p:extLst>
      <p:ext uri="{BB962C8B-B14F-4D97-AF65-F5344CB8AC3E}">
        <p14:creationId xmlns:p14="http://schemas.microsoft.com/office/powerpoint/2010/main" val="1873146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990624"/>
            <a:ext cx="5201920" cy="153888"/>
          </a:xfrm>
        </p:spPr>
        <p:txBody>
          <a:bodyPr/>
          <a:lstStyle/>
          <a:p>
            <a:pPr marL="5035" indent="0">
              <a:buNone/>
            </a:pPr>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18</a:t>
            </a:fld>
            <a:endParaRPr lang="en-US" dirty="0"/>
          </a:p>
        </p:txBody>
      </p:sp>
    </p:spTree>
    <p:extLst>
      <p:ext uri="{BB962C8B-B14F-4D97-AF65-F5344CB8AC3E}">
        <p14:creationId xmlns:p14="http://schemas.microsoft.com/office/powerpoint/2010/main" val="158443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19</a:t>
            </a:fld>
            <a:endParaRPr lang="en-US" dirty="0"/>
          </a:p>
        </p:txBody>
      </p:sp>
    </p:spTree>
    <p:extLst>
      <p:ext uri="{BB962C8B-B14F-4D97-AF65-F5344CB8AC3E}">
        <p14:creationId xmlns:p14="http://schemas.microsoft.com/office/powerpoint/2010/main" val="287128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2</a:t>
            </a:fld>
            <a:endParaRPr lang="en-US" dirty="0"/>
          </a:p>
        </p:txBody>
      </p:sp>
    </p:spTree>
    <p:extLst>
      <p:ext uri="{BB962C8B-B14F-4D97-AF65-F5344CB8AC3E}">
        <p14:creationId xmlns:p14="http://schemas.microsoft.com/office/powerpoint/2010/main" val="1176856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a:extLst>
              <a:ext uri="{FF2B5EF4-FFF2-40B4-BE49-F238E27FC236}">
                <a16:creationId xmlns:a16="http://schemas.microsoft.com/office/drawing/2014/main" id="{81535F23-372B-4210-80DC-FB71E1F432C5}"/>
              </a:ext>
            </a:extLst>
          </p:cNvPr>
          <p:cNvSpPr>
            <a:spLocks noGrp="1" noRot="1" noChangeAspect="1"/>
          </p:cNvSpPr>
          <p:nvPr>
            <p:ph type="sldImg"/>
          </p:nvPr>
        </p:nvSpPr>
        <p:spPr/>
      </p:sp>
      <p:sp>
        <p:nvSpPr>
          <p:cNvPr id="15" name="Notes Placeholder 14">
            <a:extLst>
              <a:ext uri="{FF2B5EF4-FFF2-40B4-BE49-F238E27FC236}">
                <a16:creationId xmlns:a16="http://schemas.microsoft.com/office/drawing/2014/main" id="{D296E818-B21A-44D4-B5BE-B5BB5518ACC1}"/>
              </a:ext>
            </a:extLst>
          </p:cNvPr>
          <p:cNvSpPr>
            <a:spLocks noGrp="1"/>
          </p:cNvSpPr>
          <p:nvPr>
            <p:ph type="body" idx="1"/>
          </p:nvPr>
        </p:nvSpPr>
        <p:spPr>
          <a:xfrm>
            <a:off x="1056640" y="4662504"/>
            <a:ext cx="5201920" cy="153888"/>
          </a:xfrm>
        </p:spPr>
        <p:txBody>
          <a:bodyPr/>
          <a:lstStyle/>
          <a:p>
            <a:endParaRPr lang="en-US" dirty="0"/>
          </a:p>
        </p:txBody>
      </p:sp>
      <p:sp>
        <p:nvSpPr>
          <p:cNvPr id="21" name="Slide Number Placeholder 20">
            <a:extLst>
              <a:ext uri="{FF2B5EF4-FFF2-40B4-BE49-F238E27FC236}">
                <a16:creationId xmlns:a16="http://schemas.microsoft.com/office/drawing/2014/main" id="{534C8096-B9C5-46CD-8806-0191154DF92E}"/>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20</a:t>
            </a:fld>
            <a:endParaRPr lang="en-US" dirty="0">
              <a:solidFill>
                <a:srgbClr val="595454"/>
              </a:solidFill>
              <a:latin typeface="Trebuchet MS"/>
            </a:endParaRPr>
          </a:p>
        </p:txBody>
      </p:sp>
    </p:spTree>
    <p:extLst>
      <p:ext uri="{BB962C8B-B14F-4D97-AF65-F5344CB8AC3E}">
        <p14:creationId xmlns:p14="http://schemas.microsoft.com/office/powerpoint/2010/main" val="172982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0"/>
            <a:ext cx="5201920" cy="153888"/>
          </a:xfrm>
        </p:spPr>
        <p:txBody>
          <a:bodyPr/>
          <a:lstStyle/>
          <a:p>
            <a:pPr marL="0" indent="0">
              <a:buNone/>
            </a:pPr>
            <a:endParaRPr lang="en-US" dirty="0"/>
          </a:p>
        </p:txBody>
      </p:sp>
      <p:sp>
        <p:nvSpPr>
          <p:cNvPr id="15" name="Slide Number Placeholder 14">
            <a:extLst>
              <a:ext uri="{FF2B5EF4-FFF2-40B4-BE49-F238E27FC236}">
                <a16:creationId xmlns:a16="http://schemas.microsoft.com/office/drawing/2014/main" id="{FB361FD3-D891-4BEA-A10E-3116E694B50B}"/>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21</a:t>
            </a:fld>
            <a:endParaRPr lang="en-US" dirty="0">
              <a:solidFill>
                <a:srgbClr val="595454"/>
              </a:solidFill>
              <a:latin typeface="Trebuchet MS"/>
            </a:endParaRPr>
          </a:p>
        </p:txBody>
      </p:sp>
    </p:spTree>
    <p:extLst>
      <p:ext uri="{BB962C8B-B14F-4D97-AF65-F5344CB8AC3E}">
        <p14:creationId xmlns:p14="http://schemas.microsoft.com/office/powerpoint/2010/main" val="727481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22</a:t>
            </a:fld>
            <a:endParaRPr lang="en-US" dirty="0">
              <a:solidFill>
                <a:srgbClr val="595454"/>
              </a:solidFill>
              <a:latin typeface="Trebuchet MS"/>
            </a:endParaRPr>
          </a:p>
        </p:txBody>
      </p:sp>
    </p:spTree>
    <p:extLst>
      <p:ext uri="{BB962C8B-B14F-4D97-AF65-F5344CB8AC3E}">
        <p14:creationId xmlns:p14="http://schemas.microsoft.com/office/powerpoint/2010/main" val="2266236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Image Placeholder 18">
            <a:extLst>
              <a:ext uri="{FF2B5EF4-FFF2-40B4-BE49-F238E27FC236}">
                <a16:creationId xmlns:a16="http://schemas.microsoft.com/office/drawing/2014/main" id="{BD219651-3813-4438-BD32-C75FCFE81A5F}"/>
              </a:ext>
            </a:extLst>
          </p:cNvPr>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23</a:t>
            </a:fld>
            <a:endParaRPr lang="en-US" dirty="0">
              <a:solidFill>
                <a:srgbClr val="595454"/>
              </a:solidFill>
              <a:latin typeface="Trebuchet MS"/>
            </a:endParaRPr>
          </a:p>
        </p:txBody>
      </p:sp>
      <p:sp>
        <p:nvSpPr>
          <p:cNvPr id="3" name="TextBox 2">
            <a:extLst>
              <a:ext uri="{FF2B5EF4-FFF2-40B4-BE49-F238E27FC236}">
                <a16:creationId xmlns:a16="http://schemas.microsoft.com/office/drawing/2014/main" id="{9A77D0EC-1AAD-4799-9715-60AA1C3BBC1A}"/>
              </a:ext>
            </a:extLst>
          </p:cNvPr>
          <p:cNvSpPr txBox="1"/>
          <p:nvPr/>
        </p:nvSpPr>
        <p:spPr>
          <a:xfrm>
            <a:off x="6212841" y="615078"/>
            <a:ext cx="1117600" cy="775597"/>
          </a:xfrm>
          <a:prstGeom prst="rect">
            <a:avLst/>
          </a:prstGeom>
          <a:noFill/>
        </p:spPr>
        <p:txBody>
          <a:bodyPr wrap="square" lIns="96661" tIns="48331" rIns="96661" bIns="48331" rtlCol="0">
            <a:spAutoFit/>
          </a:bodyPr>
          <a:lstStyle/>
          <a:p>
            <a:pPr defTabSz="966612">
              <a:defRPr/>
            </a:pPr>
            <a:br>
              <a:rPr lang="en-US" sz="800" dirty="0">
                <a:solidFill>
                  <a:prstClr val="black"/>
                </a:solidFill>
                <a:latin typeface="Calibri" panose="020F0502020204030204"/>
              </a:rPr>
            </a:br>
            <a:br>
              <a:rPr lang="en-US" sz="800" dirty="0">
                <a:solidFill>
                  <a:prstClr val="black"/>
                </a:solidFill>
                <a:latin typeface="Calibri" panose="020F0502020204030204"/>
              </a:rPr>
            </a:br>
            <a:br>
              <a:rPr lang="en-US" sz="800" dirty="0">
                <a:solidFill>
                  <a:prstClr val="black"/>
                </a:solidFill>
                <a:latin typeface="Calibri" panose="020F0502020204030204"/>
              </a:rPr>
            </a:br>
            <a:endParaRPr lang="en-US" sz="1900" dirty="0">
              <a:solidFill>
                <a:prstClr val="black"/>
              </a:solidFill>
              <a:latin typeface="Calibri" panose="020F0502020204030204"/>
            </a:endParaRPr>
          </a:p>
        </p:txBody>
      </p:sp>
      <p:sp>
        <p:nvSpPr>
          <p:cNvPr id="20" name="Notes Placeholder 19">
            <a:extLst>
              <a:ext uri="{FF2B5EF4-FFF2-40B4-BE49-F238E27FC236}">
                <a16:creationId xmlns:a16="http://schemas.microsoft.com/office/drawing/2014/main" id="{D2D62786-5CEB-486E-B706-132CC8A3554E}"/>
              </a:ext>
            </a:extLst>
          </p:cNvPr>
          <p:cNvSpPr>
            <a:spLocks noGrp="1"/>
          </p:cNvSpPr>
          <p:nvPr>
            <p:ph type="body" idx="1"/>
          </p:nvPr>
        </p:nvSpPr>
        <p:spPr>
          <a:xfrm>
            <a:off x="1056640" y="4190521"/>
            <a:ext cx="5201920" cy="183576"/>
          </a:xfrm>
        </p:spPr>
        <p:txBody>
          <a:bodyPr/>
          <a:lstStyle/>
          <a:p>
            <a:pPr marL="0" indent="0">
              <a:lnSpc>
                <a:spcPct val="107000"/>
              </a:lnSpc>
              <a:spcBef>
                <a:spcPts val="0"/>
              </a:spcBef>
              <a:spcAft>
                <a:spcPts val="846"/>
              </a:spcAft>
              <a:buNone/>
              <a:tabLst>
                <a:tab pos="483306" algn="l"/>
              </a:tabLst>
            </a:pPr>
            <a:endParaRPr lang="en-US" sz="1200"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66964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3600" y="1403350"/>
            <a:ext cx="6048375" cy="3402013"/>
          </a:xfrm>
        </p:spPr>
      </p:sp>
      <p:sp>
        <p:nvSpPr>
          <p:cNvPr id="3" name="Notes Placeholder 2"/>
          <p:cNvSpPr>
            <a:spLocks noGrp="1"/>
          </p:cNvSpPr>
          <p:nvPr>
            <p:ph type="body" idx="1"/>
          </p:nvPr>
        </p:nvSpPr>
        <p:spPr>
          <a:xfrm>
            <a:off x="1056640" y="4190521"/>
            <a:ext cx="5201920" cy="153888"/>
          </a:xfrm>
        </p:spPr>
        <p:txBody>
          <a:bodyPr/>
          <a:lstStyle/>
          <a:p>
            <a:pPr marL="0" indent="0" defTabSz="966612">
              <a:spcBef>
                <a:spcPts val="0"/>
              </a:spcBef>
              <a:buNone/>
              <a:defRPr/>
            </a:pPr>
            <a:endParaRPr lang="en-US" dirty="0">
              <a:solidFill>
                <a:schemeClr val="tx1">
                  <a:lumMod val="50000"/>
                </a:schemeClr>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defTabSz="966612">
              <a:defRPr/>
            </a:pPr>
            <a:fld id="{95D1F173-516A-48A1-9317-97E2C1EDE8BC}" type="slidenum">
              <a:rPr lang="en-US">
                <a:solidFill>
                  <a:srgbClr val="595454"/>
                </a:solidFill>
                <a:latin typeface="Trebuchet MS"/>
              </a:rPr>
              <a:pPr defTabSz="966612">
                <a:defRPr/>
              </a:pPr>
              <a:t>24</a:t>
            </a:fld>
            <a:endParaRPr lang="en-US" dirty="0">
              <a:solidFill>
                <a:srgbClr val="595454"/>
              </a:solidFill>
              <a:latin typeface="Trebuchet MS"/>
            </a:endParaRPr>
          </a:p>
        </p:txBody>
      </p:sp>
    </p:spTree>
    <p:extLst>
      <p:ext uri="{BB962C8B-B14F-4D97-AF65-F5344CB8AC3E}">
        <p14:creationId xmlns:p14="http://schemas.microsoft.com/office/powerpoint/2010/main" val="1141888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pPr marL="0" indent="0" defTabSz="966612">
              <a:spcBef>
                <a:spcPts val="0"/>
              </a:spcBef>
              <a:buNone/>
              <a:defRPr/>
            </a:pPr>
            <a:endParaRPr lang="en-US" dirty="0">
              <a:solidFill>
                <a:schemeClr val="tx1">
                  <a:lumMod val="50000"/>
                </a:schemeClr>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defTabSz="1021806">
              <a:defRPr/>
            </a:pPr>
            <a:fld id="{95D1F173-516A-48A1-9317-97E2C1EDE8BC}" type="slidenum">
              <a:rPr lang="en-US">
                <a:solidFill>
                  <a:prstClr val="black"/>
                </a:solidFill>
                <a:latin typeface="Calibri" panose="020F0502020204030204"/>
              </a:rPr>
              <a:pPr defTabSz="1021806">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1827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1021806">
              <a:defRPr/>
            </a:pPr>
            <a:fld id="{95D1F173-516A-48A1-9317-97E2C1EDE8BC}" type="slidenum">
              <a:rPr lang="en-US">
                <a:solidFill>
                  <a:prstClr val="black"/>
                </a:solidFill>
                <a:latin typeface="Calibri" panose="020F0502020204030204"/>
              </a:rPr>
              <a:pPr defTabSz="1021806">
                <a:defRPr/>
              </a:pPr>
              <a:t>26</a:t>
            </a:fld>
            <a:endParaRPr lang="en-US" dirty="0">
              <a:solidFill>
                <a:prstClr val="black"/>
              </a:solidFill>
              <a:latin typeface="Calibri" panose="020F0502020204030204"/>
            </a:endParaRPr>
          </a:p>
        </p:txBody>
      </p:sp>
      <p:sp>
        <p:nvSpPr>
          <p:cNvPr id="13" name="Notes Placeholder 12">
            <a:extLst>
              <a:ext uri="{FF2B5EF4-FFF2-40B4-BE49-F238E27FC236}">
                <a16:creationId xmlns:a16="http://schemas.microsoft.com/office/drawing/2014/main" id="{C188197F-C228-497E-B71B-389722911343}"/>
              </a:ext>
            </a:extLst>
          </p:cNvPr>
          <p:cNvSpPr>
            <a:spLocks noGrp="1"/>
          </p:cNvSpPr>
          <p:nvPr>
            <p:ph type="body" idx="1"/>
          </p:nvPr>
        </p:nvSpPr>
        <p:spPr>
          <a:xfrm>
            <a:off x="1056640" y="4190521"/>
            <a:ext cx="5201920" cy="153888"/>
          </a:xfrm>
        </p:spPr>
        <p:txBody>
          <a:bodyPr/>
          <a:lstStyle/>
          <a:p>
            <a:pPr marL="0" indent="0" defTabSz="966612">
              <a:spcBef>
                <a:spcPts val="0"/>
              </a:spcBef>
              <a:buNone/>
              <a:defRPr/>
            </a:pPr>
            <a:endParaRPr lang="en-US" b="0"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734286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3A7865FE-EE2C-4A9B-9FFC-87AD80596EF9}"/>
              </a:ext>
            </a:extLst>
          </p:cNvPr>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CA5FA314-6FBF-9249-815D-20EF24318E2D}" type="slidenum">
              <a:rPr lang="en-US">
                <a:solidFill>
                  <a:srgbClr val="595454"/>
                </a:solidFill>
                <a:latin typeface="Trebuchet MS"/>
              </a:rPr>
              <a:pPr defTabSz="966612">
                <a:defRPr/>
              </a:pPr>
              <a:t>27</a:t>
            </a:fld>
            <a:endParaRPr lang="en-US" dirty="0">
              <a:solidFill>
                <a:srgbClr val="595454"/>
              </a:solidFill>
              <a:latin typeface="Trebuchet MS"/>
            </a:endParaRPr>
          </a:p>
        </p:txBody>
      </p:sp>
      <p:sp>
        <p:nvSpPr>
          <p:cNvPr id="9" name="Notes Placeholder 8">
            <a:extLst>
              <a:ext uri="{FF2B5EF4-FFF2-40B4-BE49-F238E27FC236}">
                <a16:creationId xmlns:a16="http://schemas.microsoft.com/office/drawing/2014/main" id="{E24C3CCB-C9E1-4E96-8149-50943422E5E3}"/>
              </a:ext>
            </a:extLst>
          </p:cNvPr>
          <p:cNvSpPr>
            <a:spLocks noGrp="1"/>
          </p:cNvSpPr>
          <p:nvPr>
            <p:ph type="body" idx="1"/>
          </p:nvPr>
        </p:nvSpPr>
        <p:spPr>
          <a:xfrm>
            <a:off x="780288" y="4851607"/>
            <a:ext cx="6242304" cy="200055"/>
          </a:xfrm>
        </p:spPr>
        <p:txBody>
          <a:bodyPr/>
          <a:lstStyle/>
          <a:p>
            <a:pPr marL="0" indent="0" defTabSz="966612">
              <a:spcBef>
                <a:spcPts val="0"/>
              </a:spcBef>
              <a:buNone/>
              <a:defRPr/>
            </a:pPr>
            <a:endParaRPr lang="en-US" sz="1300"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48961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28</a:t>
            </a:fld>
            <a:endParaRPr lang="en-US" dirty="0">
              <a:solidFill>
                <a:srgbClr val="595454"/>
              </a:solidFill>
              <a:latin typeface="Trebuchet MS"/>
            </a:endParaRPr>
          </a:p>
        </p:txBody>
      </p:sp>
    </p:spTree>
    <p:extLst>
      <p:ext uri="{BB962C8B-B14F-4D97-AF65-F5344CB8AC3E}">
        <p14:creationId xmlns:p14="http://schemas.microsoft.com/office/powerpoint/2010/main" val="4136449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69277"/>
          </a:xfrm>
        </p:spPr>
        <p:txBody>
          <a:bodyPr/>
          <a:lstStyle/>
          <a:p>
            <a:pPr marL="0" indent="0">
              <a:buNone/>
            </a:pPr>
            <a:endParaRPr lang="en-US" sz="1100" dirty="0">
              <a:solidFill>
                <a:schemeClr val="tx1">
                  <a:lumMod val="50000"/>
                </a:schemeClr>
              </a:solidFill>
            </a:endParaRPr>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29</a:t>
            </a:fld>
            <a:endParaRPr lang="en-US" dirty="0">
              <a:solidFill>
                <a:srgbClr val="595454"/>
              </a:solidFill>
              <a:latin typeface="Trebuchet MS"/>
            </a:endParaRPr>
          </a:p>
        </p:txBody>
      </p:sp>
    </p:spTree>
    <p:extLst>
      <p:ext uri="{BB962C8B-B14F-4D97-AF65-F5344CB8AC3E}">
        <p14:creationId xmlns:p14="http://schemas.microsoft.com/office/powerpoint/2010/main" val="113523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3</a:t>
            </a:fld>
            <a:endParaRPr lang="en-US" dirty="0"/>
          </a:p>
        </p:txBody>
      </p:sp>
    </p:spTree>
    <p:extLst>
      <p:ext uri="{BB962C8B-B14F-4D97-AF65-F5344CB8AC3E}">
        <p14:creationId xmlns:p14="http://schemas.microsoft.com/office/powerpoint/2010/main" val="3577437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30</a:t>
            </a:fld>
            <a:endParaRPr lang="en-US" dirty="0">
              <a:solidFill>
                <a:srgbClr val="595454"/>
              </a:solidFill>
              <a:latin typeface="Trebuchet MS"/>
            </a:endParaRPr>
          </a:p>
        </p:txBody>
      </p:sp>
    </p:spTree>
    <p:extLst>
      <p:ext uri="{BB962C8B-B14F-4D97-AF65-F5344CB8AC3E}">
        <p14:creationId xmlns:p14="http://schemas.microsoft.com/office/powerpoint/2010/main" val="592513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23111"/>
          </a:xfrm>
        </p:spPr>
        <p:txBody>
          <a:bodyPr/>
          <a:lstStyle/>
          <a:p>
            <a:pPr marL="0" indent="0" defTabSz="966612">
              <a:spcBef>
                <a:spcPts val="0"/>
              </a:spcBef>
              <a:buNone/>
              <a:defRPr/>
            </a:pPr>
            <a:endParaRPr lang="en-US" sz="800" dirty="0">
              <a:solidFill>
                <a:srgbClr val="595454"/>
              </a:solidFill>
              <a:latin typeface="Trebuchet MS"/>
            </a:endParaRPr>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31</a:t>
            </a:fld>
            <a:endParaRPr lang="en-US" dirty="0">
              <a:solidFill>
                <a:srgbClr val="595454"/>
              </a:solidFill>
              <a:latin typeface="Trebuchet MS"/>
            </a:endParaRPr>
          </a:p>
        </p:txBody>
      </p:sp>
    </p:spTree>
    <p:extLst>
      <p:ext uri="{BB962C8B-B14F-4D97-AF65-F5344CB8AC3E}">
        <p14:creationId xmlns:p14="http://schemas.microsoft.com/office/powerpoint/2010/main" val="3752270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32</a:t>
            </a:fld>
            <a:endParaRPr lang="en-US" dirty="0"/>
          </a:p>
        </p:txBody>
      </p:sp>
    </p:spTree>
    <p:extLst>
      <p:ext uri="{BB962C8B-B14F-4D97-AF65-F5344CB8AC3E}">
        <p14:creationId xmlns:p14="http://schemas.microsoft.com/office/powerpoint/2010/main" val="2615189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33</a:t>
            </a:fld>
            <a:endParaRPr lang="en-US" dirty="0">
              <a:solidFill>
                <a:srgbClr val="595454"/>
              </a:solidFill>
              <a:latin typeface="Trebuchet MS"/>
            </a:endParaRPr>
          </a:p>
        </p:txBody>
      </p:sp>
    </p:spTree>
    <p:extLst>
      <p:ext uri="{BB962C8B-B14F-4D97-AF65-F5344CB8AC3E}">
        <p14:creationId xmlns:p14="http://schemas.microsoft.com/office/powerpoint/2010/main" val="3825291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pPr marL="0" indent="0">
              <a:buNone/>
            </a:pPr>
            <a:endParaRPr lang="en-US" dirty="0">
              <a:solidFill>
                <a:schemeClr val="tx1">
                  <a:lumMod val="50000"/>
                </a:schemeClr>
              </a:solidFill>
            </a:endParaRPr>
          </a:p>
        </p:txBody>
      </p:sp>
      <p:sp>
        <p:nvSpPr>
          <p:cNvPr id="4" name="Slide Number Placeholder 3"/>
          <p:cNvSpPr>
            <a:spLocks noGrp="1"/>
          </p:cNvSpPr>
          <p:nvPr>
            <p:ph type="sldNum" sz="quarter" idx="5"/>
          </p:nvPr>
        </p:nvSpPr>
        <p:spPr/>
        <p:txBody>
          <a:bodyPr/>
          <a:lstStyle/>
          <a:p>
            <a:pPr defTabSz="966612">
              <a:defRPr/>
            </a:pPr>
            <a:fld id="{47DAF12E-35D3-4E7D-A93A-3BEE71BF2F60}" type="slidenum">
              <a:rPr lang="en-US">
                <a:solidFill>
                  <a:prstClr val="black"/>
                </a:solidFill>
                <a:latin typeface="Calibri" panose="020F0502020204030204"/>
              </a:rPr>
              <a:pPr defTabSz="96661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0294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35</a:t>
            </a:fld>
            <a:endParaRPr lang="en-US" dirty="0">
              <a:solidFill>
                <a:srgbClr val="595454"/>
              </a:solidFill>
              <a:latin typeface="Trebuchet MS"/>
            </a:endParaRPr>
          </a:p>
        </p:txBody>
      </p:sp>
    </p:spTree>
    <p:extLst>
      <p:ext uri="{BB962C8B-B14F-4D97-AF65-F5344CB8AC3E}">
        <p14:creationId xmlns:p14="http://schemas.microsoft.com/office/powerpoint/2010/main" val="4223387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36</a:t>
            </a:fld>
            <a:endParaRPr lang="en-US" dirty="0"/>
          </a:p>
        </p:txBody>
      </p:sp>
      <p:sp>
        <p:nvSpPr>
          <p:cNvPr id="5" name="Rectangle 4">
            <a:extLst>
              <a:ext uri="{FF2B5EF4-FFF2-40B4-BE49-F238E27FC236}">
                <a16:creationId xmlns:a16="http://schemas.microsoft.com/office/drawing/2014/main" id="{2C44CAF6-4BC9-4754-B188-C4CAE839C3C7}"/>
              </a:ext>
            </a:extLst>
          </p:cNvPr>
          <p:cNvSpPr/>
          <p:nvPr/>
        </p:nvSpPr>
        <p:spPr>
          <a:xfrm>
            <a:off x="2124192" y="1849784"/>
            <a:ext cx="877824" cy="559271"/>
          </a:xfrm>
          <a:prstGeom prst="rect">
            <a:avLst/>
          </a:prstGeom>
          <a:solidFill>
            <a:schemeClr val="bg1"/>
          </a:solidFill>
          <a:ln w="6350">
            <a:solidFill>
              <a:schemeClr val="accent1"/>
            </a:solidFill>
          </a:ln>
        </p:spPr>
        <p:txBody>
          <a:bodyPr wrap="square" lIns="96661" tIns="48331" rIns="96661" bIns="48331">
            <a:spAutoFit/>
          </a:bodyPr>
          <a:lstStyle/>
          <a:p>
            <a:r>
              <a:rPr lang="en-US" sz="600" dirty="0">
                <a:solidFill>
                  <a:srgbClr val="FF0000"/>
                </a:solidFill>
              </a:rPr>
              <a:t>[US Master I-O Manuscript (IOUS1804990-01-01); pg 99; para 6; line 1] </a:t>
            </a:r>
          </a:p>
        </p:txBody>
      </p:sp>
      <p:sp>
        <p:nvSpPr>
          <p:cNvPr id="7" name="Slide Image Placeholder 6">
            <a:extLst>
              <a:ext uri="{FF2B5EF4-FFF2-40B4-BE49-F238E27FC236}">
                <a16:creationId xmlns:a16="http://schemas.microsoft.com/office/drawing/2014/main" id="{6075361D-F15E-431D-89E3-BA592D38AB37}"/>
              </a:ext>
            </a:extLst>
          </p:cNvPr>
          <p:cNvSpPr>
            <a:spLocks noGrp="1" noRot="1" noChangeAspect="1"/>
          </p:cNvSpPr>
          <p:nvPr>
            <p:ph type="sldImg"/>
          </p:nvPr>
        </p:nvSpPr>
        <p:spPr/>
      </p:sp>
      <p:sp>
        <p:nvSpPr>
          <p:cNvPr id="8" name="Notes Placeholder 7">
            <a:extLst>
              <a:ext uri="{FF2B5EF4-FFF2-40B4-BE49-F238E27FC236}">
                <a16:creationId xmlns:a16="http://schemas.microsoft.com/office/drawing/2014/main" id="{205A535E-5372-4F6F-840B-E2E0155F8632}"/>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3428987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37</a:t>
            </a:fld>
            <a:endParaRPr lang="en-US" dirty="0"/>
          </a:p>
        </p:txBody>
      </p:sp>
      <p:sp>
        <p:nvSpPr>
          <p:cNvPr id="9" name="Slide Image Placeholder 8">
            <a:extLst>
              <a:ext uri="{FF2B5EF4-FFF2-40B4-BE49-F238E27FC236}">
                <a16:creationId xmlns:a16="http://schemas.microsoft.com/office/drawing/2014/main" id="{DE827722-EC17-4B01-BC04-D83AB92A6503}"/>
              </a:ext>
            </a:extLst>
          </p:cNvPr>
          <p:cNvSpPr>
            <a:spLocks noGrp="1" noRot="1" noChangeAspect="1"/>
          </p:cNvSpPr>
          <p:nvPr>
            <p:ph type="sldImg"/>
          </p:nvPr>
        </p:nvSpPr>
        <p:spPr/>
      </p:sp>
      <p:sp>
        <p:nvSpPr>
          <p:cNvPr id="14" name="Notes Placeholder 13">
            <a:extLst>
              <a:ext uri="{FF2B5EF4-FFF2-40B4-BE49-F238E27FC236}">
                <a16:creationId xmlns:a16="http://schemas.microsoft.com/office/drawing/2014/main" id="{3687FB6D-5B4B-45E7-8AF4-A6ECB977FE3C}"/>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2596602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38</a:t>
            </a:fld>
            <a:endParaRPr lang="en-US" dirty="0"/>
          </a:p>
        </p:txBody>
      </p:sp>
      <p:sp>
        <p:nvSpPr>
          <p:cNvPr id="10" name="Slide Image Placeholder 9">
            <a:extLst>
              <a:ext uri="{FF2B5EF4-FFF2-40B4-BE49-F238E27FC236}">
                <a16:creationId xmlns:a16="http://schemas.microsoft.com/office/drawing/2014/main" id="{19A76468-8FD8-4032-848A-53BED3C613FF}"/>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099F20A1-0F49-42B3-8B1D-ED1E1A701B1C}"/>
              </a:ext>
            </a:extLst>
          </p:cNvPr>
          <p:cNvSpPr>
            <a:spLocks noGrp="1"/>
          </p:cNvSpPr>
          <p:nvPr>
            <p:ph type="body" idx="1"/>
          </p:nvPr>
        </p:nvSpPr>
        <p:spPr>
          <a:xfrm>
            <a:off x="1056640" y="4190521"/>
            <a:ext cx="5201920" cy="153888"/>
          </a:xfrm>
        </p:spPr>
        <p:txBody>
          <a:bodyPr/>
          <a:lstStyle/>
          <a:p>
            <a:pPr marL="193322" indent="-193322"/>
            <a:endParaRPr lang="en-US" dirty="0"/>
          </a:p>
        </p:txBody>
      </p:sp>
    </p:spTree>
    <p:extLst>
      <p:ext uri="{BB962C8B-B14F-4D97-AF65-F5344CB8AC3E}">
        <p14:creationId xmlns:p14="http://schemas.microsoft.com/office/powerpoint/2010/main" val="1707046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39</a:t>
            </a:fld>
            <a:endParaRPr lang="en-US" dirty="0"/>
          </a:p>
        </p:txBody>
      </p:sp>
      <p:sp>
        <p:nvSpPr>
          <p:cNvPr id="6" name="Slide Image Placeholder 5">
            <a:extLst>
              <a:ext uri="{FF2B5EF4-FFF2-40B4-BE49-F238E27FC236}">
                <a16:creationId xmlns:a16="http://schemas.microsoft.com/office/drawing/2014/main" id="{3128AEC6-7F65-4E06-A97A-60BAEF3D9F9B}"/>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45298CE3-7173-459D-918D-4F858E9197B6}"/>
              </a:ext>
            </a:extLst>
          </p:cNvPr>
          <p:cNvSpPr>
            <a:spLocks noGrp="1"/>
          </p:cNvSpPr>
          <p:nvPr>
            <p:ph type="body" idx="1"/>
          </p:nvPr>
        </p:nvSpPr>
        <p:spPr>
          <a:xfrm>
            <a:off x="1056640" y="4190521"/>
            <a:ext cx="5201920" cy="153888"/>
          </a:xfrm>
        </p:spPr>
        <p:txBody>
          <a:bodyPr/>
          <a:lstStyle/>
          <a:p>
            <a:pPr marL="193322" indent="-193322"/>
            <a:endParaRPr lang="en-US" dirty="0"/>
          </a:p>
        </p:txBody>
      </p:sp>
    </p:spTree>
    <p:extLst>
      <p:ext uri="{BB962C8B-B14F-4D97-AF65-F5344CB8AC3E}">
        <p14:creationId xmlns:p14="http://schemas.microsoft.com/office/powerpoint/2010/main" val="164793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4</a:t>
            </a:fld>
            <a:endParaRPr lang="en-US" dirty="0"/>
          </a:p>
        </p:txBody>
      </p:sp>
      <p:sp>
        <p:nvSpPr>
          <p:cNvPr id="20" name="Slide Image Placeholder 19">
            <a:extLst>
              <a:ext uri="{FF2B5EF4-FFF2-40B4-BE49-F238E27FC236}">
                <a16:creationId xmlns:a16="http://schemas.microsoft.com/office/drawing/2014/main" id="{52A74C1A-3EC8-4300-9902-C359E8E3282F}"/>
              </a:ext>
            </a:extLst>
          </p:cNvPr>
          <p:cNvSpPr>
            <a:spLocks noGrp="1" noRot="1" noChangeAspect="1"/>
          </p:cNvSpPr>
          <p:nvPr>
            <p:ph type="sldImg"/>
          </p:nvPr>
        </p:nvSpPr>
        <p:spPr/>
      </p:sp>
      <p:sp>
        <p:nvSpPr>
          <p:cNvPr id="21" name="Notes Placeholder 20">
            <a:extLst>
              <a:ext uri="{FF2B5EF4-FFF2-40B4-BE49-F238E27FC236}">
                <a16:creationId xmlns:a16="http://schemas.microsoft.com/office/drawing/2014/main" id="{BE4CF40A-DA36-4E92-9D22-8E290489569A}"/>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1870072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1AD1E0-5575-4CFD-B168-77F7AC21277E}"/>
              </a:ext>
            </a:extLst>
          </p:cNvPr>
          <p:cNvSpPr>
            <a:spLocks noGrp="1"/>
          </p:cNvSpPr>
          <p:nvPr>
            <p:ph type="sldNum" sz="quarter" idx="5"/>
          </p:nvPr>
        </p:nvSpPr>
        <p:spPr/>
        <p:txBody>
          <a:bodyPr/>
          <a:lstStyle/>
          <a:p>
            <a:pPr defTabSz="966612">
              <a:defRPr/>
            </a:pPr>
            <a:fld id="{8867857C-F940-4E56-B751-AFCA9E476FB4}" type="slidenum">
              <a:rPr lang="en-US">
                <a:solidFill>
                  <a:srgbClr val="595454"/>
                </a:solidFill>
                <a:latin typeface="Trebuchet MS"/>
              </a:rPr>
              <a:pPr defTabSz="966612">
                <a:defRPr/>
              </a:pPr>
              <a:t>40</a:t>
            </a:fld>
            <a:endParaRPr lang="en-US" dirty="0">
              <a:solidFill>
                <a:srgbClr val="595454"/>
              </a:solidFill>
              <a:latin typeface="Trebuchet MS"/>
            </a:endParaRPr>
          </a:p>
        </p:txBody>
      </p:sp>
      <p:sp>
        <p:nvSpPr>
          <p:cNvPr id="7" name="Notes Placeholder 6">
            <a:extLst>
              <a:ext uri="{FF2B5EF4-FFF2-40B4-BE49-F238E27FC236}">
                <a16:creationId xmlns:a16="http://schemas.microsoft.com/office/drawing/2014/main" id="{5E1DC44C-D889-4C4A-90F3-87CD9ADCDEB0}"/>
              </a:ext>
            </a:extLst>
          </p:cNvPr>
          <p:cNvSpPr>
            <a:spLocks noGrp="1"/>
          </p:cNvSpPr>
          <p:nvPr>
            <p:ph type="body" idx="1"/>
          </p:nvPr>
        </p:nvSpPr>
        <p:spPr>
          <a:xfrm>
            <a:off x="1070187" y="4190521"/>
            <a:ext cx="5201920" cy="153888"/>
          </a:xfrm>
        </p:spPr>
        <p:txBody>
          <a:bodyPr/>
          <a:lstStyle/>
          <a:p>
            <a:endParaRPr lang="en-US" dirty="0">
              <a:solidFill>
                <a:schemeClr val="tx1">
                  <a:lumMod val="50000"/>
                </a:schemeClr>
              </a:solidFill>
            </a:endParaRPr>
          </a:p>
        </p:txBody>
      </p:sp>
      <p:sp>
        <p:nvSpPr>
          <p:cNvPr id="6" name="Slide Image Placeholder 5">
            <a:extLst>
              <a:ext uri="{FF2B5EF4-FFF2-40B4-BE49-F238E27FC236}">
                <a16:creationId xmlns:a16="http://schemas.microsoft.com/office/drawing/2014/main" id="{454DCE70-BC7F-4049-9567-DA16C911CC1B}"/>
              </a:ext>
            </a:extLst>
          </p:cNvPr>
          <p:cNvSpPr>
            <a:spLocks noGrp="1" noRot="1" noChangeAspect="1"/>
          </p:cNvSpPr>
          <p:nvPr>
            <p:ph type="sldImg"/>
          </p:nvPr>
        </p:nvSpPr>
        <p:spPr/>
      </p:sp>
    </p:spTree>
    <p:extLst>
      <p:ext uri="{BB962C8B-B14F-4D97-AF65-F5344CB8AC3E}">
        <p14:creationId xmlns:p14="http://schemas.microsoft.com/office/powerpoint/2010/main" val="2435322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41</a:t>
            </a:fld>
            <a:endParaRPr lang="en-US" dirty="0"/>
          </a:p>
        </p:txBody>
      </p:sp>
      <p:sp>
        <p:nvSpPr>
          <p:cNvPr id="7" name="Slide Image Placeholder 6">
            <a:extLst>
              <a:ext uri="{FF2B5EF4-FFF2-40B4-BE49-F238E27FC236}">
                <a16:creationId xmlns:a16="http://schemas.microsoft.com/office/drawing/2014/main" id="{3B6D8792-A8DB-4887-8BC8-7CBD52A25561}"/>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5D816A86-48DE-423B-9BB2-B4748C1B5177}"/>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2761781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42</a:t>
            </a:fld>
            <a:endParaRPr lang="en-US" dirty="0"/>
          </a:p>
        </p:txBody>
      </p:sp>
      <p:sp>
        <p:nvSpPr>
          <p:cNvPr id="7" name="Slide Image Placeholder 6">
            <a:extLst>
              <a:ext uri="{FF2B5EF4-FFF2-40B4-BE49-F238E27FC236}">
                <a16:creationId xmlns:a16="http://schemas.microsoft.com/office/drawing/2014/main" id="{1B3F5ABA-5357-4C75-B9B7-E19C69E11DDC}"/>
              </a:ext>
            </a:extLst>
          </p:cNvPr>
          <p:cNvSpPr>
            <a:spLocks noGrp="1" noRot="1" noChangeAspect="1"/>
          </p:cNvSpPr>
          <p:nvPr>
            <p:ph type="sldImg"/>
          </p:nvPr>
        </p:nvSpPr>
        <p:spPr/>
      </p:sp>
      <p:sp>
        <p:nvSpPr>
          <p:cNvPr id="8" name="Notes Placeholder 7">
            <a:extLst>
              <a:ext uri="{FF2B5EF4-FFF2-40B4-BE49-F238E27FC236}">
                <a16:creationId xmlns:a16="http://schemas.microsoft.com/office/drawing/2014/main" id="{5DB8FD02-D7EF-408C-90DF-37F2433291E1}"/>
              </a:ext>
            </a:extLst>
          </p:cNvPr>
          <p:cNvSpPr>
            <a:spLocks noGrp="1"/>
          </p:cNvSpPr>
          <p:nvPr>
            <p:ph type="body" idx="1"/>
          </p:nvPr>
        </p:nvSpPr>
        <p:spPr>
          <a:xfrm>
            <a:off x="1056640" y="4190521"/>
            <a:ext cx="5201920" cy="153888"/>
          </a:xfrm>
        </p:spPr>
        <p:txBody>
          <a:bodyPr/>
          <a:lstStyle/>
          <a:p>
            <a:pPr marL="193322" indent="-193322"/>
            <a:endParaRPr lang="en-US" dirty="0"/>
          </a:p>
        </p:txBody>
      </p:sp>
    </p:spTree>
    <p:extLst>
      <p:ext uri="{BB962C8B-B14F-4D97-AF65-F5344CB8AC3E}">
        <p14:creationId xmlns:p14="http://schemas.microsoft.com/office/powerpoint/2010/main" val="3757506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43</a:t>
            </a:fld>
            <a:endParaRPr lang="en-US" dirty="0"/>
          </a:p>
        </p:txBody>
      </p:sp>
      <p:sp>
        <p:nvSpPr>
          <p:cNvPr id="19" name="Slide Image Placeholder 18">
            <a:extLst>
              <a:ext uri="{FF2B5EF4-FFF2-40B4-BE49-F238E27FC236}">
                <a16:creationId xmlns:a16="http://schemas.microsoft.com/office/drawing/2014/main" id="{1FA72CBE-B6AB-43B2-82BA-E07D0B04E965}"/>
              </a:ext>
            </a:extLst>
          </p:cNvPr>
          <p:cNvSpPr>
            <a:spLocks noGrp="1" noRot="1" noChangeAspect="1"/>
          </p:cNvSpPr>
          <p:nvPr>
            <p:ph type="sldImg"/>
          </p:nvPr>
        </p:nvSpPr>
        <p:spPr/>
      </p:sp>
      <p:sp>
        <p:nvSpPr>
          <p:cNvPr id="20" name="Notes Placeholder 19">
            <a:extLst>
              <a:ext uri="{FF2B5EF4-FFF2-40B4-BE49-F238E27FC236}">
                <a16:creationId xmlns:a16="http://schemas.microsoft.com/office/drawing/2014/main" id="{90C47235-C710-4172-B4F1-2172F0E6A6BB}"/>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1484829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44</a:t>
            </a:fld>
            <a:endParaRPr lang="en-US" dirty="0"/>
          </a:p>
        </p:txBody>
      </p:sp>
    </p:spTree>
    <p:extLst>
      <p:ext uri="{BB962C8B-B14F-4D97-AF65-F5344CB8AC3E}">
        <p14:creationId xmlns:p14="http://schemas.microsoft.com/office/powerpoint/2010/main" val="743431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45</a:t>
            </a:fld>
            <a:endParaRPr lang="en-US" dirty="0"/>
          </a:p>
        </p:txBody>
      </p:sp>
      <p:sp>
        <p:nvSpPr>
          <p:cNvPr id="11" name="Slide Image Placeholder 10">
            <a:extLst>
              <a:ext uri="{FF2B5EF4-FFF2-40B4-BE49-F238E27FC236}">
                <a16:creationId xmlns:a16="http://schemas.microsoft.com/office/drawing/2014/main" id="{5D6624FA-DF7F-4973-A431-C5A9532CBA45}"/>
              </a:ext>
            </a:extLst>
          </p:cNvPr>
          <p:cNvSpPr>
            <a:spLocks noGrp="1" noRot="1" noChangeAspect="1"/>
          </p:cNvSpPr>
          <p:nvPr>
            <p:ph type="sldImg"/>
          </p:nvPr>
        </p:nvSpPr>
        <p:spPr/>
      </p:sp>
      <p:sp>
        <p:nvSpPr>
          <p:cNvPr id="13" name="Notes Placeholder 12">
            <a:extLst>
              <a:ext uri="{FF2B5EF4-FFF2-40B4-BE49-F238E27FC236}">
                <a16:creationId xmlns:a16="http://schemas.microsoft.com/office/drawing/2014/main" id="{A4C16074-930A-459D-992B-363337EF601E}"/>
              </a:ext>
            </a:extLst>
          </p:cNvPr>
          <p:cNvSpPr>
            <a:spLocks noGrp="1"/>
          </p:cNvSpPr>
          <p:nvPr>
            <p:ph type="body" idx="1"/>
          </p:nvPr>
        </p:nvSpPr>
        <p:spPr>
          <a:xfrm>
            <a:off x="1056640" y="4190521"/>
            <a:ext cx="5201920" cy="153888"/>
          </a:xfrm>
        </p:spPr>
        <p:txBody>
          <a:bodyPr/>
          <a:lstStyle/>
          <a:p>
            <a:pPr marL="0" indent="0">
              <a:buNone/>
            </a:pPr>
            <a:endParaRPr lang="en-US" dirty="0"/>
          </a:p>
        </p:txBody>
      </p:sp>
    </p:spTree>
    <p:extLst>
      <p:ext uri="{BB962C8B-B14F-4D97-AF65-F5344CB8AC3E}">
        <p14:creationId xmlns:p14="http://schemas.microsoft.com/office/powerpoint/2010/main" val="19901222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46</a:t>
            </a:fld>
            <a:endParaRPr lang="en-US" dirty="0">
              <a:solidFill>
                <a:srgbClr val="595454"/>
              </a:solidFill>
              <a:latin typeface="Trebuchet MS"/>
            </a:endParaRPr>
          </a:p>
        </p:txBody>
      </p:sp>
    </p:spTree>
    <p:extLst>
      <p:ext uri="{BB962C8B-B14F-4D97-AF65-F5344CB8AC3E}">
        <p14:creationId xmlns:p14="http://schemas.microsoft.com/office/powerpoint/2010/main" val="4253074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a:extLst>
              <a:ext uri="{FF2B5EF4-FFF2-40B4-BE49-F238E27FC236}">
                <a16:creationId xmlns:a16="http://schemas.microsoft.com/office/drawing/2014/main" id="{264CCCD4-7936-4ACB-90DE-768B217396FA}"/>
              </a:ext>
            </a:extLst>
          </p:cNvPr>
          <p:cNvSpPr>
            <a:spLocks noGrp="1" noRot="1" noChangeAspect="1"/>
          </p:cNvSpPr>
          <p:nvPr>
            <p:ph type="sldImg"/>
          </p:nvPr>
        </p:nvSpPr>
        <p:spPr/>
      </p:sp>
      <p:sp>
        <p:nvSpPr>
          <p:cNvPr id="14" name="Notes Placeholder 13">
            <a:extLst>
              <a:ext uri="{FF2B5EF4-FFF2-40B4-BE49-F238E27FC236}">
                <a16:creationId xmlns:a16="http://schemas.microsoft.com/office/drawing/2014/main" id="{F11A243F-2BCC-4205-A535-68DEB8081402}"/>
              </a:ext>
            </a:extLst>
          </p:cNvPr>
          <p:cNvSpPr>
            <a:spLocks noGrp="1"/>
          </p:cNvSpPr>
          <p:nvPr>
            <p:ph type="body" idx="1"/>
          </p:nvPr>
        </p:nvSpPr>
        <p:spPr>
          <a:xfrm>
            <a:off x="1056640" y="4190521"/>
            <a:ext cx="5201920" cy="153888"/>
          </a:xfrm>
        </p:spPr>
        <p:txBody>
          <a:bodyPr/>
          <a:lstStyle/>
          <a:p>
            <a:endParaRPr lang="en-US" dirty="0"/>
          </a:p>
        </p:txBody>
      </p:sp>
      <p:sp>
        <p:nvSpPr>
          <p:cNvPr id="19" name="Slide Number Placeholder 18">
            <a:extLst>
              <a:ext uri="{FF2B5EF4-FFF2-40B4-BE49-F238E27FC236}">
                <a16:creationId xmlns:a16="http://schemas.microsoft.com/office/drawing/2014/main" id="{DEBA381A-3527-41B7-9C4B-5343BF7086F4}"/>
              </a:ext>
            </a:extLst>
          </p:cNvPr>
          <p:cNvSpPr>
            <a:spLocks noGrp="1"/>
          </p:cNvSpPr>
          <p:nvPr>
            <p:ph type="sldNum" sz="quarter" idx="5"/>
          </p:nvPr>
        </p:nvSpPr>
        <p:spPr/>
        <p:txBody>
          <a:bodyPr/>
          <a:lstStyle/>
          <a:p>
            <a:fld id="{91CB8535-DC0F-AF47-A510-8461A80C06B7}" type="slidenum">
              <a:rPr lang="en-US" smtClean="0"/>
              <a:t>47</a:t>
            </a:fld>
            <a:endParaRPr lang="en-US" dirty="0"/>
          </a:p>
        </p:txBody>
      </p:sp>
    </p:spTree>
    <p:extLst>
      <p:ext uri="{BB962C8B-B14F-4D97-AF65-F5344CB8AC3E}">
        <p14:creationId xmlns:p14="http://schemas.microsoft.com/office/powerpoint/2010/main" val="1973862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Image Placeholder 17">
            <a:extLst>
              <a:ext uri="{FF2B5EF4-FFF2-40B4-BE49-F238E27FC236}">
                <a16:creationId xmlns:a16="http://schemas.microsoft.com/office/drawing/2014/main" id="{97BFF98B-0569-4876-B80A-59AF8A5DA882}"/>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5A47C782-BD36-4D68-BCFE-F5ACE33DEE08}"/>
              </a:ext>
            </a:extLst>
          </p:cNvPr>
          <p:cNvSpPr>
            <a:spLocks noGrp="1"/>
          </p:cNvSpPr>
          <p:nvPr>
            <p:ph type="body" idx="1"/>
          </p:nvPr>
        </p:nvSpPr>
        <p:spPr>
          <a:xfrm>
            <a:off x="1056640" y="4190521"/>
            <a:ext cx="5201920" cy="153888"/>
          </a:xfrm>
        </p:spPr>
        <p:txBody>
          <a:bodyPr/>
          <a:lstStyle/>
          <a:p>
            <a:endParaRPr lang="en-US" dirty="0"/>
          </a:p>
        </p:txBody>
      </p:sp>
      <p:sp>
        <p:nvSpPr>
          <p:cNvPr id="24" name="Slide Number Placeholder 23">
            <a:extLst>
              <a:ext uri="{FF2B5EF4-FFF2-40B4-BE49-F238E27FC236}">
                <a16:creationId xmlns:a16="http://schemas.microsoft.com/office/drawing/2014/main" id="{2664E33A-1332-4CFD-A12D-ED8AD08087EE}"/>
              </a:ext>
            </a:extLst>
          </p:cNvPr>
          <p:cNvSpPr>
            <a:spLocks noGrp="1"/>
          </p:cNvSpPr>
          <p:nvPr>
            <p:ph type="sldNum" sz="quarter" idx="5"/>
          </p:nvPr>
        </p:nvSpPr>
        <p:spPr/>
        <p:txBody>
          <a:bodyPr/>
          <a:lstStyle/>
          <a:p>
            <a:fld id="{91CB8535-DC0F-AF47-A510-8461A80C06B7}" type="slidenum">
              <a:rPr lang="en-US" smtClean="0"/>
              <a:t>48</a:t>
            </a:fld>
            <a:endParaRPr lang="en-US" dirty="0"/>
          </a:p>
        </p:txBody>
      </p:sp>
    </p:spTree>
    <p:extLst>
      <p:ext uri="{BB962C8B-B14F-4D97-AF65-F5344CB8AC3E}">
        <p14:creationId xmlns:p14="http://schemas.microsoft.com/office/powerpoint/2010/main" val="1545583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2BB7C97A-F0FD-4FD9-8BD9-0AD8987F910E}"/>
              </a:ext>
            </a:extLst>
          </p:cNvPr>
          <p:cNvSpPr>
            <a:spLocks noGrp="1" noRot="1" noChangeAspect="1"/>
          </p:cNvSpPr>
          <p:nvPr>
            <p:ph type="sldImg"/>
          </p:nvPr>
        </p:nvSpPr>
        <p:spPr/>
      </p:sp>
      <p:sp>
        <p:nvSpPr>
          <p:cNvPr id="16" name="Notes Placeholder 15">
            <a:extLst>
              <a:ext uri="{FF2B5EF4-FFF2-40B4-BE49-F238E27FC236}">
                <a16:creationId xmlns:a16="http://schemas.microsoft.com/office/drawing/2014/main" id="{25819A91-CC06-4B31-B04D-C56CBCAD89D5}"/>
              </a:ext>
            </a:extLst>
          </p:cNvPr>
          <p:cNvSpPr>
            <a:spLocks noGrp="1"/>
          </p:cNvSpPr>
          <p:nvPr>
            <p:ph type="body" idx="1"/>
          </p:nvPr>
        </p:nvSpPr>
        <p:spPr>
          <a:xfrm>
            <a:off x="1056640" y="4190521"/>
            <a:ext cx="5201920" cy="153888"/>
          </a:xfrm>
        </p:spPr>
        <p:txBody>
          <a:bodyPr/>
          <a:lstStyle/>
          <a:p>
            <a:endParaRPr lang="en-US" dirty="0"/>
          </a:p>
        </p:txBody>
      </p:sp>
      <p:sp>
        <p:nvSpPr>
          <p:cNvPr id="29" name="Slide Number Placeholder 28">
            <a:extLst>
              <a:ext uri="{FF2B5EF4-FFF2-40B4-BE49-F238E27FC236}">
                <a16:creationId xmlns:a16="http://schemas.microsoft.com/office/drawing/2014/main" id="{6C5A2862-1E1F-4586-9D10-2ABD04E5A83E}"/>
              </a:ext>
            </a:extLst>
          </p:cNvPr>
          <p:cNvSpPr>
            <a:spLocks noGrp="1"/>
          </p:cNvSpPr>
          <p:nvPr>
            <p:ph type="sldNum" sz="quarter" idx="5"/>
          </p:nvPr>
        </p:nvSpPr>
        <p:spPr/>
        <p:txBody>
          <a:bodyPr/>
          <a:lstStyle/>
          <a:p>
            <a:fld id="{91CB8535-DC0F-AF47-A510-8461A80C06B7}" type="slidenum">
              <a:rPr lang="en-US" smtClean="0"/>
              <a:t>49</a:t>
            </a:fld>
            <a:endParaRPr lang="en-US" dirty="0"/>
          </a:p>
        </p:txBody>
      </p:sp>
    </p:spTree>
    <p:extLst>
      <p:ext uri="{BB962C8B-B14F-4D97-AF65-F5344CB8AC3E}">
        <p14:creationId xmlns:p14="http://schemas.microsoft.com/office/powerpoint/2010/main" val="85219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5</a:t>
            </a:fld>
            <a:endParaRPr lang="en-US" dirty="0"/>
          </a:p>
        </p:txBody>
      </p:sp>
    </p:spTree>
    <p:extLst>
      <p:ext uri="{BB962C8B-B14F-4D97-AF65-F5344CB8AC3E}">
        <p14:creationId xmlns:p14="http://schemas.microsoft.com/office/powerpoint/2010/main" val="1812576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85D4B0A9-3849-4680-962F-AB8E6ECEE0B5}"/>
              </a:ext>
            </a:extLst>
          </p:cNvPr>
          <p:cNvSpPr>
            <a:spLocks noGrp="1" noRot="1" noChangeAspect="1"/>
          </p:cNvSpPr>
          <p:nvPr>
            <p:ph type="sldImg"/>
          </p:nvPr>
        </p:nvSpPr>
        <p:spPr/>
      </p:sp>
      <p:sp>
        <p:nvSpPr>
          <p:cNvPr id="16" name="Notes Placeholder 15">
            <a:extLst>
              <a:ext uri="{FF2B5EF4-FFF2-40B4-BE49-F238E27FC236}">
                <a16:creationId xmlns:a16="http://schemas.microsoft.com/office/drawing/2014/main" id="{E2D276BB-B5A7-45FE-A618-C59AA9CB33D2}"/>
              </a:ext>
            </a:extLst>
          </p:cNvPr>
          <p:cNvSpPr>
            <a:spLocks noGrp="1"/>
          </p:cNvSpPr>
          <p:nvPr>
            <p:ph type="body" idx="1"/>
          </p:nvPr>
        </p:nvSpPr>
        <p:spPr>
          <a:xfrm>
            <a:off x="1056640" y="4190521"/>
            <a:ext cx="5201920" cy="153888"/>
          </a:xfrm>
        </p:spPr>
        <p:txBody>
          <a:bodyPr/>
          <a:lstStyle/>
          <a:p>
            <a:endParaRPr lang="en-US" dirty="0"/>
          </a:p>
        </p:txBody>
      </p:sp>
      <p:sp>
        <p:nvSpPr>
          <p:cNvPr id="20" name="Slide Number Placeholder 19">
            <a:extLst>
              <a:ext uri="{FF2B5EF4-FFF2-40B4-BE49-F238E27FC236}">
                <a16:creationId xmlns:a16="http://schemas.microsoft.com/office/drawing/2014/main" id="{C883C6FB-8C4A-4928-ACF2-C25FF2E14C1F}"/>
              </a:ext>
            </a:extLst>
          </p:cNvPr>
          <p:cNvSpPr>
            <a:spLocks noGrp="1"/>
          </p:cNvSpPr>
          <p:nvPr>
            <p:ph type="sldNum" sz="quarter" idx="5"/>
          </p:nvPr>
        </p:nvSpPr>
        <p:spPr/>
        <p:txBody>
          <a:bodyPr/>
          <a:lstStyle/>
          <a:p>
            <a:fld id="{91CB8535-DC0F-AF47-A510-8461A80C06B7}" type="slidenum">
              <a:rPr lang="en-US" smtClean="0"/>
              <a:t>50</a:t>
            </a:fld>
            <a:endParaRPr lang="en-US" dirty="0"/>
          </a:p>
        </p:txBody>
      </p:sp>
    </p:spTree>
    <p:extLst>
      <p:ext uri="{BB962C8B-B14F-4D97-AF65-F5344CB8AC3E}">
        <p14:creationId xmlns:p14="http://schemas.microsoft.com/office/powerpoint/2010/main" val="1202182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Image Placeholder 17">
            <a:extLst>
              <a:ext uri="{FF2B5EF4-FFF2-40B4-BE49-F238E27FC236}">
                <a16:creationId xmlns:a16="http://schemas.microsoft.com/office/drawing/2014/main" id="{AD8F3A96-289E-448D-8276-ABE97C91E469}"/>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75300668-746B-4D11-B35C-F7B30B5CDD57}"/>
              </a:ext>
            </a:extLst>
          </p:cNvPr>
          <p:cNvSpPr>
            <a:spLocks noGrp="1"/>
          </p:cNvSpPr>
          <p:nvPr>
            <p:ph type="body" idx="1"/>
          </p:nvPr>
        </p:nvSpPr>
        <p:spPr>
          <a:xfrm>
            <a:off x="1056640" y="4190521"/>
            <a:ext cx="5201920" cy="153888"/>
          </a:xfrm>
        </p:spPr>
        <p:txBody>
          <a:bodyPr/>
          <a:lstStyle/>
          <a:p>
            <a:endParaRPr lang="en-US" dirty="0"/>
          </a:p>
        </p:txBody>
      </p:sp>
      <p:sp>
        <p:nvSpPr>
          <p:cNvPr id="24" name="Slide Number Placeholder 23">
            <a:extLst>
              <a:ext uri="{FF2B5EF4-FFF2-40B4-BE49-F238E27FC236}">
                <a16:creationId xmlns:a16="http://schemas.microsoft.com/office/drawing/2014/main" id="{78D1EBE1-12FC-4238-B4E3-84357C7B7A4F}"/>
              </a:ext>
            </a:extLst>
          </p:cNvPr>
          <p:cNvSpPr>
            <a:spLocks noGrp="1"/>
          </p:cNvSpPr>
          <p:nvPr>
            <p:ph type="sldNum" sz="quarter" idx="5"/>
          </p:nvPr>
        </p:nvSpPr>
        <p:spPr/>
        <p:txBody>
          <a:bodyPr/>
          <a:lstStyle/>
          <a:p>
            <a:fld id="{91CB8535-DC0F-AF47-A510-8461A80C06B7}" type="slidenum">
              <a:rPr lang="en-US" smtClean="0"/>
              <a:t>51</a:t>
            </a:fld>
            <a:endParaRPr lang="en-US" dirty="0"/>
          </a:p>
        </p:txBody>
      </p:sp>
    </p:spTree>
    <p:extLst>
      <p:ext uri="{BB962C8B-B14F-4D97-AF65-F5344CB8AC3E}">
        <p14:creationId xmlns:p14="http://schemas.microsoft.com/office/powerpoint/2010/main" val="594142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Image Placeholder 17">
            <a:extLst>
              <a:ext uri="{FF2B5EF4-FFF2-40B4-BE49-F238E27FC236}">
                <a16:creationId xmlns:a16="http://schemas.microsoft.com/office/drawing/2014/main" id="{CA0FFB0C-A6ED-45D8-A51E-07131F0FC710}"/>
              </a:ext>
            </a:extLst>
          </p:cNvPr>
          <p:cNvSpPr>
            <a:spLocks noGrp="1" noRot="1" noChangeAspect="1"/>
          </p:cNvSpPr>
          <p:nvPr>
            <p:ph type="sldImg"/>
          </p:nvPr>
        </p:nvSpPr>
        <p:spPr/>
      </p:sp>
      <p:sp>
        <p:nvSpPr>
          <p:cNvPr id="19" name="Notes Placeholder 18">
            <a:extLst>
              <a:ext uri="{FF2B5EF4-FFF2-40B4-BE49-F238E27FC236}">
                <a16:creationId xmlns:a16="http://schemas.microsoft.com/office/drawing/2014/main" id="{93E1DBEA-4CB9-401A-8D6E-8E684EB2568C}"/>
              </a:ext>
            </a:extLst>
          </p:cNvPr>
          <p:cNvSpPr>
            <a:spLocks noGrp="1"/>
          </p:cNvSpPr>
          <p:nvPr>
            <p:ph type="body" idx="1"/>
          </p:nvPr>
        </p:nvSpPr>
        <p:spPr>
          <a:xfrm>
            <a:off x="1056640" y="4190521"/>
            <a:ext cx="5201920" cy="153888"/>
          </a:xfrm>
        </p:spPr>
        <p:txBody>
          <a:bodyPr/>
          <a:lstStyle/>
          <a:p>
            <a:endParaRPr lang="en-US" dirty="0"/>
          </a:p>
        </p:txBody>
      </p:sp>
      <p:sp>
        <p:nvSpPr>
          <p:cNvPr id="24" name="Slide Number Placeholder 23">
            <a:extLst>
              <a:ext uri="{FF2B5EF4-FFF2-40B4-BE49-F238E27FC236}">
                <a16:creationId xmlns:a16="http://schemas.microsoft.com/office/drawing/2014/main" id="{2305A104-279D-4A50-B12D-7943E84FB500}"/>
              </a:ext>
            </a:extLst>
          </p:cNvPr>
          <p:cNvSpPr>
            <a:spLocks noGrp="1"/>
          </p:cNvSpPr>
          <p:nvPr>
            <p:ph type="sldNum" sz="quarter" idx="5"/>
          </p:nvPr>
        </p:nvSpPr>
        <p:spPr/>
        <p:txBody>
          <a:bodyPr/>
          <a:lstStyle/>
          <a:p>
            <a:fld id="{91CB8535-DC0F-AF47-A510-8461A80C06B7}" type="slidenum">
              <a:rPr lang="en-US" smtClean="0"/>
              <a:t>52</a:t>
            </a:fld>
            <a:endParaRPr lang="en-US" dirty="0"/>
          </a:p>
        </p:txBody>
      </p:sp>
    </p:spTree>
    <p:extLst>
      <p:ext uri="{BB962C8B-B14F-4D97-AF65-F5344CB8AC3E}">
        <p14:creationId xmlns:p14="http://schemas.microsoft.com/office/powerpoint/2010/main" val="3579113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C6E5C9E7-975B-4D05-B37B-4A9DDDDEAEE9}"/>
              </a:ext>
            </a:extLst>
          </p:cNvPr>
          <p:cNvSpPr>
            <a:spLocks noGrp="1" noRot="1" noChangeAspect="1"/>
          </p:cNvSpPr>
          <p:nvPr>
            <p:ph type="sldImg"/>
          </p:nvPr>
        </p:nvSpPr>
        <p:spPr/>
      </p:sp>
      <p:sp>
        <p:nvSpPr>
          <p:cNvPr id="16" name="Notes Placeholder 15">
            <a:extLst>
              <a:ext uri="{FF2B5EF4-FFF2-40B4-BE49-F238E27FC236}">
                <a16:creationId xmlns:a16="http://schemas.microsoft.com/office/drawing/2014/main" id="{D71FBDE7-2D22-43E4-A810-447494A167C3}"/>
              </a:ext>
            </a:extLst>
          </p:cNvPr>
          <p:cNvSpPr>
            <a:spLocks noGrp="1"/>
          </p:cNvSpPr>
          <p:nvPr>
            <p:ph type="body" idx="1"/>
          </p:nvPr>
        </p:nvSpPr>
        <p:spPr>
          <a:xfrm>
            <a:off x="1056640" y="4190521"/>
            <a:ext cx="5201920" cy="169277"/>
          </a:xfrm>
        </p:spPr>
        <p:txBody>
          <a:bodyPr/>
          <a:lstStyle/>
          <a:p>
            <a:pPr marL="0" indent="0" defTabSz="966612">
              <a:spcBef>
                <a:spcPts val="254"/>
              </a:spcBef>
              <a:buNone/>
              <a:defRPr/>
            </a:pPr>
            <a:endParaRPr lang="en-US" sz="1100" dirty="0">
              <a:solidFill>
                <a:srgbClr val="595454"/>
              </a:solidFill>
              <a:latin typeface="Trebuchet MS"/>
              <a:cs typeface="Arial" panose="020B0604020202020204" pitchFamily="34" charset="0"/>
            </a:endParaRPr>
          </a:p>
        </p:txBody>
      </p:sp>
      <p:sp>
        <p:nvSpPr>
          <p:cNvPr id="20" name="Slide Number Placeholder 19">
            <a:extLst>
              <a:ext uri="{FF2B5EF4-FFF2-40B4-BE49-F238E27FC236}">
                <a16:creationId xmlns:a16="http://schemas.microsoft.com/office/drawing/2014/main" id="{8B0F5884-7ED2-4235-8C6D-75686925328A}"/>
              </a:ext>
            </a:extLst>
          </p:cNvPr>
          <p:cNvSpPr>
            <a:spLocks noGrp="1"/>
          </p:cNvSpPr>
          <p:nvPr>
            <p:ph type="sldNum" sz="quarter" idx="5"/>
          </p:nvPr>
        </p:nvSpPr>
        <p:spPr/>
        <p:txBody>
          <a:bodyPr/>
          <a:lstStyle/>
          <a:p>
            <a:fld id="{91CB8535-DC0F-AF47-A510-8461A80C06B7}" type="slidenum">
              <a:rPr lang="en-US" smtClean="0"/>
              <a:t>53</a:t>
            </a:fld>
            <a:endParaRPr lang="en-US" dirty="0"/>
          </a:p>
        </p:txBody>
      </p:sp>
    </p:spTree>
    <p:extLst>
      <p:ext uri="{BB962C8B-B14F-4D97-AF65-F5344CB8AC3E}">
        <p14:creationId xmlns:p14="http://schemas.microsoft.com/office/powerpoint/2010/main" val="908716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D262B65A-F978-47E2-9268-E6772EBA351A}"/>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691FF070-9882-4B1F-BC3B-4314F60249A4}"/>
              </a:ext>
            </a:extLst>
          </p:cNvPr>
          <p:cNvSpPr>
            <a:spLocks noGrp="1"/>
          </p:cNvSpPr>
          <p:nvPr>
            <p:ph type="body" idx="1"/>
          </p:nvPr>
        </p:nvSpPr>
        <p:spPr>
          <a:xfrm>
            <a:off x="1056640" y="4190521"/>
            <a:ext cx="5201920" cy="153888"/>
          </a:xfrm>
        </p:spPr>
        <p:txBody>
          <a:bodyPr/>
          <a:lstStyle/>
          <a:p>
            <a:endParaRPr lang="en-US" dirty="0"/>
          </a:p>
        </p:txBody>
      </p:sp>
      <p:sp>
        <p:nvSpPr>
          <p:cNvPr id="16" name="Slide Number Placeholder 15">
            <a:extLst>
              <a:ext uri="{FF2B5EF4-FFF2-40B4-BE49-F238E27FC236}">
                <a16:creationId xmlns:a16="http://schemas.microsoft.com/office/drawing/2014/main" id="{C6446613-DFAD-4BC2-83DD-55269CFE7222}"/>
              </a:ext>
            </a:extLst>
          </p:cNvPr>
          <p:cNvSpPr>
            <a:spLocks noGrp="1"/>
          </p:cNvSpPr>
          <p:nvPr>
            <p:ph type="sldNum" sz="quarter" idx="5"/>
          </p:nvPr>
        </p:nvSpPr>
        <p:spPr/>
        <p:txBody>
          <a:bodyPr/>
          <a:lstStyle/>
          <a:p>
            <a:fld id="{91CB8535-DC0F-AF47-A510-8461A80C06B7}" type="slidenum">
              <a:rPr lang="en-US" smtClean="0"/>
              <a:t>54</a:t>
            </a:fld>
            <a:endParaRPr lang="en-US" dirty="0"/>
          </a:p>
        </p:txBody>
      </p:sp>
    </p:spTree>
    <p:extLst>
      <p:ext uri="{BB962C8B-B14F-4D97-AF65-F5344CB8AC3E}">
        <p14:creationId xmlns:p14="http://schemas.microsoft.com/office/powerpoint/2010/main" val="1555025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2" name="Notes Placeholder 11">
            <a:extLst>
              <a:ext uri="{FF2B5EF4-FFF2-40B4-BE49-F238E27FC236}">
                <a16:creationId xmlns:a16="http://schemas.microsoft.com/office/drawing/2014/main" id="{F8DBDA12-9C70-410E-90AA-16A79D6A294B}"/>
              </a:ext>
            </a:extLst>
          </p:cNvPr>
          <p:cNvSpPr>
            <a:spLocks noGrp="1"/>
          </p:cNvSpPr>
          <p:nvPr>
            <p:ph type="body" sz="quarter" idx="3"/>
          </p:nvPr>
        </p:nvSpPr>
        <p:spPr>
          <a:xfrm>
            <a:off x="1056640" y="4190521"/>
            <a:ext cx="5201920" cy="153888"/>
          </a:xfrm>
        </p:spPr>
        <p:txBody>
          <a:bodyPr/>
          <a:lstStyle/>
          <a:p>
            <a:endParaRPr lang="en-US" dirty="0"/>
          </a:p>
        </p:txBody>
      </p:sp>
      <p:sp>
        <p:nvSpPr>
          <p:cNvPr id="3" name="Slide Number Placeholder 2">
            <a:extLst>
              <a:ext uri="{FF2B5EF4-FFF2-40B4-BE49-F238E27FC236}">
                <a16:creationId xmlns:a16="http://schemas.microsoft.com/office/drawing/2014/main" id="{B15623DE-91E1-49DD-A5E6-2D8FFE77B196}"/>
              </a:ext>
            </a:extLst>
          </p:cNvPr>
          <p:cNvSpPr>
            <a:spLocks noGrp="1"/>
          </p:cNvSpPr>
          <p:nvPr>
            <p:ph type="sldNum" sz="quarter" idx="5"/>
          </p:nvPr>
        </p:nvSpPr>
        <p:spPr/>
        <p:txBody>
          <a:bodyPr/>
          <a:lstStyle/>
          <a:p>
            <a:fld id="{91CB8535-DC0F-AF47-A510-8461A80C06B7}" type="slidenum">
              <a:rPr lang="en-US" smtClean="0"/>
              <a:t>55</a:t>
            </a:fld>
            <a:endParaRPr lang="en-US" dirty="0"/>
          </a:p>
        </p:txBody>
      </p:sp>
    </p:spTree>
    <p:extLst>
      <p:ext uri="{BB962C8B-B14F-4D97-AF65-F5344CB8AC3E}">
        <p14:creationId xmlns:p14="http://schemas.microsoft.com/office/powerpoint/2010/main" val="16802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8" name="Notes Placeholder 7">
            <a:extLst>
              <a:ext uri="{FF2B5EF4-FFF2-40B4-BE49-F238E27FC236}">
                <a16:creationId xmlns:a16="http://schemas.microsoft.com/office/drawing/2014/main" id="{C529F4B6-1F56-48B2-B8C2-63AD97AA6D42}"/>
              </a:ext>
            </a:extLst>
          </p:cNvPr>
          <p:cNvSpPr>
            <a:spLocks noGrp="1"/>
          </p:cNvSpPr>
          <p:nvPr>
            <p:ph type="body" sz="quarter" idx="3"/>
          </p:nvPr>
        </p:nvSpPr>
        <p:spPr>
          <a:xfrm>
            <a:off x="1056640" y="4190521"/>
            <a:ext cx="5201920" cy="153888"/>
          </a:xfrm>
        </p:spPr>
        <p:txBody>
          <a:bodyPr/>
          <a:lstStyle/>
          <a:p>
            <a:endParaRPr lang="en-US" dirty="0"/>
          </a:p>
        </p:txBody>
      </p:sp>
      <p:sp>
        <p:nvSpPr>
          <p:cNvPr id="3" name="Slide Number Placeholder 2">
            <a:extLst>
              <a:ext uri="{FF2B5EF4-FFF2-40B4-BE49-F238E27FC236}">
                <a16:creationId xmlns:a16="http://schemas.microsoft.com/office/drawing/2014/main" id="{167663F8-F346-4423-B51E-EBCFD5906AE5}"/>
              </a:ext>
            </a:extLst>
          </p:cNvPr>
          <p:cNvSpPr>
            <a:spLocks noGrp="1"/>
          </p:cNvSpPr>
          <p:nvPr>
            <p:ph type="sldNum" sz="quarter" idx="5"/>
          </p:nvPr>
        </p:nvSpPr>
        <p:spPr/>
        <p:txBody>
          <a:bodyPr/>
          <a:lstStyle/>
          <a:p>
            <a:fld id="{91CB8535-DC0F-AF47-A510-8461A80C06B7}" type="slidenum">
              <a:rPr lang="en-US" smtClean="0"/>
              <a:t>56</a:t>
            </a:fld>
            <a:endParaRPr lang="en-US" dirty="0"/>
          </a:p>
        </p:txBody>
      </p:sp>
    </p:spTree>
    <p:extLst>
      <p:ext uri="{BB962C8B-B14F-4D97-AF65-F5344CB8AC3E}">
        <p14:creationId xmlns:p14="http://schemas.microsoft.com/office/powerpoint/2010/main" val="701776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56640" y="4190521"/>
            <a:ext cx="5201920" cy="153888"/>
          </a:xfrm>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defTabSz="966612">
              <a:defRPr/>
            </a:pPr>
            <a:fld id="{66CDF957-587B-427E-848D-8F9ECA6D25D8}" type="slidenum">
              <a:rPr lang="en-US">
                <a:solidFill>
                  <a:srgbClr val="595454"/>
                </a:solidFill>
                <a:latin typeface="Trebuchet MS"/>
              </a:rPr>
              <a:pPr defTabSz="966612">
                <a:defRPr/>
              </a:pPr>
              <a:t>57</a:t>
            </a:fld>
            <a:endParaRPr lang="en-US" dirty="0">
              <a:solidFill>
                <a:srgbClr val="595454"/>
              </a:solidFill>
              <a:latin typeface="Trebuchet MS"/>
            </a:endParaRPr>
          </a:p>
        </p:txBody>
      </p:sp>
      <p:sp>
        <p:nvSpPr>
          <p:cNvPr id="6" name="Slide Image Placeholder 5">
            <a:extLst>
              <a:ext uri="{FF2B5EF4-FFF2-40B4-BE49-F238E27FC236}">
                <a16:creationId xmlns:a16="http://schemas.microsoft.com/office/drawing/2014/main" id="{6D551CE2-F384-4F06-A3AF-1EC22FE6CA3B}"/>
              </a:ext>
            </a:extLst>
          </p:cNvPr>
          <p:cNvSpPr>
            <a:spLocks noGrp="1" noRot="1" noChangeAspect="1"/>
          </p:cNvSpPr>
          <p:nvPr>
            <p:ph type="sldImg"/>
          </p:nvPr>
        </p:nvSpPr>
        <p:spPr/>
      </p:sp>
    </p:spTree>
    <p:extLst>
      <p:ext uri="{BB962C8B-B14F-4D97-AF65-F5344CB8AC3E}">
        <p14:creationId xmlns:p14="http://schemas.microsoft.com/office/powerpoint/2010/main" val="3950664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58</a:t>
            </a:fld>
            <a:endParaRPr lang="en-US" dirty="0">
              <a:solidFill>
                <a:srgbClr val="595454"/>
              </a:solidFill>
              <a:latin typeface="Trebuchet MS"/>
            </a:endParaRPr>
          </a:p>
        </p:txBody>
      </p:sp>
    </p:spTree>
    <p:extLst>
      <p:ext uri="{BB962C8B-B14F-4D97-AF65-F5344CB8AC3E}">
        <p14:creationId xmlns:p14="http://schemas.microsoft.com/office/powerpoint/2010/main" val="2705049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69277"/>
          </a:xfrm>
        </p:spPr>
        <p:txBody>
          <a:bodyPr/>
          <a:lstStyle/>
          <a:p>
            <a:pPr marL="0" indent="0" defTabSz="966612">
              <a:spcBef>
                <a:spcPts val="0"/>
              </a:spcBef>
              <a:buSzPct val="100000"/>
              <a:buNone/>
              <a:defRPr/>
            </a:pPr>
            <a:endParaRPr lang="en-US" sz="1100" dirty="0">
              <a:solidFill>
                <a:srgbClr val="595454"/>
              </a:solidFill>
              <a:latin typeface="Trebuchet MS"/>
            </a:endParaRPr>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59</a:t>
            </a:fld>
            <a:endParaRPr lang="en-US" dirty="0">
              <a:solidFill>
                <a:srgbClr val="595454"/>
              </a:solidFill>
              <a:latin typeface="Trebuchet MS"/>
            </a:endParaRPr>
          </a:p>
        </p:txBody>
      </p:sp>
    </p:spTree>
    <p:extLst>
      <p:ext uri="{BB962C8B-B14F-4D97-AF65-F5344CB8AC3E}">
        <p14:creationId xmlns:p14="http://schemas.microsoft.com/office/powerpoint/2010/main" val="307550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5FA314-6FBF-9249-815D-20EF24318E2D}" type="slidenum">
              <a:rPr lang="en-US" smtClean="0"/>
              <a:pPr/>
              <a:t>6</a:t>
            </a:fld>
            <a:endParaRPr lang="en-US" dirty="0"/>
          </a:p>
        </p:txBody>
      </p:sp>
      <p:sp>
        <p:nvSpPr>
          <p:cNvPr id="14" name="Slide Image Placeholder 13">
            <a:extLst>
              <a:ext uri="{FF2B5EF4-FFF2-40B4-BE49-F238E27FC236}">
                <a16:creationId xmlns:a16="http://schemas.microsoft.com/office/drawing/2014/main" id="{929D4DA3-948A-460E-AA4B-FE8760FEC630}"/>
              </a:ext>
            </a:extLst>
          </p:cNvPr>
          <p:cNvSpPr>
            <a:spLocks noGrp="1" noRot="1" noChangeAspect="1"/>
          </p:cNvSpPr>
          <p:nvPr>
            <p:ph type="sldImg"/>
          </p:nvPr>
        </p:nvSpPr>
        <p:spPr/>
      </p:sp>
      <p:sp>
        <p:nvSpPr>
          <p:cNvPr id="15" name="Notes Placeholder 14">
            <a:extLst>
              <a:ext uri="{FF2B5EF4-FFF2-40B4-BE49-F238E27FC236}">
                <a16:creationId xmlns:a16="http://schemas.microsoft.com/office/drawing/2014/main" id="{3EBC570F-E343-44F9-870B-579C0C153D9C}"/>
              </a:ext>
            </a:extLst>
          </p:cNvPr>
          <p:cNvSpPr>
            <a:spLocks noGrp="1"/>
          </p:cNvSpPr>
          <p:nvPr>
            <p:ph type="body" idx="1"/>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537599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Image Placeholder 17">
            <a:extLst>
              <a:ext uri="{FF2B5EF4-FFF2-40B4-BE49-F238E27FC236}">
                <a16:creationId xmlns:a16="http://schemas.microsoft.com/office/drawing/2014/main" id="{DCB8C9CB-3F1C-4D83-837B-404F7C504BE9}"/>
              </a:ext>
            </a:extLst>
          </p:cNvPr>
          <p:cNvSpPr>
            <a:spLocks noGrp="1" noRot="1" noChangeAspect="1"/>
          </p:cNvSpPr>
          <p:nvPr>
            <p:ph type="sldImg"/>
          </p:nvPr>
        </p:nvSpPr>
        <p:spPr/>
      </p:sp>
      <p:sp>
        <p:nvSpPr>
          <p:cNvPr id="21" name="Notes Placeholder 20">
            <a:extLst>
              <a:ext uri="{FF2B5EF4-FFF2-40B4-BE49-F238E27FC236}">
                <a16:creationId xmlns:a16="http://schemas.microsoft.com/office/drawing/2014/main" id="{829EEC30-BEA3-45F7-9AED-447960E40F2B}"/>
              </a:ext>
            </a:extLst>
          </p:cNvPr>
          <p:cNvSpPr>
            <a:spLocks noGrp="1"/>
          </p:cNvSpPr>
          <p:nvPr>
            <p:ph type="body" idx="1"/>
          </p:nvPr>
        </p:nvSpPr>
        <p:spPr>
          <a:xfrm>
            <a:off x="1056640" y="4190521"/>
            <a:ext cx="5201920" cy="153888"/>
          </a:xfrm>
        </p:spPr>
        <p:txBody>
          <a:bodyPr/>
          <a:lstStyle/>
          <a:p>
            <a:pPr marL="193322" indent="-193322" defTabSz="966612">
              <a:spcBef>
                <a:spcPts val="106"/>
              </a:spcBef>
              <a:defRPr/>
            </a:pPr>
            <a:endParaRPr lang="en-US" dirty="0"/>
          </a:p>
        </p:txBody>
      </p:sp>
      <p:sp>
        <p:nvSpPr>
          <p:cNvPr id="36" name="Slide Number Placeholder 35">
            <a:extLst>
              <a:ext uri="{FF2B5EF4-FFF2-40B4-BE49-F238E27FC236}">
                <a16:creationId xmlns:a16="http://schemas.microsoft.com/office/drawing/2014/main" id="{65D5D40E-473D-4DC0-BFEB-65CCE30F6ED5}"/>
              </a:ext>
            </a:extLst>
          </p:cNvPr>
          <p:cNvSpPr>
            <a:spLocks noGrp="1"/>
          </p:cNvSpPr>
          <p:nvPr>
            <p:ph type="sldNum" sz="quarter" idx="5"/>
          </p:nvPr>
        </p:nvSpPr>
        <p:spPr/>
        <p:txBody>
          <a:bodyPr/>
          <a:lstStyle/>
          <a:p>
            <a:fld id="{91CB8535-DC0F-AF47-A510-8461A80C06B7}" type="slidenum">
              <a:rPr lang="en-US" smtClean="0"/>
              <a:t>60</a:t>
            </a:fld>
            <a:endParaRPr lang="en-US" dirty="0"/>
          </a:p>
        </p:txBody>
      </p:sp>
    </p:spTree>
    <p:extLst>
      <p:ext uri="{BB962C8B-B14F-4D97-AF65-F5344CB8AC3E}">
        <p14:creationId xmlns:p14="http://schemas.microsoft.com/office/powerpoint/2010/main" val="38901307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3"/>
            <a:ext cx="5201920" cy="107722"/>
          </a:xfrm>
        </p:spPr>
        <p:txBody>
          <a:bodyPr/>
          <a:lstStyle/>
          <a:p>
            <a:pPr marL="0" indent="0" defTabSz="966612">
              <a:spcBef>
                <a:spcPts val="106"/>
              </a:spcBef>
              <a:buNone/>
              <a:defRPr/>
            </a:pPr>
            <a:endParaRPr lang="en-US" sz="700" dirty="0"/>
          </a:p>
        </p:txBody>
      </p:sp>
      <p:sp>
        <p:nvSpPr>
          <p:cNvPr id="4" name="Slide Number Placeholder 3"/>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61</a:t>
            </a:fld>
            <a:endParaRPr lang="en-US" dirty="0">
              <a:solidFill>
                <a:srgbClr val="595454"/>
              </a:solidFill>
              <a:latin typeface="Trebuchet MS"/>
            </a:endParaRPr>
          </a:p>
        </p:txBody>
      </p:sp>
    </p:spTree>
    <p:extLst>
      <p:ext uri="{BB962C8B-B14F-4D97-AF65-F5344CB8AC3E}">
        <p14:creationId xmlns:p14="http://schemas.microsoft.com/office/powerpoint/2010/main" val="2226673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62</a:t>
            </a:fld>
            <a:endParaRPr lang="en-US" dirty="0"/>
          </a:p>
        </p:txBody>
      </p:sp>
    </p:spTree>
    <p:extLst>
      <p:ext uri="{BB962C8B-B14F-4D97-AF65-F5344CB8AC3E}">
        <p14:creationId xmlns:p14="http://schemas.microsoft.com/office/powerpoint/2010/main" val="1400016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66612">
              <a:defRPr/>
            </a:pPr>
            <a:fld id="{F6D773AA-585A-48CB-9BB9-AB598D4D8710}" type="slidenum">
              <a:rPr lang="en-US">
                <a:solidFill>
                  <a:srgbClr val="595454"/>
                </a:solidFill>
                <a:latin typeface="Trebuchet MS"/>
              </a:rPr>
              <a:pPr defTabSz="966612">
                <a:defRPr/>
              </a:pPr>
              <a:t>63</a:t>
            </a:fld>
            <a:endParaRPr lang="en-US" dirty="0">
              <a:solidFill>
                <a:srgbClr val="595454"/>
              </a:solidFill>
              <a:latin typeface="Trebuchet MS"/>
            </a:endParaRPr>
          </a:p>
        </p:txBody>
      </p:sp>
      <p:sp>
        <p:nvSpPr>
          <p:cNvPr id="25" name="Notes Placeholder 24"/>
          <p:cNvSpPr>
            <a:spLocks noGrp="1"/>
          </p:cNvSpPr>
          <p:nvPr>
            <p:ph type="body" idx="1"/>
          </p:nvPr>
        </p:nvSpPr>
        <p:spPr>
          <a:xfrm>
            <a:off x="1056640" y="4190521"/>
            <a:ext cx="5201920" cy="153888"/>
          </a:xfrm>
        </p:spPr>
        <p:txBody>
          <a:bodyPr/>
          <a:lstStyle/>
          <a:p>
            <a:pPr marL="193322" indent="-193322"/>
            <a:endParaRPr lang="en-US" dirty="0"/>
          </a:p>
        </p:txBody>
      </p:sp>
      <p:sp>
        <p:nvSpPr>
          <p:cNvPr id="2" name="TextBox 1"/>
          <p:cNvSpPr txBox="1"/>
          <p:nvPr>
            <p:custDataLst>
              <p:tags r:id="rId1"/>
            </p:custDataLst>
          </p:nvPr>
        </p:nvSpPr>
        <p:spPr>
          <a:xfrm>
            <a:off x="0" y="1"/>
            <a:ext cx="4334933" cy="399890"/>
          </a:xfrm>
          <a:prstGeom prst="rect">
            <a:avLst/>
          </a:prstGeom>
          <a:noFill/>
        </p:spPr>
        <p:txBody>
          <a:bodyPr vert="horz" lIns="102180" tIns="51091" rIns="102180" bIns="51091" rtlCol="0">
            <a:spAutoFit/>
          </a:bodyPr>
          <a:lstStyle/>
          <a:p>
            <a:pPr defTabSz="483306">
              <a:defRPr/>
            </a:pPr>
            <a:endParaRPr lang="en-US" sz="1900" dirty="0">
              <a:solidFill>
                <a:prstClr val="black"/>
              </a:solidFill>
              <a:latin typeface="Arial" panose="020B0604020202020204"/>
            </a:endParaRPr>
          </a:p>
        </p:txBody>
      </p:sp>
      <p:sp>
        <p:nvSpPr>
          <p:cNvPr id="10" name="Slide Image Placeholder 9">
            <a:extLst>
              <a:ext uri="{FF2B5EF4-FFF2-40B4-BE49-F238E27FC236}">
                <a16:creationId xmlns:a16="http://schemas.microsoft.com/office/drawing/2014/main" id="{10F4ECFB-79B9-4916-9910-07E7C0C1A79E}"/>
              </a:ext>
            </a:extLst>
          </p:cNvPr>
          <p:cNvSpPr>
            <a:spLocks noGrp="1" noRot="1" noChangeAspect="1"/>
          </p:cNvSpPr>
          <p:nvPr>
            <p:ph type="sldImg"/>
          </p:nvPr>
        </p:nvSpPr>
        <p:spPr/>
      </p:sp>
    </p:spTree>
    <p:extLst>
      <p:ext uri="{BB962C8B-B14F-4D97-AF65-F5344CB8AC3E}">
        <p14:creationId xmlns:p14="http://schemas.microsoft.com/office/powerpoint/2010/main" val="1418544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66612">
              <a:defRPr/>
            </a:pPr>
            <a:fld id="{F6D773AA-585A-48CB-9BB9-AB598D4D8710}" type="slidenum">
              <a:rPr lang="en-US">
                <a:solidFill>
                  <a:srgbClr val="595454"/>
                </a:solidFill>
                <a:latin typeface="Trebuchet MS"/>
              </a:rPr>
              <a:pPr defTabSz="966612">
                <a:defRPr/>
              </a:pPr>
              <a:t>64</a:t>
            </a:fld>
            <a:endParaRPr lang="en-US" dirty="0">
              <a:solidFill>
                <a:srgbClr val="595454"/>
              </a:solidFill>
              <a:latin typeface="Trebuchet MS"/>
            </a:endParaRPr>
          </a:p>
        </p:txBody>
      </p:sp>
      <p:sp>
        <p:nvSpPr>
          <p:cNvPr id="2" name="TextBox 1"/>
          <p:cNvSpPr txBox="1"/>
          <p:nvPr>
            <p:custDataLst>
              <p:tags r:id="rId1"/>
            </p:custDataLst>
          </p:nvPr>
        </p:nvSpPr>
        <p:spPr>
          <a:xfrm>
            <a:off x="0" y="1"/>
            <a:ext cx="4334933" cy="399890"/>
          </a:xfrm>
          <a:prstGeom prst="rect">
            <a:avLst/>
          </a:prstGeom>
          <a:noFill/>
        </p:spPr>
        <p:txBody>
          <a:bodyPr vert="horz" lIns="102180" tIns="51091" rIns="102180" bIns="51091" rtlCol="0">
            <a:spAutoFit/>
          </a:bodyPr>
          <a:lstStyle/>
          <a:p>
            <a:pPr defTabSz="483306">
              <a:defRPr/>
            </a:pPr>
            <a:endParaRPr lang="en-US" sz="1900" dirty="0">
              <a:solidFill>
                <a:prstClr val="black"/>
              </a:solidFill>
              <a:latin typeface="Arial" panose="020B0604020202020204"/>
            </a:endParaRPr>
          </a:p>
        </p:txBody>
      </p:sp>
      <p:sp>
        <p:nvSpPr>
          <p:cNvPr id="8" name="Slide Image Placeholder 7">
            <a:extLst>
              <a:ext uri="{FF2B5EF4-FFF2-40B4-BE49-F238E27FC236}">
                <a16:creationId xmlns:a16="http://schemas.microsoft.com/office/drawing/2014/main" id="{8C45BF19-9BAA-4FA5-836D-79BDAA440731}"/>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1629F60D-C7E3-4F92-BC45-B240F45CAD74}"/>
              </a:ext>
            </a:extLst>
          </p:cNvPr>
          <p:cNvSpPr>
            <a:spLocks noGrp="1"/>
          </p:cNvSpPr>
          <p:nvPr>
            <p:ph type="body" idx="1"/>
          </p:nvPr>
        </p:nvSpPr>
        <p:spPr>
          <a:xfrm>
            <a:off x="1056640" y="4190523"/>
            <a:ext cx="5201920" cy="153888"/>
          </a:xfrm>
        </p:spPr>
        <p:txBody>
          <a:bodyPr/>
          <a:lstStyle/>
          <a:p>
            <a:endParaRPr lang="en-US" dirty="0"/>
          </a:p>
        </p:txBody>
      </p:sp>
    </p:spTree>
    <p:extLst>
      <p:ext uri="{BB962C8B-B14F-4D97-AF65-F5344CB8AC3E}">
        <p14:creationId xmlns:p14="http://schemas.microsoft.com/office/powerpoint/2010/main" val="18946998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0"/>
            <a:ext cx="5201920" cy="654025"/>
          </a:xfrm>
        </p:spPr>
        <p:txBody>
          <a:bodyPr/>
          <a:lstStyle/>
          <a:p>
            <a:pPr marL="0" indent="0">
              <a:buNone/>
              <a:defRPr/>
            </a:pPr>
            <a:endParaRPr lang="en-US" dirty="0">
              <a:solidFill>
                <a:schemeClr val="tx1">
                  <a:lumMod val="50000"/>
                </a:schemeClr>
              </a:solidFill>
              <a:latin typeface="Trebuchet MS" panose="020B0603020202020204" pitchFamily="34" charset="0"/>
            </a:endParaRPr>
          </a:p>
          <a:p>
            <a:pPr>
              <a:defRPr/>
            </a:pPr>
            <a:endParaRPr lang="en-US" dirty="0">
              <a:solidFill>
                <a:schemeClr val="tx1">
                  <a:lumMod val="50000"/>
                </a:schemeClr>
              </a:solidFill>
              <a:latin typeface="Trebuchet MS" panose="020B0603020202020204" pitchFamily="34" charset="0"/>
            </a:endParaRPr>
          </a:p>
          <a:p>
            <a:pPr marL="241653" indent="-241653">
              <a:buAutoNum type="arabicPeriod"/>
            </a:pPr>
            <a:endParaRPr lang="en-US" dirty="0">
              <a:solidFill>
                <a:schemeClr val="tx1">
                  <a:lumMod val="50000"/>
                </a:schemeClr>
              </a:solidFill>
              <a:latin typeface="Trebuchet MS" panose="020B0603020202020204" pitchFamily="34" charset="0"/>
            </a:endParaRPr>
          </a:p>
          <a:p>
            <a:endParaRPr lang="en-US" dirty="0">
              <a:solidFill>
                <a:schemeClr val="tx1">
                  <a:lumMod val="50000"/>
                </a:schemeClr>
              </a:solidFill>
              <a:latin typeface="Trebuchet MS" panose="020B0603020202020204" pitchFamily="34" charset="0"/>
            </a:endParaRPr>
          </a:p>
        </p:txBody>
      </p:sp>
      <p:sp>
        <p:nvSpPr>
          <p:cNvPr id="4" name="Slide Number Placeholder 3"/>
          <p:cNvSpPr>
            <a:spLocks noGrp="1"/>
          </p:cNvSpPr>
          <p:nvPr>
            <p:ph type="sldNum" sz="quarter" idx="5"/>
          </p:nvPr>
        </p:nvSpPr>
        <p:spPr>
          <a:xfrm>
            <a:off x="6400800" y="9288151"/>
            <a:ext cx="880534" cy="313050"/>
          </a:xfrm>
        </p:spPr>
        <p:txBody>
          <a:bodyPr/>
          <a:lstStyle/>
          <a:p>
            <a:pPr defTabSz="966612">
              <a:defRPr/>
            </a:pPr>
            <a:fld id="{95D1F173-516A-48A1-9317-97E2C1EDE8BC}" type="slidenum">
              <a:rPr lang="en-US" sz="1400">
                <a:solidFill>
                  <a:prstClr val="black"/>
                </a:solidFill>
                <a:latin typeface="Calibri" panose="020F0502020204030204"/>
              </a:rPr>
              <a:pPr defTabSz="966612">
                <a:defRPr/>
              </a:pPr>
              <a:t>65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844141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a:xfrm>
            <a:off x="6400800" y="9288151"/>
            <a:ext cx="880534" cy="313050"/>
          </a:xfrm>
        </p:spPr>
        <p:txBody>
          <a:bodyPr/>
          <a:lstStyle/>
          <a:p>
            <a:pPr defTabSz="1021806">
              <a:defRPr/>
            </a:pPr>
            <a:fld id="{95D1F173-516A-48A1-9317-97E2C1EDE8BC}" type="slidenum">
              <a:rPr lang="en-US" sz="1400">
                <a:solidFill>
                  <a:prstClr val="black"/>
                </a:solidFill>
                <a:latin typeface="Calibri" panose="020F0502020204030204"/>
              </a:rPr>
              <a:pPr defTabSz="1021806">
                <a:defRPr/>
              </a:pPr>
              <a:t>66</a:t>
            </a:fld>
            <a:endParaRPr lang="en-US" sz="1400"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1123B87A-79F5-4A6B-AF0C-0175E1899C85}"/>
              </a:ext>
            </a:extLst>
          </p:cNvPr>
          <p:cNvSpPr>
            <a:spLocks noGrp="1"/>
          </p:cNvSpPr>
          <p:nvPr>
            <p:ph type="body" idx="1"/>
          </p:nvPr>
        </p:nvSpPr>
        <p:spPr>
          <a:xfrm>
            <a:off x="1056640" y="4190521"/>
            <a:ext cx="5201920" cy="153888"/>
          </a:xfrm>
        </p:spPr>
        <p:txBody>
          <a:bodyPr/>
          <a:lstStyle/>
          <a:p>
            <a:endParaRPr lang="en-US" dirty="0">
              <a:solidFill>
                <a:schemeClr val="tx1">
                  <a:lumMod val="50000"/>
                </a:schemeClr>
              </a:solidFill>
            </a:endParaRPr>
          </a:p>
        </p:txBody>
      </p:sp>
    </p:spTree>
    <p:extLst>
      <p:ext uri="{BB962C8B-B14F-4D97-AF65-F5344CB8AC3E}">
        <p14:creationId xmlns:p14="http://schemas.microsoft.com/office/powerpoint/2010/main" val="1594788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11" name="Slide Number Placeholder 10">
            <a:extLst>
              <a:ext uri="{FF2B5EF4-FFF2-40B4-BE49-F238E27FC236}">
                <a16:creationId xmlns:a16="http://schemas.microsoft.com/office/drawing/2014/main" id="{549019CB-F0DE-402D-A3DA-19748863FF92}"/>
              </a:ext>
            </a:extLst>
          </p:cNvPr>
          <p:cNvSpPr>
            <a:spLocks noGrp="1"/>
          </p:cNvSpPr>
          <p:nvPr>
            <p:ph type="sldNum" sz="quarter" idx="5"/>
          </p:nvPr>
        </p:nvSpPr>
        <p:spPr/>
        <p:txBody>
          <a:bodyPr/>
          <a:lstStyle/>
          <a:p>
            <a:fld id="{91CB8535-DC0F-AF47-A510-8461A80C06B7}" type="slidenum">
              <a:rPr lang="en-US" smtClean="0"/>
              <a:t>67</a:t>
            </a:fld>
            <a:endParaRPr lang="en-US" dirty="0"/>
          </a:p>
        </p:txBody>
      </p:sp>
    </p:spTree>
    <p:extLst>
      <p:ext uri="{BB962C8B-B14F-4D97-AF65-F5344CB8AC3E}">
        <p14:creationId xmlns:p14="http://schemas.microsoft.com/office/powerpoint/2010/main" val="4158638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8FB3C295-0623-43DF-B144-1C1B25F52439}"/>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68</a:t>
            </a:fld>
            <a:endParaRPr lang="en-US" dirty="0">
              <a:solidFill>
                <a:srgbClr val="595454"/>
              </a:solidFill>
              <a:latin typeface="Trebuchet MS"/>
            </a:endParaRPr>
          </a:p>
        </p:txBody>
      </p:sp>
    </p:spTree>
    <p:extLst>
      <p:ext uri="{BB962C8B-B14F-4D97-AF65-F5344CB8AC3E}">
        <p14:creationId xmlns:p14="http://schemas.microsoft.com/office/powerpoint/2010/main" val="4106380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D10446D0-FC32-4192-960E-850183471D79}"/>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69</a:t>
            </a:fld>
            <a:endParaRPr lang="en-US" dirty="0">
              <a:solidFill>
                <a:srgbClr val="595454"/>
              </a:solidFill>
              <a:latin typeface="Trebuchet MS"/>
            </a:endParaRPr>
          </a:p>
        </p:txBody>
      </p:sp>
    </p:spTree>
    <p:extLst>
      <p:ext uri="{BB962C8B-B14F-4D97-AF65-F5344CB8AC3E}">
        <p14:creationId xmlns:p14="http://schemas.microsoft.com/office/powerpoint/2010/main" val="28863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A5FA314-6FBF-9249-815D-20EF24318E2D}" type="slidenum">
              <a:rPr lang="en-US" smtClean="0"/>
              <a:t>7</a:t>
            </a:fld>
            <a:endParaRPr lang="en-US" dirty="0"/>
          </a:p>
        </p:txBody>
      </p:sp>
      <p:sp>
        <p:nvSpPr>
          <p:cNvPr id="6" name="Notes Placeholder 5">
            <a:extLst>
              <a:ext uri="{FF2B5EF4-FFF2-40B4-BE49-F238E27FC236}">
                <a16:creationId xmlns:a16="http://schemas.microsoft.com/office/drawing/2014/main" id="{9F20BDFD-7B42-467E-837F-1BF4D69FFB66}"/>
              </a:ext>
            </a:extLst>
          </p:cNvPr>
          <p:cNvSpPr>
            <a:spLocks noGrp="1"/>
          </p:cNvSpPr>
          <p:nvPr>
            <p:ph type="body" sz="quarter" idx="3"/>
          </p:nvPr>
        </p:nvSpPr>
        <p:spPr>
          <a:xfrm>
            <a:off x="1056640" y="4190521"/>
            <a:ext cx="5201920" cy="153888"/>
          </a:xfrm>
        </p:spPr>
        <p:txBody>
          <a:bodyPr/>
          <a:lstStyle/>
          <a:p>
            <a:endParaRPr lang="en-US" dirty="0"/>
          </a:p>
        </p:txBody>
      </p:sp>
    </p:spTree>
    <p:extLst>
      <p:ext uri="{BB962C8B-B14F-4D97-AF65-F5344CB8AC3E}">
        <p14:creationId xmlns:p14="http://schemas.microsoft.com/office/powerpoint/2010/main" val="3830716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23111"/>
          </a:xfrm>
        </p:spPr>
        <p:txBody>
          <a:bodyPr/>
          <a:lstStyle/>
          <a:p>
            <a:pPr marL="0" indent="0">
              <a:spcBef>
                <a:spcPts val="0"/>
              </a:spcBef>
              <a:buNone/>
            </a:pPr>
            <a:endParaRPr lang="en-US" sz="800" dirty="0"/>
          </a:p>
        </p:txBody>
      </p:sp>
      <p:sp>
        <p:nvSpPr>
          <p:cNvPr id="5" name="Slide Number Placeholder 4">
            <a:extLst>
              <a:ext uri="{FF2B5EF4-FFF2-40B4-BE49-F238E27FC236}">
                <a16:creationId xmlns:a16="http://schemas.microsoft.com/office/drawing/2014/main" id="{26A769E5-3D08-4416-925F-FD700CA72B6E}"/>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70</a:t>
            </a:fld>
            <a:endParaRPr lang="en-US" dirty="0">
              <a:solidFill>
                <a:srgbClr val="595454"/>
              </a:solidFill>
              <a:latin typeface="Trebuchet MS"/>
            </a:endParaRPr>
          </a:p>
        </p:txBody>
      </p:sp>
    </p:spTree>
    <p:extLst>
      <p:ext uri="{BB962C8B-B14F-4D97-AF65-F5344CB8AC3E}">
        <p14:creationId xmlns:p14="http://schemas.microsoft.com/office/powerpoint/2010/main" val="39489263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23111"/>
          </a:xfrm>
        </p:spPr>
        <p:txBody>
          <a:bodyPr/>
          <a:lstStyle/>
          <a:p>
            <a:pPr marL="0" indent="0">
              <a:spcBef>
                <a:spcPts val="0"/>
              </a:spcBef>
              <a:buNone/>
            </a:pPr>
            <a:endParaRPr lang="en-US" sz="800" dirty="0"/>
          </a:p>
        </p:txBody>
      </p:sp>
      <p:sp>
        <p:nvSpPr>
          <p:cNvPr id="5" name="Slide Number Placeholder 4">
            <a:extLst>
              <a:ext uri="{FF2B5EF4-FFF2-40B4-BE49-F238E27FC236}">
                <a16:creationId xmlns:a16="http://schemas.microsoft.com/office/drawing/2014/main" id="{26A769E5-3D08-4416-925F-FD700CA72B6E}"/>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71</a:t>
            </a:fld>
            <a:endParaRPr lang="en-US" dirty="0">
              <a:solidFill>
                <a:srgbClr val="595454"/>
              </a:solidFill>
              <a:latin typeface="Trebuchet MS"/>
            </a:endParaRPr>
          </a:p>
        </p:txBody>
      </p:sp>
    </p:spTree>
    <p:extLst>
      <p:ext uri="{BB962C8B-B14F-4D97-AF65-F5344CB8AC3E}">
        <p14:creationId xmlns:p14="http://schemas.microsoft.com/office/powerpoint/2010/main" val="39112305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23111"/>
          </a:xfrm>
        </p:spPr>
        <p:txBody>
          <a:bodyPr/>
          <a:lstStyle/>
          <a:p>
            <a:pPr marL="0" indent="0">
              <a:spcBef>
                <a:spcPts val="0"/>
              </a:spcBef>
              <a:buNone/>
            </a:pPr>
            <a:endParaRPr lang="en-US" sz="800" dirty="0"/>
          </a:p>
        </p:txBody>
      </p:sp>
      <p:sp>
        <p:nvSpPr>
          <p:cNvPr id="5" name="Slide Number Placeholder 4">
            <a:extLst>
              <a:ext uri="{FF2B5EF4-FFF2-40B4-BE49-F238E27FC236}">
                <a16:creationId xmlns:a16="http://schemas.microsoft.com/office/drawing/2014/main" id="{26A769E5-3D08-4416-925F-FD700CA72B6E}"/>
              </a:ext>
            </a:extLst>
          </p:cNvPr>
          <p:cNvSpPr>
            <a:spLocks noGrp="1"/>
          </p:cNvSpPr>
          <p:nvPr>
            <p:ph type="sldNum" sz="quarter" idx="5"/>
          </p:nvPr>
        </p:nvSpPr>
        <p:spPr/>
        <p:txBody>
          <a:bodyPr/>
          <a:lstStyle/>
          <a:p>
            <a:pPr defTabSz="966612">
              <a:defRPr/>
            </a:pPr>
            <a:fld id="{91CB8535-DC0F-AF47-A510-8461A80C06B7}" type="slidenum">
              <a:rPr lang="en-US">
                <a:solidFill>
                  <a:srgbClr val="595454"/>
                </a:solidFill>
                <a:latin typeface="Trebuchet MS"/>
              </a:rPr>
              <a:pPr defTabSz="966612">
                <a:defRPr/>
              </a:pPr>
              <a:t>72</a:t>
            </a:fld>
            <a:endParaRPr lang="en-US" dirty="0">
              <a:solidFill>
                <a:srgbClr val="595454"/>
              </a:solidFill>
              <a:latin typeface="Trebuchet MS"/>
            </a:endParaRPr>
          </a:p>
        </p:txBody>
      </p:sp>
    </p:spTree>
    <p:extLst>
      <p:ext uri="{BB962C8B-B14F-4D97-AF65-F5344CB8AC3E}">
        <p14:creationId xmlns:p14="http://schemas.microsoft.com/office/powerpoint/2010/main" val="39112305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73</a:t>
            </a:fld>
            <a:endParaRPr lang="en-US" dirty="0"/>
          </a:p>
        </p:txBody>
      </p:sp>
    </p:spTree>
    <p:extLst>
      <p:ext uri="{BB962C8B-B14F-4D97-AF65-F5344CB8AC3E}">
        <p14:creationId xmlns:p14="http://schemas.microsoft.com/office/powerpoint/2010/main" val="39299850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74</a:t>
            </a:fld>
            <a:endParaRPr lang="en-US" dirty="0"/>
          </a:p>
        </p:txBody>
      </p:sp>
    </p:spTree>
    <p:extLst>
      <p:ext uri="{BB962C8B-B14F-4D97-AF65-F5344CB8AC3E}">
        <p14:creationId xmlns:p14="http://schemas.microsoft.com/office/powerpoint/2010/main" val="36385743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75</a:t>
            </a:fld>
            <a:endParaRPr lang="en-US" dirty="0"/>
          </a:p>
        </p:txBody>
      </p:sp>
    </p:spTree>
    <p:extLst>
      <p:ext uri="{BB962C8B-B14F-4D97-AF65-F5344CB8AC3E}">
        <p14:creationId xmlns:p14="http://schemas.microsoft.com/office/powerpoint/2010/main" val="4080546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76</a:t>
            </a:fld>
            <a:endParaRPr lang="en-US" dirty="0"/>
          </a:p>
        </p:txBody>
      </p:sp>
    </p:spTree>
    <p:extLst>
      <p:ext uri="{BB962C8B-B14F-4D97-AF65-F5344CB8AC3E}">
        <p14:creationId xmlns:p14="http://schemas.microsoft.com/office/powerpoint/2010/main" val="2517263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443B0692-9CF4-4521-8323-79002D3E35F6}"/>
              </a:ext>
            </a:extLst>
          </p:cNvPr>
          <p:cNvSpPr>
            <a:spLocks noGrp="1"/>
          </p:cNvSpPr>
          <p:nvPr>
            <p:ph type="sldNum" sz="quarter" idx="5"/>
          </p:nvPr>
        </p:nvSpPr>
        <p:spPr/>
        <p:txBody>
          <a:bodyPr/>
          <a:lstStyle/>
          <a:p>
            <a:fld id="{91CB8535-DC0F-AF47-A510-8461A80C06B7}" type="slidenum">
              <a:rPr lang="en-US" smtClean="0"/>
              <a:t>77</a:t>
            </a:fld>
            <a:endParaRPr lang="en-US" dirty="0"/>
          </a:p>
        </p:txBody>
      </p:sp>
    </p:spTree>
    <p:extLst>
      <p:ext uri="{BB962C8B-B14F-4D97-AF65-F5344CB8AC3E}">
        <p14:creationId xmlns:p14="http://schemas.microsoft.com/office/powerpoint/2010/main" val="27557358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443B0692-9CF4-4521-8323-79002D3E35F6}"/>
              </a:ext>
            </a:extLst>
          </p:cNvPr>
          <p:cNvSpPr>
            <a:spLocks noGrp="1"/>
          </p:cNvSpPr>
          <p:nvPr>
            <p:ph type="sldNum" sz="quarter" idx="5"/>
          </p:nvPr>
        </p:nvSpPr>
        <p:spPr/>
        <p:txBody>
          <a:bodyPr/>
          <a:lstStyle/>
          <a:p>
            <a:fld id="{91CB8535-DC0F-AF47-A510-8461A80C06B7}" type="slidenum">
              <a:rPr lang="en-US" smtClean="0"/>
              <a:t>78</a:t>
            </a:fld>
            <a:endParaRPr lang="en-US" dirty="0"/>
          </a:p>
        </p:txBody>
      </p:sp>
    </p:spTree>
    <p:extLst>
      <p:ext uri="{BB962C8B-B14F-4D97-AF65-F5344CB8AC3E}">
        <p14:creationId xmlns:p14="http://schemas.microsoft.com/office/powerpoint/2010/main" val="27557358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443B0692-9CF4-4521-8323-79002D3E35F6}"/>
              </a:ext>
            </a:extLst>
          </p:cNvPr>
          <p:cNvSpPr>
            <a:spLocks noGrp="1"/>
          </p:cNvSpPr>
          <p:nvPr>
            <p:ph type="sldNum" sz="quarter" idx="5"/>
          </p:nvPr>
        </p:nvSpPr>
        <p:spPr/>
        <p:txBody>
          <a:bodyPr/>
          <a:lstStyle/>
          <a:p>
            <a:fld id="{91CB8535-DC0F-AF47-A510-8461A80C06B7}" type="slidenum">
              <a:rPr lang="en-US" smtClean="0"/>
              <a:t>79</a:t>
            </a:fld>
            <a:endParaRPr lang="en-US" dirty="0"/>
          </a:p>
        </p:txBody>
      </p:sp>
    </p:spTree>
    <p:extLst>
      <p:ext uri="{BB962C8B-B14F-4D97-AF65-F5344CB8AC3E}">
        <p14:creationId xmlns:p14="http://schemas.microsoft.com/office/powerpoint/2010/main" val="2755735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8</a:t>
            </a:fld>
            <a:endParaRPr lang="en-US" dirty="0"/>
          </a:p>
        </p:txBody>
      </p:sp>
    </p:spTree>
    <p:extLst>
      <p:ext uri="{BB962C8B-B14F-4D97-AF65-F5344CB8AC3E}">
        <p14:creationId xmlns:p14="http://schemas.microsoft.com/office/powerpoint/2010/main" val="1298078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5" name="Slide Number Placeholder 4">
            <a:extLst>
              <a:ext uri="{FF2B5EF4-FFF2-40B4-BE49-F238E27FC236}">
                <a16:creationId xmlns:a16="http://schemas.microsoft.com/office/drawing/2014/main" id="{443B0692-9CF4-4521-8323-79002D3E35F6}"/>
              </a:ext>
            </a:extLst>
          </p:cNvPr>
          <p:cNvSpPr>
            <a:spLocks noGrp="1"/>
          </p:cNvSpPr>
          <p:nvPr>
            <p:ph type="sldNum" sz="quarter" idx="5"/>
          </p:nvPr>
        </p:nvSpPr>
        <p:spPr/>
        <p:txBody>
          <a:bodyPr/>
          <a:lstStyle/>
          <a:p>
            <a:fld id="{91CB8535-DC0F-AF47-A510-8461A80C06B7}" type="slidenum">
              <a:rPr lang="en-US" smtClean="0"/>
              <a:t>80</a:t>
            </a:fld>
            <a:endParaRPr lang="en-US" dirty="0"/>
          </a:p>
        </p:txBody>
      </p:sp>
    </p:spTree>
    <p:extLst>
      <p:ext uri="{BB962C8B-B14F-4D97-AF65-F5344CB8AC3E}">
        <p14:creationId xmlns:p14="http://schemas.microsoft.com/office/powerpoint/2010/main" val="2755735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81</a:t>
            </a:fld>
            <a:endParaRPr lang="en-US" dirty="0"/>
          </a:p>
        </p:txBody>
      </p:sp>
    </p:spTree>
    <p:extLst>
      <p:ext uri="{BB962C8B-B14F-4D97-AF65-F5344CB8AC3E}">
        <p14:creationId xmlns:p14="http://schemas.microsoft.com/office/powerpoint/2010/main" val="16686403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5"/>
          </p:nvPr>
        </p:nvSpPr>
        <p:spPr/>
        <p:txBody>
          <a:bodyPr/>
          <a:lstStyle/>
          <a:p>
            <a:fld id="{91CB8535-DC0F-AF47-A510-8461A80C06B7}" type="slidenum">
              <a:rPr lang="en-US" smtClean="0"/>
              <a:t>82</a:t>
            </a:fld>
            <a:endParaRPr lang="en-US" dirty="0"/>
          </a:p>
        </p:txBody>
      </p:sp>
    </p:spTree>
    <p:extLst>
      <p:ext uri="{BB962C8B-B14F-4D97-AF65-F5344CB8AC3E}">
        <p14:creationId xmlns:p14="http://schemas.microsoft.com/office/powerpoint/2010/main" val="6697818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BA5A955A-C33E-47AF-BF39-C14A3B9705A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EAA6D31D-3353-4F7F-B72F-F5C5E5317B5F}"/>
              </a:ext>
            </a:extLst>
          </p:cNvPr>
          <p:cNvSpPr>
            <a:spLocks noGrp="1"/>
          </p:cNvSpPr>
          <p:nvPr>
            <p:ph type="body" idx="1"/>
          </p:nvPr>
        </p:nvSpPr>
        <p:spPr>
          <a:xfrm>
            <a:off x="1056640" y="4190521"/>
            <a:ext cx="5201920" cy="153888"/>
          </a:xfrm>
        </p:spPr>
        <p:txBody>
          <a:bodyPr/>
          <a:lstStyle/>
          <a:p>
            <a:endParaRPr lang="en-US" dirty="0"/>
          </a:p>
        </p:txBody>
      </p:sp>
      <p:sp>
        <p:nvSpPr>
          <p:cNvPr id="8" name="Slide Number Placeholder 7">
            <a:extLst>
              <a:ext uri="{FF2B5EF4-FFF2-40B4-BE49-F238E27FC236}">
                <a16:creationId xmlns:a16="http://schemas.microsoft.com/office/drawing/2014/main" id="{AE0EACF8-332C-44AE-AC41-92672D27277B}"/>
              </a:ext>
            </a:extLst>
          </p:cNvPr>
          <p:cNvSpPr>
            <a:spLocks noGrp="1"/>
          </p:cNvSpPr>
          <p:nvPr>
            <p:ph type="sldNum" sz="quarter" idx="5"/>
          </p:nvPr>
        </p:nvSpPr>
        <p:spPr/>
        <p:txBody>
          <a:bodyPr/>
          <a:lstStyle/>
          <a:p>
            <a:fld id="{91CB8535-DC0F-AF47-A510-8461A80C06B7}" type="slidenum">
              <a:rPr lang="en-US" smtClean="0"/>
              <a:t>83</a:t>
            </a:fld>
            <a:endParaRPr lang="en-US" dirty="0"/>
          </a:p>
        </p:txBody>
      </p:sp>
    </p:spTree>
    <p:extLst>
      <p:ext uri="{BB962C8B-B14F-4D97-AF65-F5344CB8AC3E}">
        <p14:creationId xmlns:p14="http://schemas.microsoft.com/office/powerpoint/2010/main" val="1679627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6640" y="4190521"/>
            <a:ext cx="5201920" cy="153888"/>
          </a:xfrm>
        </p:spPr>
        <p:txBody>
          <a:bodyPr/>
          <a:lstStyle/>
          <a:p>
            <a:endParaRPr lang="en-US" dirty="0"/>
          </a:p>
        </p:txBody>
      </p:sp>
      <p:sp>
        <p:nvSpPr>
          <p:cNvPr id="4" name="Slide Number Placeholder 3"/>
          <p:cNvSpPr>
            <a:spLocks noGrp="1"/>
          </p:cNvSpPr>
          <p:nvPr>
            <p:ph type="sldNum" sz="quarter" idx="10"/>
          </p:nvPr>
        </p:nvSpPr>
        <p:spPr/>
        <p:txBody>
          <a:bodyPr/>
          <a:lstStyle/>
          <a:p>
            <a:fld id="{CA5FA314-6FBF-9249-815D-20EF24318E2D}" type="slidenum">
              <a:rPr lang="en-US" smtClean="0"/>
              <a:t>9</a:t>
            </a:fld>
            <a:endParaRPr lang="en-US" dirty="0"/>
          </a:p>
        </p:txBody>
      </p:sp>
    </p:spTree>
    <p:extLst>
      <p:ext uri="{BB962C8B-B14F-4D97-AF65-F5344CB8AC3E}">
        <p14:creationId xmlns:p14="http://schemas.microsoft.com/office/powerpoint/2010/main" val="1924560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59" y="1554480"/>
            <a:ext cx="7680960"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8" name="Picture 7">
            <a:extLst>
              <a:ext uri="{FF2B5EF4-FFF2-40B4-BE49-F238E27FC236}">
                <a16:creationId xmlns:a16="http://schemas.microsoft.com/office/drawing/2014/main" id="{9EAFB6D3-917C-0A4D-BEC0-118039DA4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49056" y="1210236"/>
            <a:ext cx="3426922" cy="4434840"/>
          </a:xfrm>
          <a:prstGeom prst="rect">
            <a:avLst/>
          </a:prstGeom>
        </p:spPr>
      </p:pic>
      <p:sp>
        <p:nvSpPr>
          <p:cNvPr id="4" name="TextBox 3">
            <a:extLst>
              <a:ext uri="{FF2B5EF4-FFF2-40B4-BE49-F238E27FC236}">
                <a16:creationId xmlns:a16="http://schemas.microsoft.com/office/drawing/2014/main" id="{4DD95ED0-CDAA-4340-BB09-A982931B2D7F}"/>
              </a:ext>
            </a:extLst>
          </p:cNvPr>
          <p:cNvSpPr txBox="1"/>
          <p:nvPr userDrawn="1"/>
        </p:nvSpPr>
        <p:spPr>
          <a:xfrm>
            <a:off x="365757" y="365760"/>
            <a:ext cx="7543800" cy="4572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Bristol Myers Squibb</a:t>
            </a:r>
            <a:r>
              <a:rPr lang="en-US" sz="1400" b="0" dirty="0"/>
              <a:t>: At the forefront of </a:t>
            </a:r>
            <a:r>
              <a:rPr lang="en-US" sz="1400" b="1" dirty="0">
                <a:solidFill>
                  <a:srgbClr val="BE2BBB"/>
                </a:solidFill>
              </a:rPr>
              <a:t>Immuno-Oncology</a:t>
            </a:r>
            <a:r>
              <a:rPr lang="en-US" sz="1400" b="0" dirty="0"/>
              <a:t> research</a:t>
            </a:r>
          </a:p>
          <a:p>
            <a:pPr>
              <a:lnSpc>
                <a:spcPct val="100000"/>
              </a:lnSpc>
            </a:pPr>
            <a:endParaRPr lang="en-US" sz="1400" dirty="0"/>
          </a:p>
        </p:txBody>
      </p:sp>
      <p:sp>
        <p:nvSpPr>
          <p:cNvPr id="10" name="Slide Number Placeholder 9">
            <a:extLst>
              <a:ext uri="{FF2B5EF4-FFF2-40B4-BE49-F238E27FC236}">
                <a16:creationId xmlns:a16="http://schemas.microsoft.com/office/drawing/2014/main" id="{F1F33CA6-4230-A21A-E967-0492E5096C66}"/>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Graphic 5">
            <a:extLst>
              <a:ext uri="{FF2B5EF4-FFF2-40B4-BE49-F238E27FC236}">
                <a16:creationId xmlns:a16="http://schemas.microsoft.com/office/drawing/2014/main" id="{5F713D5A-E5EA-92F0-36CF-F1E1C596EBD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236" y="6143624"/>
            <a:ext cx="2833689" cy="386772"/>
          </a:xfrm>
          <a:prstGeom prst="rect">
            <a:avLst/>
          </a:prstGeom>
        </p:spPr>
      </p:pic>
    </p:spTree>
    <p:extLst>
      <p:ext uri="{BB962C8B-B14F-4D97-AF65-F5344CB8AC3E}">
        <p14:creationId xmlns:p14="http://schemas.microsoft.com/office/powerpoint/2010/main" val="12860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164246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0287000" cy="914400"/>
          </a:xfrm>
        </p:spPr>
        <p:txBody>
          <a:bodyPr/>
          <a:lstStyle/>
          <a:p>
            <a:r>
              <a:rPr lang="en-US" dirty="0"/>
              <a:t>[Optional slide title]</a:t>
            </a:r>
          </a:p>
        </p:txBody>
      </p:sp>
      <p:sp>
        <p:nvSpPr>
          <p:cNvPr id="4" name="Quote">
            <a:extLst>
              <a:ext uri="{FF2B5EF4-FFF2-40B4-BE49-F238E27FC236}">
                <a16:creationId xmlns:a16="http://schemas.microsoft.com/office/drawing/2014/main" id="{398E39FE-76DD-EB47-9601-048CD5D34A50}"/>
              </a:ext>
            </a:extLst>
          </p:cNvPr>
          <p:cNvSpPr txBox="1"/>
          <p:nvPr userDrawn="1"/>
        </p:nvSpPr>
        <p:spPr>
          <a:xfrm>
            <a:off x="365761" y="1554479"/>
            <a:ext cx="457200" cy="3429000"/>
          </a:xfrm>
          <a:prstGeom prst="rect">
            <a:avLst/>
          </a:prstGeom>
          <a:noFill/>
        </p:spPr>
        <p:txBody>
          <a:bodyPr wrap="square" lIns="0" tIns="0" rIns="0" bIns="0" rtlCol="0">
            <a:noAutofit/>
          </a:bodyPr>
          <a:lstStyle/>
          <a:p>
            <a:pPr marL="0" indent="0">
              <a:lnSpc>
                <a:spcPct val="90000"/>
              </a:lnSpc>
              <a:spcBef>
                <a:spcPts val="0"/>
              </a:spcBef>
              <a:buSzPct val="100000"/>
              <a:buFont typeface="Trebuchet MS"/>
              <a:buNone/>
            </a:pPr>
            <a:r>
              <a:rPr lang="en-US" sz="6000" b="0" dirty="0"/>
              <a:t>“</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822960" y="1554479"/>
            <a:ext cx="8524240" cy="3429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0" indent="0">
              <a:spcBef>
                <a:spcPts val="1200"/>
              </a:spcBef>
              <a:buNone/>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quote.”]</a:t>
            </a:r>
          </a:p>
        </p:txBody>
      </p:sp>
      <p:cxnSp>
        <p:nvCxnSpPr>
          <p:cNvPr id="9" name="Line">
            <a:extLst>
              <a:ext uri="{FF2B5EF4-FFF2-40B4-BE49-F238E27FC236}">
                <a16:creationId xmlns:a16="http://schemas.microsoft.com/office/drawing/2014/main" id="{8DA9817E-4A6F-8D45-83CB-AAE17B76876D}"/>
              </a:ext>
              <a:ext uri="{C183D7F6-B498-43B3-948B-1728B52AA6E4}">
                <adec:decorative xmlns:adec="http://schemas.microsoft.com/office/drawing/2017/decorative" val="1"/>
              </a:ext>
            </a:extLst>
          </p:cNvPr>
          <p:cNvCxnSpPr/>
          <p:nvPr userDrawn="1"/>
        </p:nvCxnSpPr>
        <p:spPr>
          <a:xfrm>
            <a:off x="822960" y="5215942"/>
            <a:ext cx="2642616" cy="0"/>
          </a:xfrm>
          <a:prstGeom prst="line">
            <a:avLst/>
          </a:prstGeom>
          <a:ln w="28575" cap="rnd"/>
        </p:spPr>
        <p:style>
          <a:lnRef idx="1">
            <a:srgbClr val="BE2BBB"/>
          </a:lnRef>
          <a:fillRef idx="0">
            <a:schemeClr val="accent1"/>
          </a:fillRef>
          <a:effectRef idx="0">
            <a:srgbClr val="000000"/>
          </a:effectRef>
          <a:fontRef idx="minor">
            <a:schemeClr val="lt1"/>
          </a:fontRef>
        </p:style>
      </p:cxnSp>
      <p:sp>
        <p:nvSpPr>
          <p:cNvPr id="7" name="Text Placeholder 3">
            <a:extLst>
              <a:ext uri="{FF2B5EF4-FFF2-40B4-BE49-F238E27FC236}">
                <a16:creationId xmlns:a16="http://schemas.microsoft.com/office/drawing/2014/main" id="{52C350BF-B5C5-E44E-8003-E797842CDAAD}"/>
              </a:ext>
            </a:extLst>
          </p:cNvPr>
          <p:cNvSpPr>
            <a:spLocks noGrp="1"/>
          </p:cNvSpPr>
          <p:nvPr>
            <p:ph type="body" sz="quarter" idx="13" hasCustomPrompt="1"/>
          </p:nvPr>
        </p:nvSpPr>
        <p:spPr>
          <a:xfrm>
            <a:off x="822961" y="5303520"/>
            <a:ext cx="2642616" cy="822960"/>
          </a:xfrm>
        </p:spPr>
        <p:txBody>
          <a:bodyPr tIns="0"/>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a:t>[</a:t>
            </a:r>
            <a:r>
              <a:rPr lang="en-US" dirty="0" err="1"/>
              <a:t>Firstname</a:t>
            </a:r>
            <a:r>
              <a:rPr lang="en-US" dirty="0"/>
              <a:t> </a:t>
            </a:r>
            <a:r>
              <a:rPr lang="en-US" dirty="0" err="1"/>
              <a:t>Lastname</a:t>
            </a:r>
            <a:r>
              <a:rPr lang="en-US" dirty="0"/>
              <a:t>]</a:t>
            </a:r>
            <a:br>
              <a:rPr lang="en-US" dirty="0"/>
            </a:br>
            <a:r>
              <a:rPr lang="en-US" dirty="0"/>
              <a:t>[Title]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717972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888" userDrawn="1">
          <p15:clr>
            <a:srgbClr val="FBAE40"/>
          </p15:clr>
        </p15:guide>
        <p15:guide id="3" pos="51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4285171"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4285488"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8205216"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8205216"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54760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userDrawn="1">
          <p15:clr>
            <a:srgbClr val="FBAE40"/>
          </p15:clr>
        </p15:guide>
        <p15:guide id="2" pos="2512" userDrawn="1">
          <p15:clr>
            <a:srgbClr val="FBAE40"/>
          </p15:clr>
        </p15:guide>
        <p15:guide id="5" pos="4982" userDrawn="1">
          <p15:clr>
            <a:srgbClr val="FBAE40"/>
          </p15:clr>
        </p15:guide>
        <p15:guide id="6" pos="5168" userDrawn="1">
          <p15:clr>
            <a:srgbClr val="FBAE40"/>
          </p15:clr>
        </p15:guide>
        <p15:guide id="7" orient="horz" pos="2074">
          <p15:clr>
            <a:srgbClr val="FBAE40"/>
          </p15:clr>
        </p15:guide>
        <p15:guide id="8" orient="horz" pos="21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9" name="Text Placeholder 9">
            <a:extLst>
              <a:ext uri="{FF2B5EF4-FFF2-40B4-BE49-F238E27FC236}">
                <a16:creationId xmlns:a16="http://schemas.microsoft.com/office/drawing/2014/main"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34536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userDrawn="1">
          <p15:clr>
            <a:srgbClr val="FBAE40"/>
          </p15:clr>
        </p15:guide>
        <p15:guide id="8" orient="horz" pos="21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45096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9409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9796A98-E566-433D-516E-7903C985C0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911" y="2819398"/>
            <a:ext cx="7850189" cy="1071477"/>
          </a:xfrm>
          <a:prstGeom prst="rect">
            <a:avLst/>
          </a:prstGeom>
        </p:spPr>
      </p:pic>
    </p:spTree>
    <p:extLst>
      <p:ext uri="{BB962C8B-B14F-4D97-AF65-F5344CB8AC3E}">
        <p14:creationId xmlns:p14="http://schemas.microsoft.com/office/powerpoint/2010/main" val="34444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pic>
        <p:nvPicPr>
          <p:cNvPr id="6" name="Picture 5">
            <a:extLst>
              <a:ext uri="{FF2B5EF4-FFF2-40B4-BE49-F238E27FC236}">
                <a16:creationId xmlns:a16="http://schemas.microsoft.com/office/drawing/2014/main" id="{ACEEDBEB-9458-D640-90C8-861D546F06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9104" y="174412"/>
            <a:ext cx="857548" cy="1227669"/>
          </a:xfrm>
          <a:prstGeom prst="rect">
            <a:avLst/>
          </a:prstGeom>
        </p:spPr>
      </p:pic>
      <p:pic>
        <p:nvPicPr>
          <p:cNvPr id="2" name="Graphic 1">
            <a:extLst>
              <a:ext uri="{FF2B5EF4-FFF2-40B4-BE49-F238E27FC236}">
                <a16:creationId xmlns:a16="http://schemas.microsoft.com/office/drawing/2014/main" id="{0E00DD44-9CF2-0F29-1272-7C42F2129F9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236" y="6143624"/>
            <a:ext cx="2833689" cy="386772"/>
          </a:xfrm>
          <a:prstGeom prst="rect">
            <a:avLst/>
          </a:prstGeom>
        </p:spPr>
      </p:pic>
    </p:spTree>
    <p:extLst>
      <p:ext uri="{BB962C8B-B14F-4D97-AF65-F5344CB8AC3E}">
        <p14:creationId xmlns:p14="http://schemas.microsoft.com/office/powerpoint/2010/main" val="6241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59" y="365760"/>
            <a:ext cx="10378440"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59" y="1554480"/>
            <a:ext cx="11461115" cy="4572000"/>
          </a:xfrm>
        </p:spPr>
        <p:txBody>
          <a:bodyPr/>
          <a:lstStyle>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6003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59" y="1554480"/>
            <a:ext cx="7680960"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8" name="Picture 7">
            <a:extLst>
              <a:ext uri="{FF2B5EF4-FFF2-40B4-BE49-F238E27FC236}">
                <a16:creationId xmlns:a16="http://schemas.microsoft.com/office/drawing/2014/main" id="{9EAFB6D3-917C-0A4D-BEC0-118039DA4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49056" y="1210236"/>
            <a:ext cx="3426922" cy="4434840"/>
          </a:xfrm>
          <a:prstGeom prst="rect">
            <a:avLst/>
          </a:prstGeom>
        </p:spPr>
      </p:pic>
      <p:sp>
        <p:nvSpPr>
          <p:cNvPr id="4" name="TextBox 3">
            <a:extLst>
              <a:ext uri="{FF2B5EF4-FFF2-40B4-BE49-F238E27FC236}">
                <a16:creationId xmlns:a16="http://schemas.microsoft.com/office/drawing/2014/main" id="{4DD95ED0-CDAA-4340-BB09-A982931B2D7F}"/>
              </a:ext>
            </a:extLst>
          </p:cNvPr>
          <p:cNvSpPr txBox="1"/>
          <p:nvPr userDrawn="1"/>
        </p:nvSpPr>
        <p:spPr>
          <a:xfrm>
            <a:off x="365757" y="365760"/>
            <a:ext cx="7543800" cy="4572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Bristol Myers Squibb</a:t>
            </a:r>
            <a:r>
              <a:rPr lang="en-US" sz="1400" b="0" dirty="0"/>
              <a:t>: At the forefront of </a:t>
            </a:r>
            <a:r>
              <a:rPr lang="en-US" sz="1400" b="1" dirty="0">
                <a:solidFill>
                  <a:srgbClr val="BE2BBB"/>
                </a:solidFill>
              </a:rPr>
              <a:t>Immuno-Oncology</a:t>
            </a:r>
            <a:r>
              <a:rPr lang="en-US" sz="1400" b="0" dirty="0"/>
              <a:t> research</a:t>
            </a:r>
          </a:p>
          <a:p>
            <a:pPr>
              <a:lnSpc>
                <a:spcPct val="100000"/>
              </a:lnSpc>
            </a:pPr>
            <a:endParaRPr lang="en-US" sz="1400" dirty="0"/>
          </a:p>
        </p:txBody>
      </p:sp>
      <p:pic>
        <p:nvPicPr>
          <p:cNvPr id="7" name="Graphic 6">
            <a:extLst>
              <a:ext uri="{FF2B5EF4-FFF2-40B4-BE49-F238E27FC236}">
                <a16:creationId xmlns:a16="http://schemas.microsoft.com/office/drawing/2014/main" id="{7ACCE97F-5F93-1DC5-975E-57E0F72E3AD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236" y="6143624"/>
            <a:ext cx="2833689" cy="386772"/>
          </a:xfrm>
          <a:prstGeom prst="rect">
            <a:avLst/>
          </a:prstGeom>
        </p:spPr>
      </p:pic>
    </p:spTree>
    <p:extLst>
      <p:ext uri="{BB962C8B-B14F-4D97-AF65-F5344CB8AC3E}">
        <p14:creationId xmlns:p14="http://schemas.microsoft.com/office/powerpoint/2010/main" val="42081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8581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1024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p:txBody>
          <a:bodyPr rIns="0" numCol="2" spcCol="301752"/>
          <a:lstStyle>
            <a:lvl1pPr marL="411480" indent="-411480">
              <a:buClrTx/>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4421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4" name="Title 3">
            <a:extLst>
              <a:ext uri="{FF2B5EF4-FFF2-40B4-BE49-F238E27FC236}">
                <a16:creationId xmlns:a16="http://schemas.microsoft.com/office/drawing/2014/main" id="{D9031D03-3857-E806-25A6-6ECCB11C194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488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11014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05216" y="1554480"/>
            <a:ext cx="362102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31532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5373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35678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236198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80">
          <p15:clr>
            <a:srgbClr val="FBAE40"/>
          </p15:clr>
        </p15:guide>
        <p15:guide id="4" pos="51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462311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0287000" cy="914400"/>
          </a:xfrm>
        </p:spPr>
        <p:txBody>
          <a:bodyPr/>
          <a:lstStyle/>
          <a:p>
            <a:r>
              <a:rPr lang="en-US" dirty="0"/>
              <a:t>[Optional slide title]</a:t>
            </a:r>
          </a:p>
        </p:txBody>
      </p:sp>
      <p:sp>
        <p:nvSpPr>
          <p:cNvPr id="4" name="Quote">
            <a:extLst>
              <a:ext uri="{FF2B5EF4-FFF2-40B4-BE49-F238E27FC236}">
                <a16:creationId xmlns:a16="http://schemas.microsoft.com/office/drawing/2014/main" id="{398E39FE-76DD-EB47-9601-048CD5D34A50}"/>
              </a:ext>
            </a:extLst>
          </p:cNvPr>
          <p:cNvSpPr txBox="1"/>
          <p:nvPr userDrawn="1"/>
        </p:nvSpPr>
        <p:spPr>
          <a:xfrm>
            <a:off x="365761" y="1554479"/>
            <a:ext cx="457200" cy="3429000"/>
          </a:xfrm>
          <a:prstGeom prst="rect">
            <a:avLst/>
          </a:prstGeom>
          <a:noFill/>
        </p:spPr>
        <p:txBody>
          <a:bodyPr wrap="square" lIns="0" tIns="0" rIns="0" bIns="0" rtlCol="0">
            <a:noAutofit/>
          </a:bodyPr>
          <a:lstStyle/>
          <a:p>
            <a:pPr marL="0" indent="0">
              <a:lnSpc>
                <a:spcPct val="90000"/>
              </a:lnSpc>
              <a:spcBef>
                <a:spcPts val="0"/>
              </a:spcBef>
              <a:buSzPct val="100000"/>
              <a:buFont typeface="Trebuchet MS"/>
              <a:buNone/>
            </a:pPr>
            <a:r>
              <a:rPr lang="en-US" sz="6000" b="0" dirty="0"/>
              <a:t>“</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822960" y="1554479"/>
            <a:ext cx="8524240" cy="3429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0" indent="0">
              <a:spcBef>
                <a:spcPts val="1200"/>
              </a:spcBef>
              <a:buNone/>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quote.”]</a:t>
            </a:r>
          </a:p>
        </p:txBody>
      </p:sp>
      <p:cxnSp>
        <p:nvCxnSpPr>
          <p:cNvPr id="9" name="Line">
            <a:extLst>
              <a:ext uri="{FF2B5EF4-FFF2-40B4-BE49-F238E27FC236}">
                <a16:creationId xmlns:a16="http://schemas.microsoft.com/office/drawing/2014/main" id="{8DA9817E-4A6F-8D45-83CB-AAE17B76876D}"/>
              </a:ext>
              <a:ext uri="{C183D7F6-B498-43B3-948B-1728B52AA6E4}">
                <adec:decorative xmlns:adec="http://schemas.microsoft.com/office/drawing/2017/decorative" val="1"/>
              </a:ext>
            </a:extLst>
          </p:cNvPr>
          <p:cNvCxnSpPr/>
          <p:nvPr userDrawn="1"/>
        </p:nvCxnSpPr>
        <p:spPr>
          <a:xfrm>
            <a:off x="822960" y="5215942"/>
            <a:ext cx="2642616" cy="0"/>
          </a:xfrm>
          <a:prstGeom prst="line">
            <a:avLst/>
          </a:prstGeom>
          <a:ln w="28575" cap="rnd"/>
        </p:spPr>
        <p:style>
          <a:lnRef idx="1">
            <a:srgbClr val="BE2BBB"/>
          </a:lnRef>
          <a:fillRef idx="0">
            <a:schemeClr val="accent1"/>
          </a:fillRef>
          <a:effectRef idx="0">
            <a:srgbClr val="000000"/>
          </a:effectRef>
          <a:fontRef idx="minor">
            <a:schemeClr val="lt1"/>
          </a:fontRef>
        </p:style>
      </p:cxnSp>
      <p:sp>
        <p:nvSpPr>
          <p:cNvPr id="7" name="Text Placeholder 3">
            <a:extLst>
              <a:ext uri="{FF2B5EF4-FFF2-40B4-BE49-F238E27FC236}">
                <a16:creationId xmlns:a16="http://schemas.microsoft.com/office/drawing/2014/main" id="{52C350BF-B5C5-E44E-8003-E797842CDAAD}"/>
              </a:ext>
            </a:extLst>
          </p:cNvPr>
          <p:cNvSpPr>
            <a:spLocks noGrp="1"/>
          </p:cNvSpPr>
          <p:nvPr>
            <p:ph type="body" sz="quarter" idx="13" hasCustomPrompt="1"/>
          </p:nvPr>
        </p:nvSpPr>
        <p:spPr>
          <a:xfrm>
            <a:off x="822961" y="5303520"/>
            <a:ext cx="2642616" cy="822960"/>
          </a:xfrm>
        </p:spPr>
        <p:txBody>
          <a:bodyPr tIns="0"/>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dirty="0"/>
              <a:t>[</a:t>
            </a:r>
            <a:r>
              <a:rPr lang="en-US" dirty="0" err="1"/>
              <a:t>Firstname</a:t>
            </a:r>
            <a:r>
              <a:rPr lang="en-US" dirty="0"/>
              <a:t> </a:t>
            </a:r>
            <a:r>
              <a:rPr lang="en-US" dirty="0" err="1"/>
              <a:t>Lastname</a:t>
            </a:r>
            <a:r>
              <a:rPr lang="en-US" dirty="0"/>
              <a:t>]</a:t>
            </a:r>
            <a:br>
              <a:rPr lang="en-US" dirty="0"/>
            </a:br>
            <a:r>
              <a:rPr lang="en-US" dirty="0"/>
              <a:t>[Title]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93059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888">
          <p15:clr>
            <a:srgbClr val="FBAE40"/>
          </p15:clr>
        </p15:guide>
        <p15:guide id="3" pos="51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p:txBody>
          <a:bodyPr rIns="0" numCol="2" spcCol="301752"/>
          <a:lstStyle>
            <a:lvl1pPr marL="411480" indent="-411480">
              <a:buClrTx/>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7867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userDrawn="1">
          <p15:clr>
            <a:srgbClr val="FBAE40"/>
          </p15:clr>
        </p15:guide>
        <p15:guide id="2" pos="393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4285171"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4285488"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8205216" y="1552575"/>
            <a:ext cx="3621024"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8205216" y="3474720"/>
            <a:ext cx="3621024"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0265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p15:clr>
            <a:srgbClr val="FBAE40"/>
          </p15:clr>
        </p15:guide>
        <p15:guide id="2" pos="2512">
          <p15:clr>
            <a:srgbClr val="FBAE40"/>
          </p15:clr>
        </p15:guide>
        <p15:guide id="5" pos="4982">
          <p15:clr>
            <a:srgbClr val="FBAE40"/>
          </p15:clr>
        </p15:guide>
        <p15:guide id="6" pos="5168">
          <p15:clr>
            <a:srgbClr val="FBAE40"/>
          </p15:clr>
        </p15:guide>
        <p15:guide id="7" orient="horz" pos="2074">
          <p15:clr>
            <a:srgbClr val="FBAE40"/>
          </p15:clr>
        </p15:guide>
        <p15:guide id="8" orient="horz" pos="21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en-US" dirty="0"/>
              <a:t>Click icon to add picture</a:t>
            </a:r>
          </a:p>
        </p:txBody>
      </p:sp>
      <p:sp>
        <p:nvSpPr>
          <p:cNvPr id="29" name="Text Placeholder 9">
            <a:extLst>
              <a:ext uri="{FF2B5EF4-FFF2-40B4-BE49-F238E27FC236}">
                <a16:creationId xmlns:a16="http://schemas.microsoft.com/office/drawing/2014/main"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489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7288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4505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051B844-1734-2FDA-07E2-96F89B7F50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911" y="2819398"/>
            <a:ext cx="7850189" cy="1071477"/>
          </a:xfrm>
          <a:prstGeom prst="rect">
            <a:avLst/>
          </a:prstGeom>
        </p:spPr>
      </p:pic>
    </p:spTree>
    <p:extLst>
      <p:ext uri="{BB962C8B-B14F-4D97-AF65-F5344CB8AC3E}">
        <p14:creationId xmlns:p14="http://schemas.microsoft.com/office/powerpoint/2010/main" val="273023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pic>
        <p:nvPicPr>
          <p:cNvPr id="6" name="Picture 5">
            <a:extLst>
              <a:ext uri="{FF2B5EF4-FFF2-40B4-BE49-F238E27FC236}">
                <a16:creationId xmlns:a16="http://schemas.microsoft.com/office/drawing/2014/main" id="{ACEEDBEB-9458-D640-90C8-861D546F06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9104" y="174412"/>
            <a:ext cx="857548" cy="1227669"/>
          </a:xfrm>
          <a:prstGeom prst="rect">
            <a:avLst/>
          </a:prstGeom>
        </p:spPr>
      </p:pic>
      <p:pic>
        <p:nvPicPr>
          <p:cNvPr id="2" name="Graphic 1">
            <a:extLst>
              <a:ext uri="{FF2B5EF4-FFF2-40B4-BE49-F238E27FC236}">
                <a16:creationId xmlns:a16="http://schemas.microsoft.com/office/drawing/2014/main" id="{D36120A4-B4F5-A87C-D65A-198A2428002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236" y="6143624"/>
            <a:ext cx="2833689" cy="386772"/>
          </a:xfrm>
          <a:prstGeom prst="rect">
            <a:avLst/>
          </a:prstGeom>
        </p:spPr>
      </p:pic>
    </p:spTree>
    <p:extLst>
      <p:ext uri="{BB962C8B-B14F-4D97-AF65-F5344CB8AC3E}">
        <p14:creationId xmlns:p14="http://schemas.microsoft.com/office/powerpoint/2010/main" val="396983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3DE17A-7BA3-FD4E-A27B-1B87ADDA91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449056" y="1210236"/>
            <a:ext cx="3426922" cy="4434840"/>
          </a:xfrm>
          <a:prstGeom prst="rect">
            <a:avLst/>
          </a:prstGeom>
        </p:spPr>
      </p:pic>
    </p:spTree>
    <p:extLst>
      <p:ext uri="{BB962C8B-B14F-4D97-AF65-F5344CB8AC3E}">
        <p14:creationId xmlns:p14="http://schemas.microsoft.com/office/powerpoint/2010/main" val="126544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59" y="365760"/>
            <a:ext cx="10378440"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59" y="1554480"/>
            <a:ext cx="11461115" cy="4572000"/>
          </a:xfrm>
        </p:spPr>
        <p:txBody>
          <a:bodyPr/>
          <a:lstStyle>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7868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59" y="365760"/>
            <a:ext cx="10378440"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19682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8639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userDrawn="1">
          <p15:clr>
            <a:srgbClr val="FBAE40"/>
          </p15:clr>
        </p15:guide>
        <p15:guide id="2" pos="39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05216" y="1554480"/>
            <a:ext cx="362102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92414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userDrawn="1">
          <p15:clr>
            <a:srgbClr val="FBAE40"/>
          </p15:clr>
        </p15:guide>
        <p15:guide id="2" pos="2512" userDrawn="1">
          <p15:clr>
            <a:srgbClr val="FBAE40"/>
          </p15:clr>
        </p15:guide>
        <p15:guide id="3" pos="4982" userDrawn="1">
          <p15:clr>
            <a:srgbClr val="FBAE40"/>
          </p15:clr>
        </p15:guide>
        <p15:guide id="4" pos="5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165099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userDrawn="1">
          <p15:clr>
            <a:srgbClr val="FBAE40"/>
          </p15:clr>
        </p15:guide>
        <p15:guide id="2" pos="1896" userDrawn="1">
          <p15:clr>
            <a:srgbClr val="FBAE40"/>
          </p15:clr>
        </p15:guide>
        <p15:guide id="3" pos="5600" userDrawn="1">
          <p15:clr>
            <a:srgbClr val="FBAE40"/>
          </p15:clr>
        </p15:guide>
        <p15:guide id="4" pos="5784" userDrawn="1">
          <p15:clr>
            <a:srgbClr val="FBAE40"/>
          </p15:clr>
        </p15:guide>
        <p15:guide id="5" pos="3744" userDrawn="1">
          <p15:clr>
            <a:srgbClr val="FBAE40"/>
          </p15:clr>
        </p15:guide>
        <p15:guide id="6" pos="39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29203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userDrawn="1">
          <p15:clr>
            <a:srgbClr val="FBAE40"/>
          </p15:clr>
        </p15:guide>
        <p15:guide id="2" pos="25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a:xfrm>
            <a:off x="365760" y="365760"/>
            <a:ext cx="1028700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765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80" userDrawn="1">
          <p15:clr>
            <a:srgbClr val="FBAE40"/>
          </p15:clr>
        </p15:guide>
        <p15:guide id="4" pos="51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1.jpe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3.sv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028700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6" name="Slide Number Placeholder 3">
            <a:extLst>
              <a:ext uri="{FF2B5EF4-FFF2-40B4-BE49-F238E27FC236}">
                <a16:creationId xmlns:a16="http://schemas.microsoft.com/office/drawing/2014/main"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pPr/>
              <a:t>‹#›</a:t>
            </a:fld>
            <a:endParaRPr lang="en-US" dirty="0"/>
          </a:p>
        </p:txBody>
      </p:sp>
      <p:pic>
        <p:nvPicPr>
          <p:cNvPr id="11" name="Picture 10">
            <a:extLst>
              <a:ext uri="{FF2B5EF4-FFF2-40B4-BE49-F238E27FC236}">
                <a16:creationId xmlns:a16="http://schemas.microsoft.com/office/drawing/2014/main" id="{7DA49EAD-1C2D-F44D-9F32-9E919052570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119104" y="174412"/>
            <a:ext cx="857548" cy="1227669"/>
          </a:xfrm>
          <a:prstGeom prst="rect">
            <a:avLst/>
          </a:prstGeom>
        </p:spPr>
      </p:pic>
      <p:pic>
        <p:nvPicPr>
          <p:cNvPr id="7" name="Graphic 6">
            <a:extLst>
              <a:ext uri="{FF2B5EF4-FFF2-40B4-BE49-F238E27FC236}">
                <a16:creationId xmlns:a16="http://schemas.microsoft.com/office/drawing/2014/main" id="{DD34B1EF-2C63-8543-B0A4-B551C6D83E5F}"/>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1948" y="6462712"/>
            <a:ext cx="1416845" cy="193386"/>
          </a:xfrm>
          <a:prstGeom prst="rect">
            <a:avLst/>
          </a:prstGeom>
        </p:spPr>
      </p:pic>
    </p:spTree>
    <p:extLst>
      <p:ext uri="{BB962C8B-B14F-4D97-AF65-F5344CB8AC3E}">
        <p14:creationId xmlns:p14="http://schemas.microsoft.com/office/powerpoint/2010/main" val="84220400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 id="2147483650" r:id="rId4"/>
    <p:sldLayoutId id="2147483652" r:id="rId5"/>
    <p:sldLayoutId id="2147483656" r:id="rId6"/>
    <p:sldLayoutId id="2147483657" r:id="rId7"/>
    <p:sldLayoutId id="2147483660" r:id="rId8"/>
    <p:sldLayoutId id="2147483661" r:id="rId9"/>
    <p:sldLayoutId id="2147483694" r:id="rId10"/>
    <p:sldLayoutId id="2147483713" r:id="rId11"/>
    <p:sldLayoutId id="2147483714" r:id="rId12"/>
    <p:sldLayoutId id="2147483698" r:id="rId13"/>
    <p:sldLayoutId id="2147483654" r:id="rId14"/>
    <p:sldLayoutId id="2147483655" r:id="rId15"/>
    <p:sldLayoutId id="2147483696" r:id="rId16"/>
    <p:sldLayoutId id="214748369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028700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6" name="Slide Number Placeholder 3">
            <a:extLst>
              <a:ext uri="{FF2B5EF4-FFF2-40B4-BE49-F238E27FC236}">
                <a16:creationId xmlns:a16="http://schemas.microsoft.com/office/drawing/2014/main"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pPr/>
              <a:t>‹#›</a:t>
            </a:fld>
            <a:endParaRPr lang="en-US" dirty="0"/>
          </a:p>
        </p:txBody>
      </p:sp>
      <p:pic>
        <p:nvPicPr>
          <p:cNvPr id="11" name="Picture 10">
            <a:extLst>
              <a:ext uri="{FF2B5EF4-FFF2-40B4-BE49-F238E27FC236}">
                <a16:creationId xmlns:a16="http://schemas.microsoft.com/office/drawing/2014/main" id="{7DA49EAD-1C2D-F44D-9F32-9E919052570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119104" y="174412"/>
            <a:ext cx="857548" cy="1227669"/>
          </a:xfrm>
          <a:prstGeom prst="rect">
            <a:avLst/>
          </a:prstGeom>
        </p:spPr>
      </p:pic>
      <p:pic>
        <p:nvPicPr>
          <p:cNvPr id="7" name="Graphic 6">
            <a:extLst>
              <a:ext uri="{FF2B5EF4-FFF2-40B4-BE49-F238E27FC236}">
                <a16:creationId xmlns:a16="http://schemas.microsoft.com/office/drawing/2014/main" id="{981B772D-68F8-F923-55E0-96CD04B551A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1948" y="6462712"/>
            <a:ext cx="1416845" cy="193386"/>
          </a:xfrm>
          <a:prstGeom prst="rect">
            <a:avLst/>
          </a:prstGeom>
        </p:spPr>
      </p:pic>
    </p:spTree>
    <p:extLst>
      <p:ext uri="{BB962C8B-B14F-4D97-AF65-F5344CB8AC3E}">
        <p14:creationId xmlns:p14="http://schemas.microsoft.com/office/powerpoint/2010/main" val="69045289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6" r:id="rId18"/>
    <p:sldLayoutId id="214748373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32.xml"/><Relationship Id="rId1" Type="http://schemas.openxmlformats.org/officeDocument/2006/relationships/tags" Target="../tags/tag9.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10.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6.jpeg"/><Relationship Id="rId2" Type="http://schemas.openxmlformats.org/officeDocument/2006/relationships/slideLayout" Target="../slideLayouts/slideLayout22.xml"/><Relationship Id="rId1" Type="http://schemas.openxmlformats.org/officeDocument/2006/relationships/tags" Target="../tags/tag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8.xml"/><Relationship Id="rId7" Type="http://schemas.openxmlformats.org/officeDocument/2006/relationships/image" Target="../media/image60.png"/><Relationship Id="rId2" Type="http://schemas.openxmlformats.org/officeDocument/2006/relationships/slideLayout" Target="../slideLayouts/slideLayout22.xml"/><Relationship Id="rId1" Type="http://schemas.openxmlformats.org/officeDocument/2006/relationships/tags" Target="../tags/tag1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tags" Target="../tags/tag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59.png"/><Relationship Id="rId10" Type="http://schemas.openxmlformats.org/officeDocument/2006/relationships/image" Target="../media/image78.png"/><Relationship Id="rId4" Type="http://schemas.openxmlformats.org/officeDocument/2006/relationships/image" Target="../media/image58.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image" Target="../media/image78.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91.sv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2.xml"/><Relationship Id="rId1" Type="http://schemas.openxmlformats.org/officeDocument/2006/relationships/tags" Target="../tags/tag18.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2.xml"/><Relationship Id="rId1" Type="http://schemas.openxmlformats.org/officeDocument/2006/relationships/tags" Target="../tags/tag19.xml"/></Relationships>
</file>

<file path=ppt/slides/_rels/slide3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38.xml"/><Relationship Id="rId7" Type="http://schemas.openxmlformats.org/officeDocument/2006/relationships/image" Target="../media/image106.png"/><Relationship Id="rId2" Type="http://schemas.openxmlformats.org/officeDocument/2006/relationships/slideLayout" Target="../slideLayouts/slideLayout22.xml"/><Relationship Id="rId1" Type="http://schemas.openxmlformats.org/officeDocument/2006/relationships/tags" Target="../tags/tag20.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2.xml"/><Relationship Id="rId1" Type="http://schemas.openxmlformats.org/officeDocument/2006/relationships/tags" Target="../tags/tag21.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tags" Target="../tags/tag22.xml"/><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2.xml"/><Relationship Id="rId1" Type="http://schemas.openxmlformats.org/officeDocument/2006/relationships/tags" Target="../tags/tag23.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2.xml"/><Relationship Id="rId1" Type="http://schemas.openxmlformats.org/officeDocument/2006/relationships/tags" Target="../tags/tag25.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xml"/><Relationship Id="rId1" Type="http://schemas.openxmlformats.org/officeDocument/2006/relationships/tags" Target="../tags/tag26.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notesSlide" Target="../notesSlides/notesSlide47.xml"/><Relationship Id="rId7" Type="http://schemas.openxmlformats.org/officeDocument/2006/relationships/image" Target="../media/image118.png"/><Relationship Id="rId2" Type="http://schemas.openxmlformats.org/officeDocument/2006/relationships/slideLayout" Target="../slideLayouts/slideLayout22.xml"/><Relationship Id="rId1" Type="http://schemas.openxmlformats.org/officeDocument/2006/relationships/tags" Target="../tags/tag27.xml"/><Relationship Id="rId6" Type="http://schemas.openxmlformats.org/officeDocument/2006/relationships/image" Target="../media/image57.pn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notesSlide" Target="../notesSlides/notesSlide48.xml"/><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slideLayout" Target="../slideLayouts/slideLayout22.xml"/><Relationship Id="rId1" Type="http://schemas.openxmlformats.org/officeDocument/2006/relationships/tags" Target="../tags/tag28.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4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notesSlide" Target="../notesSlides/notesSlide49.xml"/><Relationship Id="rId7" Type="http://schemas.openxmlformats.org/officeDocument/2006/relationships/image" Target="../media/image136.jpeg"/><Relationship Id="rId2" Type="http://schemas.openxmlformats.org/officeDocument/2006/relationships/slideLayout" Target="../slideLayouts/slideLayout22.xml"/><Relationship Id="rId1" Type="http://schemas.openxmlformats.org/officeDocument/2006/relationships/tags" Target="../tags/tag2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2.xml"/><Relationship Id="rId1" Type="http://schemas.openxmlformats.org/officeDocument/2006/relationships/tags" Target="../tags/tag3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xml"/><Relationship Id="rId1" Type="http://schemas.openxmlformats.org/officeDocument/2006/relationships/tags" Target="../tags/tag31.xml"/><Relationship Id="rId5" Type="http://schemas.openxmlformats.org/officeDocument/2006/relationships/image" Target="../media/image140.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2.xml"/><Relationship Id="rId1" Type="http://schemas.openxmlformats.org/officeDocument/2006/relationships/tags" Target="../tags/tag32.xml"/><Relationship Id="rId4" Type="http://schemas.openxmlformats.org/officeDocument/2006/relationships/image" Target="../media/image141.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2.xml"/><Relationship Id="rId1" Type="http://schemas.openxmlformats.org/officeDocument/2006/relationships/tags" Target="../tags/tag3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54.xml"/><Relationship Id="rId7" Type="http://schemas.microsoft.com/office/2007/relationships/hdphoto" Target="../media/hdphoto2.wdp"/><Relationship Id="rId2" Type="http://schemas.openxmlformats.org/officeDocument/2006/relationships/slideLayout" Target="../slideLayouts/slideLayout22.xml"/><Relationship Id="rId1" Type="http://schemas.openxmlformats.org/officeDocument/2006/relationships/tags" Target="../tags/tag34.xml"/><Relationship Id="rId6" Type="http://schemas.openxmlformats.org/officeDocument/2006/relationships/image" Target="../media/image146.png"/><Relationship Id="rId5" Type="http://schemas.microsoft.com/office/2007/relationships/hdphoto" Target="../media/hdphoto1.wdp"/><Relationship Id="rId10" Type="http://schemas.openxmlformats.org/officeDocument/2006/relationships/image" Target="../media/image148.jpeg"/><Relationship Id="rId4" Type="http://schemas.openxmlformats.org/officeDocument/2006/relationships/image" Target="../media/image145.png"/><Relationship Id="rId9"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2.xml"/><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2.xml"/><Relationship Id="rId1" Type="http://schemas.openxmlformats.org/officeDocument/2006/relationships/tags" Target="../tags/tag3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2.xml"/><Relationship Id="rId1" Type="http://schemas.openxmlformats.org/officeDocument/2006/relationships/tags" Target="../tags/tag37.xml"/><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9.xml"/><Relationship Id="rId1" Type="http://schemas.openxmlformats.org/officeDocument/2006/relationships/slideLayout" Target="../slideLayouts/slideLayout2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60.xml"/><Relationship Id="rId7" Type="http://schemas.openxmlformats.org/officeDocument/2006/relationships/image" Target="../media/image158.png"/><Relationship Id="rId2" Type="http://schemas.openxmlformats.org/officeDocument/2006/relationships/slideLayout" Target="../slideLayouts/slideLayout22.xml"/><Relationship Id="rId1" Type="http://schemas.openxmlformats.org/officeDocument/2006/relationships/tags" Target="../tags/tag38.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7.xml"/><Relationship Id="rId1" Type="http://schemas.openxmlformats.org/officeDocument/2006/relationships/tags" Target="../tags/tag39.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2.xml"/><Relationship Id="rId1" Type="http://schemas.openxmlformats.org/officeDocument/2006/relationships/tags" Target="../tags/tag41.xml"/><Relationship Id="rId6" Type="http://schemas.openxmlformats.org/officeDocument/2006/relationships/image" Target="../media/image164.jpg"/><Relationship Id="rId5" Type="http://schemas.openxmlformats.org/officeDocument/2006/relationships/image" Target="../media/image166.jpg"/><Relationship Id="rId4" Type="http://schemas.openxmlformats.org/officeDocument/2006/relationships/image" Target="../media/image165.jpg"/></Relationships>
</file>

<file path=ppt/slides/_rels/slide6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22.xml"/><Relationship Id="rId6" Type="http://schemas.openxmlformats.org/officeDocument/2006/relationships/image" Target="../media/image78.png"/><Relationship Id="rId11" Type="http://schemas.openxmlformats.org/officeDocument/2006/relationships/image" Target="../media/image79.png"/><Relationship Id="rId5" Type="http://schemas.openxmlformats.org/officeDocument/2006/relationships/image" Target="../media/image84.png"/><Relationship Id="rId10"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7.xml"/><Relationship Id="rId7" Type="http://schemas.openxmlformats.org/officeDocument/2006/relationships/image" Target="../media/image20.jpeg"/><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8.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12" Type="http://schemas.openxmlformats.org/officeDocument/2006/relationships/image" Target="../media/image6.png"/><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a:spLocks noGrp="1"/>
          </p:cNvSpPr>
          <p:nvPr>
            <p:ph type="ctrTitle"/>
          </p:nvPr>
        </p:nvSpPr>
        <p:spPr>
          <a:xfrm>
            <a:off x="365759" y="1554480"/>
            <a:ext cx="7680960" cy="2560320"/>
          </a:xfrm>
        </p:spPr>
        <p:txBody>
          <a:bodyPr>
            <a:normAutofit/>
          </a:bodyPr>
          <a:lstStyle/>
          <a:p>
            <a:r>
              <a:rPr lang="en-US" dirty="0"/>
              <a:t>Looking deeper into the science of Immuno-Oncology</a:t>
            </a:r>
          </a:p>
        </p:txBody>
      </p:sp>
      <p:sp>
        <p:nvSpPr>
          <p:cNvPr id="4" name="Subtitle 3"/>
          <p:cNvSpPr>
            <a:spLocks noGrp="1"/>
          </p:cNvSpPr>
          <p:nvPr>
            <p:ph type="subTitle" idx="1"/>
          </p:nvPr>
        </p:nvSpPr>
        <p:spPr>
          <a:xfrm>
            <a:off x="365758" y="4343400"/>
            <a:ext cx="7543800" cy="457200"/>
          </a:xfrm>
        </p:spPr>
        <p:txBody>
          <a:bodyPr>
            <a:normAutofit/>
          </a:bodyPr>
          <a:lstStyle/>
          <a:p>
            <a:r>
              <a:rPr lang="en-US" dirty="0"/>
              <a:t>Using the body’s natural immune response to fight cancer</a:t>
            </a:r>
          </a:p>
          <a:p>
            <a:endParaRPr lang="en-US" dirty="0"/>
          </a:p>
        </p:txBody>
      </p:sp>
      <p:sp>
        <p:nvSpPr>
          <p:cNvPr id="5" name="TextBox 4">
            <a:extLst>
              <a:ext uri="{FF2B5EF4-FFF2-40B4-BE49-F238E27FC236}">
                <a16:creationId xmlns:a16="http://schemas.microsoft.com/office/drawing/2014/main" id="{995345EE-544D-460F-BCE4-B1169B92A1E0}"/>
              </a:ext>
            </a:extLst>
          </p:cNvPr>
          <p:cNvSpPr txBox="1"/>
          <p:nvPr/>
        </p:nvSpPr>
        <p:spPr>
          <a:xfrm>
            <a:off x="6743699" y="6349732"/>
            <a:ext cx="4760919" cy="153888"/>
          </a:xfrm>
          <a:prstGeom prst="rect">
            <a:avLst/>
          </a:prstGeom>
          <a:noFill/>
        </p:spPr>
        <p:txBody>
          <a:bodyPr wrap="none" lIns="0" tIns="0" rIns="0" bIns="0" rtlCol="0">
            <a:spAutoFit/>
          </a:bodyPr>
          <a:lstStyle/>
          <a:p>
            <a:r>
              <a:rPr lang="en-US" sz="1000" dirty="0"/>
              <a:t>© 2023 Bristol-Myers Squibb Company. All rights reserved. NO-US-2300560      1/24</a:t>
            </a:r>
          </a:p>
        </p:txBody>
      </p:sp>
    </p:spTree>
    <p:custDataLst>
      <p:tags r:id="rId1"/>
    </p:custDataLst>
    <p:extLst>
      <p:ext uri="{BB962C8B-B14F-4D97-AF65-F5344CB8AC3E}">
        <p14:creationId xmlns:p14="http://schemas.microsoft.com/office/powerpoint/2010/main" val="410728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 y="365760"/>
            <a:ext cx="10287000" cy="742842"/>
          </a:xfrm>
        </p:spPr>
        <p:txBody>
          <a:bodyPr>
            <a:normAutofit/>
          </a:bodyPr>
          <a:lstStyle/>
          <a:p>
            <a:r>
              <a:rPr lang="en-US" dirty="0"/>
              <a:t>Select cells of the immune system</a:t>
            </a:r>
          </a:p>
        </p:txBody>
      </p:sp>
      <p:sp>
        <p:nvSpPr>
          <p:cNvPr id="3" name="Slide Number Placeholder 2"/>
          <p:cNvSpPr>
            <a:spLocks noGrp="1"/>
          </p:cNvSpPr>
          <p:nvPr>
            <p:ph type="sldNum" sz="quarter" idx="12"/>
          </p:nvPr>
        </p:nvSpPr>
        <p:spPr>
          <a:xfrm>
            <a:off x="11506200" y="6429375"/>
            <a:ext cx="320040" cy="228600"/>
          </a:xfrm>
        </p:spPr>
        <p:txBody>
          <a:bodyPr/>
          <a:lstStyle/>
          <a:p>
            <a:fld id="{DFF9A8F0-CC1B-DE48-9437-EA2FEE80B91E}" type="slidenum">
              <a:rPr lang="en-US" smtClean="0"/>
              <a:pPr/>
              <a:t>10</a:t>
            </a:fld>
            <a:endParaRPr lang="en-US" dirty="0"/>
          </a:p>
        </p:txBody>
      </p:sp>
      <p:sp>
        <p:nvSpPr>
          <p:cNvPr id="19" name="TextBox 18"/>
          <p:cNvSpPr txBox="1"/>
          <p:nvPr/>
        </p:nvSpPr>
        <p:spPr>
          <a:xfrm>
            <a:off x="6096000" y="1552575"/>
            <a:ext cx="5730875" cy="793551"/>
          </a:xfrm>
          <a:prstGeom prst="rect">
            <a:avLst/>
          </a:prstGeom>
          <a:noFill/>
        </p:spPr>
        <p:txBody>
          <a:bodyPr wrap="square" lIns="0" tIns="0" rIns="0" bIns="0" rtlCol="0">
            <a:spAutoFit/>
          </a:bodyPr>
          <a:lstStyle/>
          <a:p>
            <a:pPr>
              <a:lnSpc>
                <a:spcPct val="114000"/>
              </a:lnSpc>
              <a:spcAft>
                <a:spcPts val="600"/>
              </a:spcAft>
            </a:pPr>
            <a:r>
              <a:rPr lang="x-none" altLang="x-none" sz="1400" b="1" dirty="0">
                <a:solidFill>
                  <a:schemeClr val="tx2"/>
                </a:solidFill>
              </a:rPr>
              <a:t>Non-effector </a:t>
            </a:r>
            <a:r>
              <a:rPr lang="en-US" altLang="x-none" sz="1400" b="1" dirty="0">
                <a:solidFill>
                  <a:schemeClr val="tx2"/>
                </a:solidFill>
              </a:rPr>
              <a:t>c</a:t>
            </a:r>
            <a:r>
              <a:rPr lang="x-none" altLang="x-none" sz="1400" b="1" dirty="0">
                <a:solidFill>
                  <a:schemeClr val="tx2"/>
                </a:solidFill>
              </a:rPr>
              <a:t>ells</a:t>
            </a:r>
            <a:r>
              <a:rPr lang="en-US" altLang="x-none" sz="1400" b="1" dirty="0">
                <a:solidFill>
                  <a:schemeClr val="tx2"/>
                </a:solidFill>
              </a:rPr>
              <a:t>:</a:t>
            </a:r>
            <a:endParaRPr lang="en-US" sz="1400" dirty="0">
              <a:solidFill>
                <a:schemeClr val="tx2"/>
              </a:solidFill>
            </a:endParaRPr>
          </a:p>
          <a:p>
            <a:pPr>
              <a:lnSpc>
                <a:spcPct val="114000"/>
              </a:lnSpc>
              <a:spcAft>
                <a:spcPts val="600"/>
              </a:spcAft>
            </a:pPr>
            <a:r>
              <a:rPr lang="en-US" sz="1400" dirty="0">
                <a:solidFill>
                  <a:schemeClr val="tx2"/>
                </a:solidFill>
              </a:rPr>
              <a:t>Directly or indirectly regulate the cytotoxic effector T-cell response. These cells cannot induce tumor cell death on their own. </a:t>
            </a:r>
          </a:p>
        </p:txBody>
      </p:sp>
      <p:sp>
        <p:nvSpPr>
          <p:cNvPr id="23" name="TextBox 22"/>
          <p:cNvSpPr txBox="1"/>
          <p:nvPr/>
        </p:nvSpPr>
        <p:spPr>
          <a:xfrm>
            <a:off x="409771" y="1552575"/>
            <a:ext cx="3725406" cy="793551"/>
          </a:xfrm>
          <a:prstGeom prst="rect">
            <a:avLst/>
          </a:prstGeom>
          <a:noFill/>
        </p:spPr>
        <p:txBody>
          <a:bodyPr wrap="square" lIns="0" tIns="0" rIns="0" bIns="0" rtlCol="0">
            <a:spAutoFit/>
          </a:bodyPr>
          <a:lstStyle/>
          <a:p>
            <a:pPr>
              <a:lnSpc>
                <a:spcPct val="114000"/>
              </a:lnSpc>
              <a:spcAft>
                <a:spcPts val="600"/>
              </a:spcAft>
            </a:pPr>
            <a:r>
              <a:rPr lang="en-CA" altLang="x-none" sz="1400" b="1" dirty="0">
                <a:solidFill>
                  <a:schemeClr val="tx2"/>
                </a:solidFill>
              </a:rPr>
              <a:t>E</a:t>
            </a:r>
            <a:r>
              <a:rPr lang="x-none" altLang="x-none" sz="1400" b="1" dirty="0">
                <a:solidFill>
                  <a:schemeClr val="tx2"/>
                </a:solidFill>
              </a:rPr>
              <a:t>ffector </a:t>
            </a:r>
            <a:r>
              <a:rPr lang="en-US" altLang="x-none" sz="1400" b="1" dirty="0">
                <a:solidFill>
                  <a:schemeClr val="tx2"/>
                </a:solidFill>
              </a:rPr>
              <a:t>c</a:t>
            </a:r>
            <a:r>
              <a:rPr lang="x-none" altLang="x-none" sz="1400" b="1" dirty="0">
                <a:solidFill>
                  <a:schemeClr val="tx2"/>
                </a:solidFill>
              </a:rPr>
              <a:t>ells</a:t>
            </a:r>
            <a:r>
              <a:rPr lang="en-US" altLang="x-none" sz="1400" b="1" dirty="0">
                <a:solidFill>
                  <a:schemeClr val="tx2"/>
                </a:solidFill>
              </a:rPr>
              <a:t>:</a:t>
            </a:r>
            <a:endParaRPr lang="en-US" sz="1400" dirty="0">
              <a:solidFill>
                <a:schemeClr val="tx2"/>
              </a:solidFill>
            </a:endParaRPr>
          </a:p>
          <a:p>
            <a:pPr>
              <a:lnSpc>
                <a:spcPct val="114000"/>
              </a:lnSpc>
              <a:spcAft>
                <a:spcPts val="600"/>
              </a:spcAft>
            </a:pPr>
            <a:r>
              <a:rPr lang="en-US" sz="1400" dirty="0">
                <a:solidFill>
                  <a:schemeClr val="tx2"/>
                </a:solidFill>
              </a:rPr>
              <a:t>Actively involved in the destruction of foreign pathogens and cancer. </a:t>
            </a:r>
          </a:p>
        </p:txBody>
      </p:sp>
      <p:sp>
        <p:nvSpPr>
          <p:cNvPr id="17" name="Rectangle 16">
            <a:extLst>
              <a:ext uri="{FF2B5EF4-FFF2-40B4-BE49-F238E27FC236}">
                <a16:creationId xmlns:a16="http://schemas.microsoft.com/office/drawing/2014/main" id="{173F88D0-FA26-4D90-9888-9C63EC23E7D1}"/>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grpSp>
        <p:nvGrpSpPr>
          <p:cNvPr id="12" name="Group 11">
            <a:extLst>
              <a:ext uri="{FF2B5EF4-FFF2-40B4-BE49-F238E27FC236}">
                <a16:creationId xmlns:a16="http://schemas.microsoft.com/office/drawing/2014/main" id="{13BAC130-EF17-4C61-83BF-C2F6901619C1}"/>
              </a:ext>
            </a:extLst>
          </p:cNvPr>
          <p:cNvGrpSpPr/>
          <p:nvPr/>
        </p:nvGrpSpPr>
        <p:grpSpPr>
          <a:xfrm>
            <a:off x="365125" y="2578899"/>
            <a:ext cx="5172075" cy="723275"/>
            <a:chOff x="365125" y="2578899"/>
            <a:chExt cx="5172075" cy="723275"/>
          </a:xfrm>
        </p:grpSpPr>
        <p:sp>
          <p:nvSpPr>
            <p:cNvPr id="24" name="TextBox 23">
              <a:extLst>
                <a:ext uri="{FF2B5EF4-FFF2-40B4-BE49-F238E27FC236}">
                  <a16:creationId xmlns:a16="http://schemas.microsoft.com/office/drawing/2014/main" id="{CC4470FF-F67A-4712-8D14-19CE5CC1D2C3}"/>
                </a:ext>
              </a:extLst>
            </p:cNvPr>
            <p:cNvSpPr txBox="1"/>
            <p:nvPr/>
          </p:nvSpPr>
          <p:spPr>
            <a:xfrm>
              <a:off x="1187450" y="2578899"/>
              <a:ext cx="4349750" cy="723275"/>
            </a:xfrm>
            <a:prstGeom prst="rect">
              <a:avLst/>
            </a:prstGeom>
            <a:noFill/>
          </p:spPr>
          <p:txBody>
            <a:bodyPr wrap="square" lIns="0" tIns="0" rIns="0" bIns="0">
              <a:spAutoFit/>
            </a:bodyPr>
            <a:lstStyle/>
            <a:p>
              <a:r>
                <a:rPr lang="en-US" sz="1400" b="1" dirty="0">
                  <a:solidFill>
                    <a:schemeClr val="tx1"/>
                  </a:solidFill>
                  <a:effectLst/>
                  <a:latin typeface="+mn-lt"/>
                </a:rPr>
                <a:t>NK cells </a:t>
              </a:r>
              <a:r>
                <a:rPr lang="en-US" sz="1100" dirty="0">
                  <a:solidFill>
                    <a:schemeClr val="tx1"/>
                  </a:solidFill>
                  <a:effectLst/>
                  <a:latin typeface="+mn-lt"/>
                </a:rPr>
                <a:t>are the primary effector cells of the innate immune response. NK cells express activating and inhibitory receptors that interact directly with signals from other cells. NK cells do not require antigen-bound MHC to identify and attack abnormal cells.</a:t>
              </a:r>
              <a:r>
                <a:rPr lang="en-US" sz="1100" baseline="30000" dirty="0">
                  <a:solidFill>
                    <a:schemeClr val="tx1"/>
                  </a:solidFill>
                  <a:effectLst/>
                  <a:latin typeface="+mn-lt"/>
                </a:rPr>
                <a:t>1,24</a:t>
              </a:r>
            </a:p>
          </p:txBody>
        </p:sp>
        <p:pic>
          <p:nvPicPr>
            <p:cNvPr id="34" name="Picture 33">
              <a:extLst>
                <a:ext uri="{FF2B5EF4-FFF2-40B4-BE49-F238E27FC236}">
                  <a16:creationId xmlns:a16="http://schemas.microsoft.com/office/drawing/2014/main" id="{28816843-ADF5-494B-805A-D000B22FC2CA}"/>
                </a:ext>
              </a:extLst>
            </p:cNvPr>
            <p:cNvPicPr>
              <a:picLocks noChangeAspect="1"/>
            </p:cNvPicPr>
            <p:nvPr/>
          </p:nvPicPr>
          <p:blipFill rotWithShape="1">
            <a:blip r:embed="rId4"/>
            <a:srcRect l="11151" t="11786" r="7914" b="9617"/>
            <a:stretch/>
          </p:blipFill>
          <p:spPr>
            <a:xfrm>
              <a:off x="365125" y="2593667"/>
              <a:ext cx="714375" cy="693738"/>
            </a:xfrm>
            <a:prstGeom prst="rect">
              <a:avLst/>
            </a:prstGeom>
          </p:spPr>
        </p:pic>
      </p:grpSp>
      <p:grpSp>
        <p:nvGrpSpPr>
          <p:cNvPr id="11" name="Group 10">
            <a:extLst>
              <a:ext uri="{FF2B5EF4-FFF2-40B4-BE49-F238E27FC236}">
                <a16:creationId xmlns:a16="http://schemas.microsoft.com/office/drawing/2014/main" id="{B877207D-4358-47E2-B0EA-795CCD91F144}"/>
              </a:ext>
            </a:extLst>
          </p:cNvPr>
          <p:cNvGrpSpPr/>
          <p:nvPr/>
        </p:nvGrpSpPr>
        <p:grpSpPr>
          <a:xfrm>
            <a:off x="266977" y="3642310"/>
            <a:ext cx="5270223" cy="824505"/>
            <a:chOff x="266977" y="3623659"/>
            <a:chExt cx="5270223" cy="824505"/>
          </a:xfrm>
        </p:grpSpPr>
        <p:sp>
          <p:nvSpPr>
            <p:cNvPr id="25" name="TextBox 24">
              <a:extLst>
                <a:ext uri="{FF2B5EF4-FFF2-40B4-BE49-F238E27FC236}">
                  <a16:creationId xmlns:a16="http://schemas.microsoft.com/office/drawing/2014/main" id="{FF36987A-26AE-483F-B13C-5C03AA546453}"/>
                </a:ext>
              </a:extLst>
            </p:cNvPr>
            <p:cNvSpPr txBox="1"/>
            <p:nvPr/>
          </p:nvSpPr>
          <p:spPr>
            <a:xfrm>
              <a:off x="1187450" y="3674274"/>
              <a:ext cx="4349750" cy="723275"/>
            </a:xfrm>
            <a:prstGeom prst="rect">
              <a:avLst/>
            </a:prstGeom>
            <a:noFill/>
          </p:spPr>
          <p:txBody>
            <a:bodyPr wrap="square" lIns="0" tIns="0" rIns="0" bIns="0">
              <a:spAutoFit/>
            </a:bodyPr>
            <a:lstStyle/>
            <a:p>
              <a:r>
                <a:rPr lang="en-US" sz="1400" b="1" dirty="0">
                  <a:solidFill>
                    <a:schemeClr val="tx1"/>
                  </a:solidFill>
                  <a:effectLst/>
                  <a:latin typeface="+mn-lt"/>
                </a:rPr>
                <a:t>Cytotoxic T cells </a:t>
              </a:r>
              <a:r>
                <a:rPr lang="en-US" sz="1100" dirty="0">
                  <a:solidFill>
                    <a:schemeClr val="tx1"/>
                  </a:solidFill>
                  <a:effectLst/>
                  <a:latin typeface="+mn-lt"/>
                </a:rPr>
                <a:t>are the primary effector cells of the adaptive immune response. Following activation by recognition of antigens presented by MHC class I molecules, T cells directly kill pathogens and abnormal cells that express the respective antigen.</a:t>
              </a:r>
              <a:r>
                <a:rPr lang="en-US" sz="1100" baseline="30000" dirty="0">
                  <a:solidFill>
                    <a:schemeClr val="tx1"/>
                  </a:solidFill>
                  <a:effectLst/>
                  <a:latin typeface="+mn-lt"/>
                </a:rPr>
                <a:t>24,34</a:t>
              </a:r>
            </a:p>
          </p:txBody>
        </p:sp>
        <p:pic>
          <p:nvPicPr>
            <p:cNvPr id="35" name="Picture 34" descr="A close up&#10;&#10;Description automatically generated">
              <a:extLst>
                <a:ext uri="{FF2B5EF4-FFF2-40B4-BE49-F238E27FC236}">
                  <a16:creationId xmlns:a16="http://schemas.microsoft.com/office/drawing/2014/main" id="{0D720442-B857-4FF1-971C-7E54294C0E32}"/>
                </a:ext>
              </a:extLst>
            </p:cNvPr>
            <p:cNvPicPr>
              <a:picLocks noChangeAspect="1"/>
            </p:cNvPicPr>
            <p:nvPr/>
          </p:nvPicPr>
          <p:blipFill>
            <a:blip r:embed="rId5"/>
            <a:stretch>
              <a:fillRect/>
            </a:stretch>
          </p:blipFill>
          <p:spPr>
            <a:xfrm>
              <a:off x="266977" y="3623659"/>
              <a:ext cx="824505" cy="824505"/>
            </a:xfrm>
            <a:prstGeom prst="rect">
              <a:avLst/>
            </a:prstGeom>
          </p:spPr>
        </p:pic>
      </p:grpSp>
      <p:grpSp>
        <p:nvGrpSpPr>
          <p:cNvPr id="10" name="Group 9">
            <a:extLst>
              <a:ext uri="{FF2B5EF4-FFF2-40B4-BE49-F238E27FC236}">
                <a16:creationId xmlns:a16="http://schemas.microsoft.com/office/drawing/2014/main" id="{26411A1D-8784-4722-A106-BF27A2012148}"/>
              </a:ext>
            </a:extLst>
          </p:cNvPr>
          <p:cNvGrpSpPr/>
          <p:nvPr/>
        </p:nvGrpSpPr>
        <p:grpSpPr>
          <a:xfrm>
            <a:off x="302998" y="4806950"/>
            <a:ext cx="5234202" cy="768051"/>
            <a:chOff x="302998" y="4806950"/>
            <a:chExt cx="5234202" cy="768051"/>
          </a:xfrm>
        </p:grpSpPr>
        <p:sp>
          <p:nvSpPr>
            <p:cNvPr id="26" name="TextBox 25">
              <a:extLst>
                <a:ext uri="{FF2B5EF4-FFF2-40B4-BE49-F238E27FC236}">
                  <a16:creationId xmlns:a16="http://schemas.microsoft.com/office/drawing/2014/main" id="{2AA53442-D649-414F-9643-8FA3DF21FC54}"/>
                </a:ext>
              </a:extLst>
            </p:cNvPr>
            <p:cNvSpPr txBox="1"/>
            <p:nvPr/>
          </p:nvSpPr>
          <p:spPr>
            <a:xfrm>
              <a:off x="1187450" y="4913976"/>
              <a:ext cx="4349750" cy="553998"/>
            </a:xfrm>
            <a:prstGeom prst="rect">
              <a:avLst/>
            </a:prstGeom>
            <a:noFill/>
          </p:spPr>
          <p:txBody>
            <a:bodyPr wrap="square" lIns="0" tIns="0" rIns="0" bIns="0">
              <a:spAutoFit/>
            </a:bodyPr>
            <a:lstStyle/>
            <a:p>
              <a:r>
                <a:rPr lang="en-US" sz="1400" b="1" dirty="0">
                  <a:solidFill>
                    <a:schemeClr val="tx1"/>
                  </a:solidFill>
                  <a:effectLst/>
                  <a:latin typeface="+mn-lt"/>
                </a:rPr>
                <a:t>Memory T cells </a:t>
              </a:r>
              <a:r>
                <a:rPr lang="en-US" sz="1100" dirty="0">
                  <a:solidFill>
                    <a:schemeClr val="tx1"/>
                  </a:solidFill>
                  <a:effectLst/>
                  <a:latin typeface="+mn-lt"/>
                </a:rPr>
                <a:t>are derived from activated cytotoxic T cells and represent a long-lived population of antigen-experienced cells that can rapidly respond upon antigen reocurrence.</a:t>
              </a:r>
              <a:r>
                <a:rPr lang="en-US" sz="1100" baseline="30000" dirty="0">
                  <a:solidFill>
                    <a:schemeClr val="tx1"/>
                  </a:solidFill>
                  <a:effectLst/>
                  <a:latin typeface="+mn-lt"/>
                </a:rPr>
                <a:t>1,35</a:t>
              </a:r>
            </a:p>
          </p:txBody>
        </p:sp>
        <p:pic>
          <p:nvPicPr>
            <p:cNvPr id="36" name="Picture 35" descr="A close up of a purple flower&#10;&#10;Description automatically generated">
              <a:extLst>
                <a:ext uri="{FF2B5EF4-FFF2-40B4-BE49-F238E27FC236}">
                  <a16:creationId xmlns:a16="http://schemas.microsoft.com/office/drawing/2014/main" id="{4831CFDC-C34A-4754-9310-9B7FFBB4E98C}"/>
                </a:ext>
              </a:extLst>
            </p:cNvPr>
            <p:cNvPicPr>
              <a:picLocks noChangeAspect="1"/>
            </p:cNvPicPr>
            <p:nvPr/>
          </p:nvPicPr>
          <p:blipFill>
            <a:blip r:embed="rId6"/>
            <a:stretch>
              <a:fillRect/>
            </a:stretch>
          </p:blipFill>
          <p:spPr>
            <a:xfrm>
              <a:off x="302998" y="4806950"/>
              <a:ext cx="768051" cy="768051"/>
            </a:xfrm>
            <a:prstGeom prst="rect">
              <a:avLst/>
            </a:prstGeom>
          </p:spPr>
        </p:pic>
      </p:grpSp>
      <p:grpSp>
        <p:nvGrpSpPr>
          <p:cNvPr id="5" name="Group 4">
            <a:extLst>
              <a:ext uri="{FF2B5EF4-FFF2-40B4-BE49-F238E27FC236}">
                <a16:creationId xmlns:a16="http://schemas.microsoft.com/office/drawing/2014/main" id="{CD1A159A-4512-49C8-888C-F974DE549267}"/>
              </a:ext>
            </a:extLst>
          </p:cNvPr>
          <p:cNvGrpSpPr/>
          <p:nvPr/>
        </p:nvGrpSpPr>
        <p:grpSpPr>
          <a:xfrm>
            <a:off x="6075363" y="3249329"/>
            <a:ext cx="5259387" cy="639763"/>
            <a:chOff x="6075363" y="3235325"/>
            <a:chExt cx="5259387" cy="639763"/>
          </a:xfrm>
        </p:grpSpPr>
        <p:sp>
          <p:nvSpPr>
            <p:cNvPr id="30" name="TextBox 29">
              <a:extLst>
                <a:ext uri="{FF2B5EF4-FFF2-40B4-BE49-F238E27FC236}">
                  <a16:creationId xmlns:a16="http://schemas.microsoft.com/office/drawing/2014/main" id="{E54060E8-72E2-4141-98B3-BA736CF51DDE}"/>
                </a:ext>
              </a:extLst>
            </p:cNvPr>
            <p:cNvSpPr txBox="1"/>
            <p:nvPr/>
          </p:nvSpPr>
          <p:spPr>
            <a:xfrm>
              <a:off x="6985000" y="3345278"/>
              <a:ext cx="4349750" cy="384721"/>
            </a:xfrm>
            <a:prstGeom prst="rect">
              <a:avLst/>
            </a:prstGeom>
            <a:noFill/>
          </p:spPr>
          <p:txBody>
            <a:bodyPr wrap="square" lIns="0" tIns="0" rIns="0" bIns="0">
              <a:spAutoFit/>
            </a:bodyPr>
            <a:lstStyle/>
            <a:p>
              <a:r>
                <a:rPr lang="en-US" sz="1400" b="1" dirty="0">
                  <a:solidFill>
                    <a:schemeClr val="tx1"/>
                  </a:solidFill>
                  <a:effectLst/>
                  <a:latin typeface="+mn-lt"/>
                </a:rPr>
                <a:t>Tregs</a:t>
              </a:r>
              <a:r>
                <a:rPr lang="en-US" sz="1100" b="1" dirty="0">
                  <a:solidFill>
                    <a:schemeClr val="tx1"/>
                  </a:solidFill>
                  <a:effectLst/>
                  <a:latin typeface="+mn-lt"/>
                </a:rPr>
                <a:t> </a:t>
              </a:r>
              <a:r>
                <a:rPr lang="en-US" sz="1100" dirty="0">
                  <a:solidFill>
                    <a:schemeClr val="tx1"/>
                  </a:solidFill>
                  <a:effectLst/>
                  <a:latin typeface="+mn-lt"/>
                </a:rPr>
                <a:t>are a unique subset of T cells that modulate the activation of other effector T cells to inhibit the immune response.</a:t>
              </a:r>
              <a:r>
                <a:rPr lang="en-US" sz="1100" baseline="30000" dirty="0">
                  <a:solidFill>
                    <a:schemeClr val="tx1"/>
                  </a:solidFill>
                  <a:effectLst/>
                  <a:latin typeface="+mn-lt"/>
                </a:rPr>
                <a:t>24,37</a:t>
              </a:r>
            </a:p>
          </p:txBody>
        </p:sp>
        <p:pic>
          <p:nvPicPr>
            <p:cNvPr id="38" name="Picture 37">
              <a:extLst>
                <a:ext uri="{FF2B5EF4-FFF2-40B4-BE49-F238E27FC236}">
                  <a16:creationId xmlns:a16="http://schemas.microsoft.com/office/drawing/2014/main" id="{26665FE6-9919-4300-841E-0C0626782C07}"/>
                </a:ext>
              </a:extLst>
            </p:cNvPr>
            <p:cNvPicPr>
              <a:picLocks noChangeAspect="1"/>
            </p:cNvPicPr>
            <p:nvPr/>
          </p:nvPicPr>
          <p:blipFill rotWithShape="1">
            <a:blip r:embed="rId7"/>
            <a:srcRect l="3578" t="5022" r="6735" b="4845"/>
            <a:stretch/>
          </p:blipFill>
          <p:spPr>
            <a:xfrm>
              <a:off x="6075363" y="3235325"/>
              <a:ext cx="636589" cy="639763"/>
            </a:xfrm>
            <a:prstGeom prst="rect">
              <a:avLst/>
            </a:prstGeom>
          </p:spPr>
        </p:pic>
      </p:grpSp>
      <p:grpSp>
        <p:nvGrpSpPr>
          <p:cNvPr id="2" name="Group 1">
            <a:extLst>
              <a:ext uri="{FF2B5EF4-FFF2-40B4-BE49-F238E27FC236}">
                <a16:creationId xmlns:a16="http://schemas.microsoft.com/office/drawing/2014/main" id="{3FB4488D-10B5-49B9-979A-D0EAF13692F7}"/>
              </a:ext>
            </a:extLst>
          </p:cNvPr>
          <p:cNvGrpSpPr/>
          <p:nvPr/>
        </p:nvGrpSpPr>
        <p:grpSpPr>
          <a:xfrm>
            <a:off x="6075363" y="3984634"/>
            <a:ext cx="5259387" cy="705418"/>
            <a:chOff x="6075363" y="3974648"/>
            <a:chExt cx="5259387" cy="705418"/>
          </a:xfrm>
        </p:grpSpPr>
        <p:sp>
          <p:nvSpPr>
            <p:cNvPr id="31" name="TextBox 30">
              <a:extLst>
                <a:ext uri="{FF2B5EF4-FFF2-40B4-BE49-F238E27FC236}">
                  <a16:creationId xmlns:a16="http://schemas.microsoft.com/office/drawing/2014/main" id="{1DEEC51B-7340-4458-AD09-5A9AF22AAEC5}"/>
                </a:ext>
              </a:extLst>
            </p:cNvPr>
            <p:cNvSpPr txBox="1"/>
            <p:nvPr/>
          </p:nvSpPr>
          <p:spPr>
            <a:xfrm>
              <a:off x="6985000" y="4041008"/>
              <a:ext cx="4349750" cy="553998"/>
            </a:xfrm>
            <a:prstGeom prst="rect">
              <a:avLst/>
            </a:prstGeom>
            <a:noFill/>
          </p:spPr>
          <p:txBody>
            <a:bodyPr wrap="square" lIns="0" tIns="0" rIns="0" bIns="0">
              <a:spAutoFit/>
            </a:bodyPr>
            <a:lstStyle/>
            <a:p>
              <a:r>
                <a:rPr lang="en-US" sz="1400" b="1" dirty="0">
                  <a:solidFill>
                    <a:schemeClr val="tx1"/>
                  </a:solidFill>
                  <a:effectLst/>
                  <a:latin typeface="+mn-lt"/>
                </a:rPr>
                <a:t>TAMs</a:t>
              </a:r>
              <a:r>
                <a:rPr lang="en-US" sz="1100" b="1" dirty="0">
                  <a:solidFill>
                    <a:schemeClr val="tx1"/>
                  </a:solidFill>
                  <a:effectLst/>
                  <a:latin typeface="+mn-lt"/>
                </a:rPr>
                <a:t> </a:t>
              </a:r>
              <a:r>
                <a:rPr lang="en-US" sz="1100" dirty="0">
                  <a:solidFill>
                    <a:schemeClr val="tx1"/>
                  </a:solidFill>
                  <a:effectLst/>
                  <a:latin typeface="+mn-lt"/>
                </a:rPr>
                <a:t>are cells derived from the macrophage lineage that are recruited to the tumor microenvironment to promote tumor cell survival by driving immunosuppression.</a:t>
              </a:r>
              <a:r>
                <a:rPr lang="en-US" sz="1100" baseline="30000" dirty="0">
                  <a:solidFill>
                    <a:schemeClr val="tx1"/>
                  </a:solidFill>
                  <a:effectLst/>
                  <a:latin typeface="+mn-lt"/>
                </a:rPr>
                <a:t>38,39</a:t>
              </a:r>
            </a:p>
          </p:txBody>
        </p:sp>
        <p:pic>
          <p:nvPicPr>
            <p:cNvPr id="39" name="Picture 38">
              <a:extLst>
                <a:ext uri="{FF2B5EF4-FFF2-40B4-BE49-F238E27FC236}">
                  <a16:creationId xmlns:a16="http://schemas.microsoft.com/office/drawing/2014/main" id="{BC074A96-7211-45DD-861A-F1381A0C8C7F}"/>
                </a:ext>
              </a:extLst>
            </p:cNvPr>
            <p:cNvPicPr>
              <a:picLocks noChangeAspect="1"/>
            </p:cNvPicPr>
            <p:nvPr/>
          </p:nvPicPr>
          <p:blipFill rotWithShape="1">
            <a:blip r:embed="rId8"/>
            <a:srcRect l="3463" t="2335" r="2762" b="5446"/>
            <a:stretch/>
          </p:blipFill>
          <p:spPr>
            <a:xfrm>
              <a:off x="6075363" y="3974648"/>
              <a:ext cx="717323" cy="705418"/>
            </a:xfrm>
            <a:prstGeom prst="rect">
              <a:avLst/>
            </a:prstGeom>
          </p:spPr>
        </p:pic>
      </p:grpSp>
      <p:grpSp>
        <p:nvGrpSpPr>
          <p:cNvPr id="7" name="Group 6">
            <a:extLst>
              <a:ext uri="{FF2B5EF4-FFF2-40B4-BE49-F238E27FC236}">
                <a16:creationId xmlns:a16="http://schemas.microsoft.com/office/drawing/2014/main" id="{20F75093-E305-49F6-B1B1-15339C3CBB24}"/>
              </a:ext>
            </a:extLst>
          </p:cNvPr>
          <p:cNvGrpSpPr/>
          <p:nvPr/>
        </p:nvGrpSpPr>
        <p:grpSpPr>
          <a:xfrm>
            <a:off x="6110514" y="4785594"/>
            <a:ext cx="5224236" cy="616437"/>
            <a:chOff x="6110514" y="4844068"/>
            <a:chExt cx="5224236" cy="616437"/>
          </a:xfrm>
        </p:grpSpPr>
        <p:sp>
          <p:nvSpPr>
            <p:cNvPr id="32" name="TextBox 31">
              <a:extLst>
                <a:ext uri="{FF2B5EF4-FFF2-40B4-BE49-F238E27FC236}">
                  <a16:creationId xmlns:a16="http://schemas.microsoft.com/office/drawing/2014/main" id="{0BE34CD1-757A-4B2A-9643-A61447402FBD}"/>
                </a:ext>
              </a:extLst>
            </p:cNvPr>
            <p:cNvSpPr txBox="1"/>
            <p:nvPr/>
          </p:nvSpPr>
          <p:spPr>
            <a:xfrm>
              <a:off x="6985000" y="4991147"/>
              <a:ext cx="4349750" cy="384721"/>
            </a:xfrm>
            <a:prstGeom prst="rect">
              <a:avLst/>
            </a:prstGeom>
            <a:noFill/>
          </p:spPr>
          <p:txBody>
            <a:bodyPr wrap="square" lIns="0" tIns="0" rIns="0" bIns="0">
              <a:spAutoFit/>
            </a:bodyPr>
            <a:lstStyle/>
            <a:p>
              <a:r>
                <a:rPr lang="en-US" sz="1400" b="1" dirty="0">
                  <a:solidFill>
                    <a:schemeClr val="tx1"/>
                  </a:solidFill>
                  <a:effectLst/>
                  <a:latin typeface="+mn-lt"/>
                </a:rPr>
                <a:t>MDSCs</a:t>
              </a:r>
              <a:r>
                <a:rPr lang="en-US" sz="1100" b="1" dirty="0">
                  <a:solidFill>
                    <a:schemeClr val="tx1"/>
                  </a:solidFill>
                  <a:effectLst/>
                  <a:latin typeface="+mn-lt"/>
                </a:rPr>
                <a:t> </a:t>
              </a:r>
              <a:r>
                <a:rPr lang="en-US" sz="1100" dirty="0">
                  <a:solidFill>
                    <a:schemeClr val="tx1"/>
                  </a:solidFill>
                  <a:effectLst/>
                  <a:latin typeface="+mn-lt"/>
                </a:rPr>
                <a:t>are cells derived from the myeloid lineage that function to suppress T-cell responses.</a:t>
              </a:r>
              <a:r>
                <a:rPr lang="en-US" sz="1100" baseline="30000" dirty="0">
                  <a:solidFill>
                    <a:schemeClr val="tx1"/>
                  </a:solidFill>
                  <a:effectLst/>
                  <a:latin typeface="+mn-lt"/>
                </a:rPr>
                <a:t>38</a:t>
              </a:r>
            </a:p>
          </p:txBody>
        </p:sp>
        <p:pic>
          <p:nvPicPr>
            <p:cNvPr id="40" name="Picture 39" descr="A picture containing dessert, stuffed, pink, purple&#10;&#10;Description automatically generated">
              <a:extLst>
                <a:ext uri="{FF2B5EF4-FFF2-40B4-BE49-F238E27FC236}">
                  <a16:creationId xmlns:a16="http://schemas.microsoft.com/office/drawing/2014/main" id="{2476AB52-11D9-4D6E-A3A6-6B6751FDB0DC}"/>
                </a:ext>
              </a:extLst>
            </p:cNvPr>
            <p:cNvPicPr>
              <a:picLocks noChangeAspect="1"/>
            </p:cNvPicPr>
            <p:nvPr/>
          </p:nvPicPr>
          <p:blipFill rotWithShape="1">
            <a:blip r:embed="rId9"/>
            <a:srcRect l="12134" t="11264" r="6598" b="7284"/>
            <a:stretch/>
          </p:blipFill>
          <p:spPr>
            <a:xfrm>
              <a:off x="6110514" y="4844068"/>
              <a:ext cx="615043" cy="616437"/>
            </a:xfrm>
            <a:prstGeom prst="rect">
              <a:avLst/>
            </a:prstGeom>
          </p:spPr>
        </p:pic>
      </p:grpSp>
      <p:grpSp>
        <p:nvGrpSpPr>
          <p:cNvPr id="8" name="Group 7">
            <a:extLst>
              <a:ext uri="{FF2B5EF4-FFF2-40B4-BE49-F238E27FC236}">
                <a16:creationId xmlns:a16="http://schemas.microsoft.com/office/drawing/2014/main" id="{38381F00-8788-49AA-8771-B55C621A5F42}"/>
              </a:ext>
            </a:extLst>
          </p:cNvPr>
          <p:cNvGrpSpPr/>
          <p:nvPr/>
        </p:nvGrpSpPr>
        <p:grpSpPr>
          <a:xfrm>
            <a:off x="6081486" y="5497574"/>
            <a:ext cx="5253264" cy="612940"/>
            <a:chOff x="6081486" y="5497574"/>
            <a:chExt cx="5253264" cy="612940"/>
          </a:xfrm>
        </p:grpSpPr>
        <p:sp>
          <p:nvSpPr>
            <p:cNvPr id="33" name="TextBox 32">
              <a:extLst>
                <a:ext uri="{FF2B5EF4-FFF2-40B4-BE49-F238E27FC236}">
                  <a16:creationId xmlns:a16="http://schemas.microsoft.com/office/drawing/2014/main" id="{771497DE-B49C-4387-A227-BE89E5999E1A}"/>
                </a:ext>
              </a:extLst>
            </p:cNvPr>
            <p:cNvSpPr txBox="1"/>
            <p:nvPr/>
          </p:nvSpPr>
          <p:spPr>
            <a:xfrm>
              <a:off x="6985000" y="5601743"/>
              <a:ext cx="4349750" cy="384721"/>
            </a:xfrm>
            <a:prstGeom prst="rect">
              <a:avLst/>
            </a:prstGeom>
            <a:noFill/>
          </p:spPr>
          <p:txBody>
            <a:bodyPr wrap="square" lIns="0" tIns="0" rIns="0" bIns="0">
              <a:spAutoFit/>
            </a:bodyPr>
            <a:lstStyle/>
            <a:p>
              <a:r>
                <a:rPr lang="en-US" sz="1400" b="1" dirty="0">
                  <a:solidFill>
                    <a:schemeClr val="tx1"/>
                  </a:solidFill>
                  <a:effectLst/>
                  <a:latin typeface="+mn-lt"/>
                </a:rPr>
                <a:t>Stromal cells </a:t>
              </a:r>
              <a:r>
                <a:rPr lang="en-US" sz="1100" dirty="0">
                  <a:solidFill>
                    <a:schemeClr val="tx1"/>
                  </a:solidFill>
                  <a:effectLst/>
                  <a:latin typeface="+mn-lt"/>
                </a:rPr>
                <a:t>play an integral role in supporting the homeostasis of normal tissues and suppressing immune response in tumors.</a:t>
              </a:r>
              <a:r>
                <a:rPr lang="en-US" sz="1100" baseline="30000" dirty="0">
                  <a:solidFill>
                    <a:schemeClr val="tx1"/>
                  </a:solidFill>
                  <a:effectLst/>
                  <a:latin typeface="+mn-lt"/>
                </a:rPr>
                <a:t>40,41</a:t>
              </a:r>
            </a:p>
          </p:txBody>
        </p:sp>
        <p:pic>
          <p:nvPicPr>
            <p:cNvPr id="41" name="Picture 40">
              <a:extLst>
                <a:ext uri="{FF2B5EF4-FFF2-40B4-BE49-F238E27FC236}">
                  <a16:creationId xmlns:a16="http://schemas.microsoft.com/office/drawing/2014/main" id="{80171DEE-24F6-4785-B284-9D72682D1C7D}"/>
                </a:ext>
              </a:extLst>
            </p:cNvPr>
            <p:cNvPicPr>
              <a:picLocks noChangeAspect="1"/>
            </p:cNvPicPr>
            <p:nvPr/>
          </p:nvPicPr>
          <p:blipFill rotWithShape="1">
            <a:blip r:embed="rId10"/>
            <a:srcRect l="4391" t="7147" r="4022" b="9663"/>
            <a:stretch/>
          </p:blipFill>
          <p:spPr>
            <a:xfrm>
              <a:off x="6081486" y="5497574"/>
              <a:ext cx="674809" cy="612940"/>
            </a:xfrm>
            <a:prstGeom prst="rect">
              <a:avLst/>
            </a:prstGeom>
          </p:spPr>
        </p:pic>
      </p:grpSp>
      <p:grpSp>
        <p:nvGrpSpPr>
          <p:cNvPr id="13" name="Group 12">
            <a:extLst>
              <a:ext uri="{FF2B5EF4-FFF2-40B4-BE49-F238E27FC236}">
                <a16:creationId xmlns:a16="http://schemas.microsoft.com/office/drawing/2014/main" id="{C1080D89-2C6F-4D5A-BBB3-0BC871F17CFA}"/>
              </a:ext>
            </a:extLst>
          </p:cNvPr>
          <p:cNvGrpSpPr/>
          <p:nvPr/>
        </p:nvGrpSpPr>
        <p:grpSpPr>
          <a:xfrm>
            <a:off x="5957244" y="2382520"/>
            <a:ext cx="5377506" cy="883294"/>
            <a:chOff x="5957244" y="2382520"/>
            <a:chExt cx="5377506" cy="883294"/>
          </a:xfrm>
        </p:grpSpPr>
        <p:pic>
          <p:nvPicPr>
            <p:cNvPr id="37" name="Picture 36" descr="A close up of a flower&#10;&#10;Description automatically generated">
              <a:extLst>
                <a:ext uri="{FF2B5EF4-FFF2-40B4-BE49-F238E27FC236}">
                  <a16:creationId xmlns:a16="http://schemas.microsoft.com/office/drawing/2014/main" id="{5B86D27E-3809-4DA0-8ACD-4A31B62FD86A}"/>
                </a:ext>
              </a:extLst>
            </p:cNvPr>
            <p:cNvPicPr>
              <a:picLocks noChangeAspect="1"/>
            </p:cNvPicPr>
            <p:nvPr/>
          </p:nvPicPr>
          <p:blipFill>
            <a:blip r:embed="rId11"/>
            <a:stretch>
              <a:fillRect/>
            </a:stretch>
          </p:blipFill>
          <p:spPr>
            <a:xfrm>
              <a:off x="5957244" y="2382520"/>
              <a:ext cx="883294" cy="883294"/>
            </a:xfrm>
            <a:prstGeom prst="rect">
              <a:avLst/>
            </a:prstGeom>
          </p:spPr>
        </p:pic>
        <p:sp>
          <p:nvSpPr>
            <p:cNvPr id="29" name="TextBox 28">
              <a:extLst>
                <a:ext uri="{FF2B5EF4-FFF2-40B4-BE49-F238E27FC236}">
                  <a16:creationId xmlns:a16="http://schemas.microsoft.com/office/drawing/2014/main" id="{42060BC7-4233-48FE-8778-183811EAAB4A}"/>
                </a:ext>
              </a:extLst>
            </p:cNvPr>
            <p:cNvSpPr txBox="1"/>
            <p:nvPr/>
          </p:nvSpPr>
          <p:spPr>
            <a:xfrm>
              <a:off x="6985000" y="2649548"/>
              <a:ext cx="4349750" cy="384721"/>
            </a:xfrm>
            <a:prstGeom prst="rect">
              <a:avLst/>
            </a:prstGeom>
            <a:noFill/>
          </p:spPr>
          <p:txBody>
            <a:bodyPr wrap="square" lIns="0" tIns="0" rIns="0" bIns="0">
              <a:spAutoFit/>
            </a:bodyPr>
            <a:lstStyle/>
            <a:p>
              <a:r>
                <a:rPr lang="en-US" sz="1400" b="1" dirty="0">
                  <a:solidFill>
                    <a:schemeClr val="tx1"/>
                  </a:solidFill>
                  <a:effectLst/>
                  <a:latin typeface="+mn-lt"/>
                </a:rPr>
                <a:t>APCs</a:t>
              </a:r>
              <a:r>
                <a:rPr lang="en-US" sz="1100" b="1" dirty="0">
                  <a:solidFill>
                    <a:schemeClr val="tx1"/>
                  </a:solidFill>
                  <a:effectLst/>
                  <a:latin typeface="+mn-lt"/>
                </a:rPr>
                <a:t> </a:t>
              </a:r>
              <a:r>
                <a:rPr lang="en-US" sz="1100" dirty="0">
                  <a:solidFill>
                    <a:schemeClr val="tx1"/>
                  </a:solidFill>
                  <a:effectLst/>
                  <a:latin typeface="+mn-lt"/>
                </a:rPr>
                <a:t>(such as dendritic cells) recognize, process, and present antigens to T cells through MHC molecules.</a:t>
              </a:r>
              <a:r>
                <a:rPr lang="en-US" sz="1100" baseline="30000" dirty="0">
                  <a:solidFill>
                    <a:schemeClr val="tx1"/>
                  </a:solidFill>
                  <a:effectLst/>
                  <a:latin typeface="+mn-lt"/>
                </a:rPr>
                <a:t>25,36,37</a:t>
              </a:r>
            </a:p>
          </p:txBody>
        </p:sp>
      </p:grpSp>
      <p:sp>
        <p:nvSpPr>
          <p:cNvPr id="6" name="TextBox 5">
            <a:extLst>
              <a:ext uri="{FF2B5EF4-FFF2-40B4-BE49-F238E27FC236}">
                <a16:creationId xmlns:a16="http://schemas.microsoft.com/office/drawing/2014/main" id="{DE3DB935-3E1E-8AEA-860C-DE41D4CEE0F5}"/>
              </a:ext>
            </a:extLst>
          </p:cNvPr>
          <p:cNvSpPr txBox="1"/>
          <p:nvPr/>
        </p:nvSpPr>
        <p:spPr>
          <a:xfrm>
            <a:off x="409771" y="1200363"/>
            <a:ext cx="11141075" cy="311560"/>
          </a:xfrm>
          <a:prstGeom prst="rect">
            <a:avLst/>
          </a:prstGeom>
          <a:noFill/>
        </p:spPr>
        <p:txBody>
          <a:bodyPr wrap="square" lIns="0" tIns="0" rIns="0" bIns="0" rtlCol="0">
            <a:noAutofit/>
          </a:bodyPr>
          <a:lstStyle/>
          <a:p>
            <a:pPr>
              <a:lnSpc>
                <a:spcPct val="100000"/>
              </a:lnSpc>
            </a:pPr>
            <a:r>
              <a:rPr lang="en-US" sz="1600" b="1" dirty="0"/>
              <a:t>The following cell types may be involved in an immune response:</a:t>
            </a:r>
          </a:p>
        </p:txBody>
      </p:sp>
    </p:spTree>
    <p:custDataLst>
      <p:tags r:id="rId1"/>
    </p:custDataLst>
    <p:extLst>
      <p:ext uri="{BB962C8B-B14F-4D97-AF65-F5344CB8AC3E}">
        <p14:creationId xmlns:p14="http://schemas.microsoft.com/office/powerpoint/2010/main" val="117890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FA9E65-1BB5-458C-929A-AB858558BB37}"/>
              </a:ext>
            </a:extLst>
          </p:cNvPr>
          <p:cNvSpPr txBox="1">
            <a:spLocks/>
          </p:cNvSpPr>
          <p:nvPr/>
        </p:nvSpPr>
        <p:spPr>
          <a:xfrm>
            <a:off x="344493" y="1192973"/>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4400" b="0" dirty="0"/>
              <a:t>Topic 2: </a:t>
            </a:r>
            <a:br>
              <a:rPr lang="en-US" sz="4400" b="0" dirty="0"/>
            </a:br>
            <a:r>
              <a:rPr lang="en-US" sz="4400" b="0" dirty="0"/>
              <a:t>Revealing the potential of the immune system in cancer</a:t>
            </a:r>
          </a:p>
        </p:txBody>
      </p:sp>
      <p:sp>
        <p:nvSpPr>
          <p:cNvPr id="8" name="Subtitle 12">
            <a:extLst>
              <a:ext uri="{FF2B5EF4-FFF2-40B4-BE49-F238E27FC236}">
                <a16:creationId xmlns:a16="http://schemas.microsoft.com/office/drawing/2014/main" id="{67918E83-D9D9-43FD-B610-180E9E732BC7}"/>
              </a:ext>
            </a:extLst>
          </p:cNvPr>
          <p:cNvSpPr txBox="1">
            <a:spLocks/>
          </p:cNvSpPr>
          <p:nvPr/>
        </p:nvSpPr>
        <p:spPr>
          <a:xfrm>
            <a:off x="344492" y="3981893"/>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buNone/>
            </a:pPr>
            <a:r>
              <a:rPr lang="en-US" sz="1800" dirty="0"/>
              <a:t>The ability of the immune system to detect and destroy cancer is the foundation of Immuno-Oncology research.</a:t>
            </a:r>
          </a:p>
        </p:txBody>
      </p:sp>
    </p:spTree>
    <p:extLst>
      <p:ext uri="{BB962C8B-B14F-4D97-AF65-F5344CB8AC3E}">
        <p14:creationId xmlns:p14="http://schemas.microsoft.com/office/powerpoint/2010/main" val="102553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1A1DD3-FD42-44DF-8690-697F5846BD61}"/>
              </a:ext>
            </a:extLst>
          </p:cNvPr>
          <p:cNvSpPr>
            <a:spLocks noGrp="1"/>
          </p:cNvSpPr>
          <p:nvPr>
            <p:ph type="title"/>
          </p:nvPr>
        </p:nvSpPr>
        <p:spPr>
          <a:xfrm>
            <a:off x="365759" y="365760"/>
            <a:ext cx="10378440" cy="914400"/>
          </a:xfrm>
        </p:spPr>
        <p:txBody>
          <a:bodyPr/>
          <a:lstStyle/>
          <a:p>
            <a:r>
              <a:rPr lang="en-US" dirty="0"/>
              <a:t>Introduction to the tumor microenvironment and the immune response </a:t>
            </a:r>
          </a:p>
        </p:txBody>
      </p:sp>
      <p:sp>
        <p:nvSpPr>
          <p:cNvPr id="15" name="Content Placeholder 14">
            <a:extLst>
              <a:ext uri="{FF2B5EF4-FFF2-40B4-BE49-F238E27FC236}">
                <a16:creationId xmlns:a16="http://schemas.microsoft.com/office/drawing/2014/main" id="{D344D36D-E4E5-41AF-B2AA-8DEA6BDA7145}"/>
              </a:ext>
            </a:extLst>
          </p:cNvPr>
          <p:cNvSpPr>
            <a:spLocks noGrp="1"/>
          </p:cNvSpPr>
          <p:nvPr>
            <p:ph idx="1"/>
          </p:nvPr>
        </p:nvSpPr>
        <p:spPr>
          <a:xfrm>
            <a:off x="365125" y="1554163"/>
            <a:ext cx="4124325" cy="4572000"/>
          </a:xfrm>
        </p:spPr>
        <p:txBody>
          <a:bodyPr/>
          <a:lstStyle/>
          <a:p>
            <a:r>
              <a:rPr lang="en-US" sz="1600" dirty="0"/>
              <a:t>Innate and adaptive immunity act as a complementary network of self-defense against foreign threats such as pathogens and cancer.</a:t>
            </a:r>
            <a:r>
              <a:rPr lang="en-US" sz="1600" baseline="30000" dirty="0"/>
              <a:t>1</a:t>
            </a:r>
            <a:r>
              <a:rPr lang="en-US" sz="1600" dirty="0"/>
              <a:t> </a:t>
            </a:r>
          </a:p>
          <a:p>
            <a:pPr>
              <a:spcBef>
                <a:spcPts val="3200"/>
              </a:spcBef>
            </a:pPr>
            <a:r>
              <a:rPr lang="en-US" sz="1600" dirty="0"/>
              <a:t>The immune system is able to recognize </a:t>
            </a:r>
            <a:r>
              <a:rPr lang="en-US" sz="1600" b="1" dirty="0"/>
              <a:t>foreign threats (nonself) </a:t>
            </a:r>
            <a:r>
              <a:rPr lang="en-US" sz="1600" dirty="0"/>
              <a:t>as distinct from </a:t>
            </a:r>
            <a:r>
              <a:rPr lang="en-US" sz="1600" b="1" dirty="0"/>
              <a:t>normal cells (self)</a:t>
            </a:r>
            <a:r>
              <a:rPr lang="en-US" sz="1600" dirty="0"/>
              <a:t>.</a:t>
            </a:r>
            <a:r>
              <a:rPr lang="en-US" sz="1600" baseline="30000" dirty="0"/>
              <a:t>2-4</a:t>
            </a:r>
            <a:r>
              <a:rPr lang="en-US" sz="1600" dirty="0"/>
              <a:t> Despite originating from normal cells, tumor cells can be recognized as nonself through the production of tumor antigens.</a:t>
            </a:r>
            <a:r>
              <a:rPr lang="en-US" sz="1600" baseline="30000" dirty="0"/>
              <a:t>3,5</a:t>
            </a:r>
          </a:p>
          <a:p>
            <a:endParaRPr lang="en-US" sz="1600" dirty="0"/>
          </a:p>
        </p:txBody>
      </p:sp>
      <p:sp>
        <p:nvSpPr>
          <p:cNvPr id="4" name="Slide Number Placeholder 3"/>
          <p:cNvSpPr>
            <a:spLocks noGrp="1"/>
          </p:cNvSpPr>
          <p:nvPr>
            <p:ph type="sldNum" sz="quarter" idx="12"/>
          </p:nvPr>
        </p:nvSpPr>
        <p:spPr>
          <a:xfrm>
            <a:off x="11506200" y="6429375"/>
            <a:ext cx="320040" cy="228600"/>
          </a:xfrm>
          <a:noFill/>
          <a:ln>
            <a:noFill/>
          </a:ln>
        </p:spPr>
        <p:txBody>
          <a:bodyPr/>
          <a:lstStyle/>
          <a:p>
            <a:fld id="{DFF9A8F0-CC1B-DE48-9437-EA2FEE80B91E}" type="slidenum">
              <a:rPr lang="en-US" smtClean="0"/>
              <a:pPr/>
              <a:t>12</a:t>
            </a:fld>
            <a:endParaRPr lang="en-US" dirty="0"/>
          </a:p>
        </p:txBody>
      </p:sp>
      <p:sp>
        <p:nvSpPr>
          <p:cNvPr id="21" name="Content Placeholder 5"/>
          <p:cNvSpPr txBox="1">
            <a:spLocks/>
          </p:cNvSpPr>
          <p:nvPr/>
        </p:nvSpPr>
        <p:spPr>
          <a:xfrm>
            <a:off x="2133600" y="2131463"/>
            <a:ext cx="7779488" cy="63824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dirty="0">
              <a:latin typeface="Arial"/>
              <a:cs typeface="Arial"/>
            </a:endParaRPr>
          </a:p>
        </p:txBody>
      </p:sp>
      <p:grpSp>
        <p:nvGrpSpPr>
          <p:cNvPr id="9" name="Group 8">
            <a:extLst>
              <a:ext uri="{FF2B5EF4-FFF2-40B4-BE49-F238E27FC236}">
                <a16:creationId xmlns:a16="http://schemas.microsoft.com/office/drawing/2014/main" id="{11447C1D-805F-4FCB-B230-016128270216}"/>
              </a:ext>
            </a:extLst>
          </p:cNvPr>
          <p:cNvGrpSpPr/>
          <p:nvPr/>
        </p:nvGrpSpPr>
        <p:grpSpPr>
          <a:xfrm>
            <a:off x="4711642" y="1552575"/>
            <a:ext cx="7115233" cy="4060951"/>
            <a:chOff x="418231" y="2361062"/>
            <a:chExt cx="7115233" cy="4060951"/>
          </a:xfrm>
        </p:grpSpPr>
        <p:sp>
          <p:nvSpPr>
            <p:cNvPr id="10" name="TextBox 9">
              <a:extLst>
                <a:ext uri="{FF2B5EF4-FFF2-40B4-BE49-F238E27FC236}">
                  <a16:creationId xmlns:a16="http://schemas.microsoft.com/office/drawing/2014/main" id="{9FF3B94C-CB52-46CD-A204-574606E0FFD6}"/>
                </a:ext>
              </a:extLst>
            </p:cNvPr>
            <p:cNvSpPr txBox="1"/>
            <p:nvPr/>
          </p:nvSpPr>
          <p:spPr>
            <a:xfrm>
              <a:off x="2531639" y="3990509"/>
              <a:ext cx="510076" cy="246221"/>
            </a:xfrm>
            <a:prstGeom prst="rect">
              <a:avLst/>
            </a:prstGeom>
            <a:noFill/>
          </p:spPr>
          <p:txBody>
            <a:bodyPr wrap="none" rtlCol="0">
              <a:spAutoFit/>
            </a:bodyPr>
            <a:lstStyle/>
            <a:p>
              <a:pPr defTabSz="457200">
                <a:defRPr/>
              </a:pPr>
              <a:r>
                <a:rPr lang="en-US" sz="1000" b="1" dirty="0">
                  <a:solidFill>
                    <a:schemeClr val="accent6"/>
                  </a:solidFill>
                  <a:latin typeface="Arial" panose="020B0604020202020204"/>
                </a:rPr>
                <a:t>T cell</a:t>
              </a:r>
            </a:p>
          </p:txBody>
        </p:sp>
        <p:grpSp>
          <p:nvGrpSpPr>
            <p:cNvPr id="11" name="Group 10">
              <a:extLst>
                <a:ext uri="{FF2B5EF4-FFF2-40B4-BE49-F238E27FC236}">
                  <a16:creationId xmlns:a16="http://schemas.microsoft.com/office/drawing/2014/main" id="{1FC3A2D8-752B-4A50-B616-7CC3C74592A1}"/>
                </a:ext>
              </a:extLst>
            </p:cNvPr>
            <p:cNvGrpSpPr/>
            <p:nvPr/>
          </p:nvGrpSpPr>
          <p:grpSpPr>
            <a:xfrm>
              <a:off x="418231" y="2361062"/>
              <a:ext cx="7115233" cy="4060951"/>
              <a:chOff x="418231" y="2361062"/>
              <a:chExt cx="7115233" cy="4060951"/>
            </a:xfrm>
          </p:grpSpPr>
          <p:sp>
            <p:nvSpPr>
              <p:cNvPr id="12" name="TextBox 11">
                <a:extLst>
                  <a:ext uri="{FF2B5EF4-FFF2-40B4-BE49-F238E27FC236}">
                    <a16:creationId xmlns:a16="http://schemas.microsoft.com/office/drawing/2014/main" id="{038E2904-0090-44A3-8738-2D00E1371712}"/>
                  </a:ext>
                </a:extLst>
              </p:cNvPr>
              <p:cNvSpPr txBox="1"/>
              <p:nvPr/>
            </p:nvSpPr>
            <p:spPr>
              <a:xfrm>
                <a:off x="2489585" y="4849164"/>
                <a:ext cx="617477" cy="246221"/>
              </a:xfrm>
              <a:prstGeom prst="rect">
                <a:avLst/>
              </a:prstGeom>
              <a:noFill/>
            </p:spPr>
            <p:txBody>
              <a:bodyPr wrap="none" rtlCol="0">
                <a:spAutoFit/>
              </a:bodyPr>
              <a:lstStyle/>
              <a:p>
                <a:pPr defTabSz="457200">
                  <a:defRPr/>
                </a:pPr>
                <a:r>
                  <a:rPr lang="en-US" sz="1000" b="1" dirty="0">
                    <a:solidFill>
                      <a:srgbClr val="58595B"/>
                    </a:solidFill>
                    <a:latin typeface="Arial" panose="020B0604020202020204"/>
                  </a:rPr>
                  <a:t>NK cell</a:t>
                </a:r>
              </a:p>
            </p:txBody>
          </p:sp>
          <p:pic>
            <p:nvPicPr>
              <p:cNvPr id="13" name="Picture 2">
                <a:extLst>
                  <a:ext uri="{FF2B5EF4-FFF2-40B4-BE49-F238E27FC236}">
                    <a16:creationId xmlns:a16="http://schemas.microsoft.com/office/drawing/2014/main" id="{2A3D351E-B1F2-4C0F-826B-FEABB694245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722" r="722"/>
              <a:stretch/>
            </p:blipFill>
            <p:spPr bwMode="auto">
              <a:xfrm>
                <a:off x="418231" y="2361062"/>
                <a:ext cx="7115233" cy="406095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 name="Rectangle 13">
            <a:extLst>
              <a:ext uri="{FF2B5EF4-FFF2-40B4-BE49-F238E27FC236}">
                <a16:creationId xmlns:a16="http://schemas.microsoft.com/office/drawing/2014/main" id="{8F7AC09A-6793-45AF-98F3-BCC2D07CCBD6}"/>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
        <p:nvSpPr>
          <p:cNvPr id="17" name="Title 5">
            <a:extLst>
              <a:ext uri="{FF2B5EF4-FFF2-40B4-BE49-F238E27FC236}">
                <a16:creationId xmlns:a16="http://schemas.microsoft.com/office/drawing/2014/main" id="{4834A4AF-0FB4-4E8B-A36B-D072952FD994}"/>
              </a:ext>
            </a:extLst>
          </p:cNvPr>
          <p:cNvSpPr txBox="1">
            <a:spLocks/>
          </p:cNvSpPr>
          <p:nvPr/>
        </p:nvSpPr>
        <p:spPr>
          <a:xfrm>
            <a:off x="365125" y="-1556445"/>
            <a:ext cx="7512582" cy="857813"/>
          </a:xfrm>
          <a:prstGeom prst="rect">
            <a:avLst/>
          </a:prstGeom>
          <a:noFill/>
        </p:spPr>
        <p:txBody>
          <a:bodyPr vert="horz" lIns="0" tIns="0" rIns="0" bIns="0" rtlCol="0" anchor="b"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200" dirty="0">
              <a:highlight>
                <a:srgbClr val="00FFFF"/>
              </a:highlight>
            </a:endParaRPr>
          </a:p>
        </p:txBody>
      </p:sp>
    </p:spTree>
    <p:custDataLst>
      <p:tags r:id="rId1"/>
    </p:custDataLst>
    <p:extLst>
      <p:ext uri="{BB962C8B-B14F-4D97-AF65-F5344CB8AC3E}">
        <p14:creationId xmlns:p14="http://schemas.microsoft.com/office/powerpoint/2010/main" val="77685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60F8CC-A7ED-40E3-A65F-A416C12FE30F}"/>
              </a:ext>
            </a:extLst>
          </p:cNvPr>
          <p:cNvSpPr>
            <a:spLocks noGrp="1"/>
          </p:cNvSpPr>
          <p:nvPr>
            <p:ph type="sldNum" sz="quarter" idx="12"/>
          </p:nvPr>
        </p:nvSpPr>
        <p:spPr/>
        <p:txBody>
          <a:bodyPr/>
          <a:lstStyle/>
          <a:p>
            <a:fld id="{B58DE5F1-E0F9-4CCA-92B7-7A6FC4DFEE14}" type="slidenum">
              <a:rPr lang="en-US" smtClean="0"/>
              <a:t>13</a:t>
            </a:fld>
            <a:endParaRPr lang="en-US" dirty="0"/>
          </a:p>
        </p:txBody>
      </p:sp>
      <p:sp>
        <p:nvSpPr>
          <p:cNvPr id="5" name="Title 7">
            <a:extLst>
              <a:ext uri="{FF2B5EF4-FFF2-40B4-BE49-F238E27FC236}">
                <a16:creationId xmlns:a16="http://schemas.microsoft.com/office/drawing/2014/main" id="{F1350B92-265D-41D2-94B2-60235B794C3C}"/>
              </a:ext>
            </a:extLst>
          </p:cNvPr>
          <p:cNvSpPr>
            <a:spLocks noGrp="1"/>
          </p:cNvSpPr>
          <p:nvPr>
            <p:ph type="title"/>
          </p:nvPr>
        </p:nvSpPr>
        <p:spPr>
          <a:xfrm>
            <a:off x="365759" y="365760"/>
            <a:ext cx="10378440" cy="914400"/>
          </a:xfrm>
        </p:spPr>
        <p:txBody>
          <a:bodyPr/>
          <a:lstStyle/>
          <a:p>
            <a:r>
              <a:rPr lang="en-US" dirty="0"/>
              <a:t>Antitumor activity of the innate and adaptive </a:t>
            </a:r>
            <a:br>
              <a:rPr lang="en-US" dirty="0"/>
            </a:br>
            <a:r>
              <a:rPr lang="en-US" dirty="0"/>
              <a:t>immune responses</a:t>
            </a:r>
          </a:p>
        </p:txBody>
      </p:sp>
      <p:sp>
        <p:nvSpPr>
          <p:cNvPr id="7" name="Rectangle 6">
            <a:extLst>
              <a:ext uri="{FF2B5EF4-FFF2-40B4-BE49-F238E27FC236}">
                <a16:creationId xmlns:a16="http://schemas.microsoft.com/office/drawing/2014/main" id="{DED5E161-A17A-4859-8A73-D4C70C586866}"/>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pic>
        <p:nvPicPr>
          <p:cNvPr id="9" name="Picture 8">
            <a:extLst>
              <a:ext uri="{FF2B5EF4-FFF2-40B4-BE49-F238E27FC236}">
                <a16:creationId xmlns:a16="http://schemas.microsoft.com/office/drawing/2014/main" id="{0D2BBF96-7D1A-4092-9306-FFF08E4FA00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9425" y="3709643"/>
            <a:ext cx="714638" cy="714638"/>
          </a:xfrm>
          <a:prstGeom prst="rect">
            <a:avLst/>
          </a:prstGeom>
          <a:noFill/>
          <a:ln>
            <a:noFill/>
          </a:ln>
        </p:spPr>
      </p:pic>
      <p:pic>
        <p:nvPicPr>
          <p:cNvPr id="10" name="Picture 9">
            <a:extLst>
              <a:ext uri="{FF2B5EF4-FFF2-40B4-BE49-F238E27FC236}">
                <a16:creationId xmlns:a16="http://schemas.microsoft.com/office/drawing/2014/main" id="{F9BCE7A1-E1CD-4280-8850-EBE15B6C4CB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9425" y="1314636"/>
            <a:ext cx="788530" cy="788530"/>
          </a:xfrm>
          <a:prstGeom prst="rect">
            <a:avLst/>
          </a:prstGeom>
        </p:spPr>
      </p:pic>
      <p:sp>
        <p:nvSpPr>
          <p:cNvPr id="11" name="Rectangle 10">
            <a:extLst>
              <a:ext uri="{FF2B5EF4-FFF2-40B4-BE49-F238E27FC236}">
                <a16:creationId xmlns:a16="http://schemas.microsoft.com/office/drawing/2014/main" id="{5BDC14BC-F2BB-4D65-A1D6-670524B7EDC5}"/>
              </a:ext>
            </a:extLst>
          </p:cNvPr>
          <p:cNvSpPr/>
          <p:nvPr/>
        </p:nvSpPr>
        <p:spPr>
          <a:xfrm>
            <a:off x="1276523" y="3855454"/>
            <a:ext cx="3495401" cy="369332"/>
          </a:xfrm>
          <a:prstGeom prst="rect">
            <a:avLst/>
          </a:prstGeom>
        </p:spPr>
        <p:txBody>
          <a:bodyPr wrap="square">
            <a:spAutoFit/>
          </a:bodyPr>
          <a:lstStyle/>
          <a:p>
            <a:r>
              <a:rPr lang="en-US" b="1" dirty="0">
                <a:solidFill>
                  <a:srgbClr val="444648"/>
                </a:solidFill>
                <a:cs typeface="Arial"/>
              </a:rPr>
              <a:t>Adaptive immune response</a:t>
            </a:r>
            <a:endParaRPr lang="en-US" dirty="0">
              <a:solidFill>
                <a:srgbClr val="444648"/>
              </a:solidFill>
              <a:cs typeface="Arial"/>
            </a:endParaRPr>
          </a:p>
        </p:txBody>
      </p:sp>
      <p:sp>
        <p:nvSpPr>
          <p:cNvPr id="12" name="Rectangle 11">
            <a:extLst>
              <a:ext uri="{FF2B5EF4-FFF2-40B4-BE49-F238E27FC236}">
                <a16:creationId xmlns:a16="http://schemas.microsoft.com/office/drawing/2014/main" id="{91936E1A-CA8D-47AB-AEF8-0A3502A37101}"/>
              </a:ext>
            </a:extLst>
          </p:cNvPr>
          <p:cNvSpPr/>
          <p:nvPr/>
        </p:nvSpPr>
        <p:spPr>
          <a:xfrm>
            <a:off x="1276523" y="1494186"/>
            <a:ext cx="3499667" cy="400110"/>
          </a:xfrm>
          <a:prstGeom prst="rect">
            <a:avLst/>
          </a:prstGeom>
        </p:spPr>
        <p:txBody>
          <a:bodyPr wrap="square">
            <a:spAutoFit/>
          </a:bodyPr>
          <a:lstStyle/>
          <a:p>
            <a:r>
              <a:rPr lang="en-US" sz="2000" b="1" dirty="0">
                <a:solidFill>
                  <a:srgbClr val="444648"/>
                </a:solidFill>
                <a:cs typeface="Arial"/>
              </a:rPr>
              <a:t>Innate immune response</a:t>
            </a:r>
            <a:endParaRPr lang="en-US" sz="2000" dirty="0">
              <a:solidFill>
                <a:srgbClr val="444648"/>
              </a:solidFill>
              <a:cs typeface="Arial"/>
            </a:endParaRPr>
          </a:p>
        </p:txBody>
      </p:sp>
      <p:sp>
        <p:nvSpPr>
          <p:cNvPr id="13" name="Rectangle 12">
            <a:extLst>
              <a:ext uri="{FF2B5EF4-FFF2-40B4-BE49-F238E27FC236}">
                <a16:creationId xmlns:a16="http://schemas.microsoft.com/office/drawing/2014/main" id="{4129E7ED-E4C9-4ECF-8ED8-1C437C1219CE}"/>
              </a:ext>
            </a:extLst>
          </p:cNvPr>
          <p:cNvSpPr/>
          <p:nvPr/>
        </p:nvSpPr>
        <p:spPr>
          <a:xfrm>
            <a:off x="1276523" y="4249017"/>
            <a:ext cx="4819477" cy="1854162"/>
          </a:xfrm>
          <a:prstGeom prst="rect">
            <a:avLst/>
          </a:prstGeom>
          <a:noFill/>
        </p:spPr>
        <p:txBody>
          <a:bodyPr wrap="square" lIns="90000" rIns="90000" anchor="t">
            <a:spAutoFit/>
          </a:bodyPr>
          <a:lstStyle/>
          <a:p>
            <a:pPr marL="187325" indent="-187325">
              <a:lnSpc>
                <a:spcPct val="114000"/>
              </a:lnSpc>
              <a:spcBef>
                <a:spcPts val="200"/>
              </a:spcBef>
              <a:spcAft>
                <a:spcPts val="1000"/>
              </a:spcAft>
              <a:buFont typeface="Arial" charset="0"/>
              <a:buChar char="•"/>
            </a:pPr>
            <a:r>
              <a:rPr lang="en-US" sz="1430" dirty="0">
                <a:solidFill>
                  <a:schemeClr val="tx1">
                    <a:lumMod val="50000"/>
                  </a:schemeClr>
                </a:solidFill>
                <a:cs typeface="Arial"/>
              </a:rPr>
              <a:t>The adaptive immune response is antigen-specific and produces durable responses</a:t>
            </a:r>
            <a:r>
              <a:rPr lang="en-US" sz="1430" baseline="30000" dirty="0">
                <a:solidFill>
                  <a:schemeClr val="tx1">
                    <a:lumMod val="50000"/>
                  </a:schemeClr>
                </a:solidFill>
                <a:cs typeface="Arial"/>
              </a:rPr>
              <a:t>1,</a:t>
            </a:r>
            <a:r>
              <a:rPr lang="is-IS" sz="1430" baseline="30000" dirty="0"/>
              <a:t>7</a:t>
            </a:r>
            <a:endParaRPr lang="en-US" sz="1430" baseline="30000" dirty="0">
              <a:solidFill>
                <a:schemeClr val="tx1">
                  <a:lumMod val="50000"/>
                </a:schemeClr>
              </a:solidFill>
              <a:cs typeface="Arial"/>
            </a:endParaRPr>
          </a:p>
          <a:p>
            <a:pPr marL="187325" indent="-187325">
              <a:lnSpc>
                <a:spcPct val="114000"/>
              </a:lnSpc>
              <a:spcAft>
                <a:spcPts val="1000"/>
              </a:spcAft>
              <a:buFont typeface="Arial" charset="0"/>
              <a:buChar char="•"/>
            </a:pPr>
            <a:r>
              <a:rPr lang="en-US" sz="1430" dirty="0">
                <a:solidFill>
                  <a:srgbClr val="444648"/>
                </a:solidFill>
                <a:cs typeface="Arial"/>
              </a:rPr>
              <a:t>Once activated, it can be sustained through immune memory</a:t>
            </a:r>
            <a:r>
              <a:rPr lang="en-US" sz="1430" baseline="30000" dirty="0">
                <a:solidFill>
                  <a:srgbClr val="444648"/>
                </a:solidFill>
                <a:cs typeface="Arial"/>
              </a:rPr>
              <a:t>13</a:t>
            </a:r>
          </a:p>
          <a:p>
            <a:pPr marL="187325" indent="-187325">
              <a:lnSpc>
                <a:spcPct val="114000"/>
              </a:lnSpc>
              <a:spcAft>
                <a:spcPts val="600"/>
              </a:spcAft>
              <a:buFont typeface="Arial" charset="0"/>
              <a:buChar char="•"/>
            </a:pPr>
            <a:r>
              <a:rPr lang="en-US" sz="1430" b="1" dirty="0">
                <a:solidFill>
                  <a:schemeClr val="tx1">
                    <a:lumMod val="50000"/>
                  </a:schemeClr>
                </a:solidFill>
                <a:cs typeface="Arial"/>
              </a:rPr>
              <a:t>Cytotoxic T cells </a:t>
            </a:r>
            <a:r>
              <a:rPr lang="en-US" sz="1430" dirty="0">
                <a:solidFill>
                  <a:schemeClr val="tx1">
                    <a:lumMod val="50000"/>
                  </a:schemeClr>
                </a:solidFill>
                <a:cs typeface="Arial"/>
              </a:rPr>
              <a:t>are effector cells of the adaptive immune system</a:t>
            </a:r>
            <a:r>
              <a:rPr lang="en-US" sz="1430" baseline="30000" dirty="0">
                <a:solidFill>
                  <a:schemeClr val="tx1">
                    <a:lumMod val="50000"/>
                  </a:schemeClr>
                </a:solidFill>
                <a:cs typeface="Arial"/>
              </a:rPr>
              <a:t>1</a:t>
            </a:r>
          </a:p>
        </p:txBody>
      </p:sp>
      <p:sp>
        <p:nvSpPr>
          <p:cNvPr id="14" name="TextBox 13">
            <a:extLst>
              <a:ext uri="{FF2B5EF4-FFF2-40B4-BE49-F238E27FC236}">
                <a16:creationId xmlns:a16="http://schemas.microsoft.com/office/drawing/2014/main" id="{651091AB-A45F-4384-AE20-A3039AE5AF44}"/>
              </a:ext>
            </a:extLst>
          </p:cNvPr>
          <p:cNvSpPr txBox="1"/>
          <p:nvPr/>
        </p:nvSpPr>
        <p:spPr>
          <a:xfrm>
            <a:off x="1276521" y="1877694"/>
            <a:ext cx="4972039" cy="1854162"/>
          </a:xfrm>
          <a:prstGeom prst="rect">
            <a:avLst/>
          </a:prstGeom>
          <a:noFill/>
        </p:spPr>
        <p:txBody>
          <a:bodyPr wrap="square" rtlCol="0">
            <a:spAutoFit/>
          </a:bodyPr>
          <a:lstStyle/>
          <a:p>
            <a:pPr marL="187325" indent="-187325">
              <a:lnSpc>
                <a:spcPct val="114000"/>
              </a:lnSpc>
              <a:spcBef>
                <a:spcPts val="200"/>
              </a:spcBef>
              <a:spcAft>
                <a:spcPts val="1000"/>
              </a:spcAft>
              <a:buFont typeface="Arial" charset="0"/>
              <a:buChar char="•"/>
            </a:pPr>
            <a:r>
              <a:rPr lang="en-US" sz="1430" dirty="0">
                <a:solidFill>
                  <a:srgbClr val="444648"/>
                </a:solidFill>
                <a:cs typeface="Arial"/>
              </a:rPr>
              <a:t>The first line of defense, it rapidly identifies and attacks tumor cells without antigen specificity</a:t>
            </a:r>
            <a:r>
              <a:rPr lang="en-US" sz="1430" baseline="30000" dirty="0">
                <a:solidFill>
                  <a:srgbClr val="444648"/>
                </a:solidFill>
                <a:cs typeface="Arial"/>
              </a:rPr>
              <a:t>1,6,7</a:t>
            </a:r>
          </a:p>
          <a:p>
            <a:pPr marL="187325" indent="-187325">
              <a:lnSpc>
                <a:spcPct val="114000"/>
              </a:lnSpc>
              <a:spcAft>
                <a:spcPts val="1000"/>
              </a:spcAft>
              <a:buFont typeface="Arial" charset="0"/>
              <a:buChar char="•"/>
            </a:pPr>
            <a:r>
              <a:rPr lang="en-US" sz="1430" dirty="0"/>
              <a:t>It recognizes activating and inhibitory signals from target cells to distinguish self from nonself</a:t>
            </a:r>
            <a:r>
              <a:rPr lang="is-IS" sz="1430" baseline="30000" dirty="0"/>
              <a:t>8-10</a:t>
            </a:r>
          </a:p>
          <a:p>
            <a:pPr marL="187325" indent="-187325">
              <a:lnSpc>
                <a:spcPct val="114000"/>
              </a:lnSpc>
              <a:spcAft>
                <a:spcPts val="600"/>
              </a:spcAft>
              <a:buFont typeface="Arial" charset="0"/>
              <a:buChar char="•"/>
            </a:pPr>
            <a:r>
              <a:rPr lang="en-US" sz="1430" b="1" dirty="0">
                <a:solidFill>
                  <a:srgbClr val="444648"/>
                </a:solidFill>
                <a:cs typeface="Arial"/>
              </a:rPr>
              <a:t>Natural killer (NK) cells </a:t>
            </a:r>
            <a:r>
              <a:rPr lang="en-US" sz="1430" dirty="0">
                <a:solidFill>
                  <a:srgbClr val="444648"/>
                </a:solidFill>
                <a:cs typeface="Arial"/>
              </a:rPr>
              <a:t>are the main effector cells of innate immunity</a:t>
            </a:r>
            <a:r>
              <a:rPr lang="is-IS" sz="1430" baseline="30000" dirty="0"/>
              <a:t>11,12</a:t>
            </a:r>
            <a:endParaRPr lang="en-US" sz="1430" baseline="30000" dirty="0"/>
          </a:p>
        </p:txBody>
      </p:sp>
      <p:sp>
        <p:nvSpPr>
          <p:cNvPr id="18" name="Triangle 11">
            <a:extLst>
              <a:ext uri="{FF2B5EF4-FFF2-40B4-BE49-F238E27FC236}">
                <a16:creationId xmlns:a16="http://schemas.microsoft.com/office/drawing/2014/main" id="{F4063245-8705-47AD-9E74-E325D68D2734}"/>
              </a:ext>
            </a:extLst>
          </p:cNvPr>
          <p:cNvSpPr/>
          <p:nvPr/>
        </p:nvSpPr>
        <p:spPr>
          <a:xfrm rot="5400000">
            <a:off x="4445173" y="3398612"/>
            <a:ext cx="4897093" cy="707241"/>
          </a:xfrm>
          <a:prstGeom prs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Proxima Nova"/>
              <a:cs typeface="Proxima Nova"/>
            </a:endParaRPr>
          </a:p>
        </p:txBody>
      </p:sp>
      <p:sp>
        <p:nvSpPr>
          <p:cNvPr id="19" name="Content Placeholder 2">
            <a:extLst>
              <a:ext uri="{FF2B5EF4-FFF2-40B4-BE49-F238E27FC236}">
                <a16:creationId xmlns:a16="http://schemas.microsoft.com/office/drawing/2014/main" id="{4824DA1E-58A6-4A15-AEA7-A9209A42DA97}"/>
              </a:ext>
            </a:extLst>
          </p:cNvPr>
          <p:cNvSpPr txBox="1">
            <a:spLocks/>
          </p:cNvSpPr>
          <p:nvPr/>
        </p:nvSpPr>
        <p:spPr>
          <a:xfrm>
            <a:off x="7571534" y="1530009"/>
            <a:ext cx="3706065" cy="1002576"/>
          </a:xfrm>
          <a:prstGeom prst="rect">
            <a:avLst/>
          </a:prstGeom>
        </p:spPr>
        <p:txBody>
          <a:bodyPr>
            <a:no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spcBef>
                <a:spcPts val="1200"/>
              </a:spcBef>
            </a:pPr>
            <a:r>
              <a:rPr lang="en-US" sz="1430" dirty="0">
                <a:latin typeface="+mn-lt"/>
                <a:ea typeface="Arial" charset="0"/>
                <a:cs typeface="Arial" charset="0"/>
              </a:rPr>
              <a:t>The antitumor activity of NK cells and cytotoxic T cells is regulated through a network of </a:t>
            </a:r>
            <a:r>
              <a:rPr lang="en-US" sz="1430" b="1" dirty="0">
                <a:latin typeface="+mn-lt"/>
                <a:ea typeface="Arial" charset="0"/>
                <a:cs typeface="Arial" charset="0"/>
              </a:rPr>
              <a:t>activating</a:t>
            </a:r>
            <a:r>
              <a:rPr lang="en-US" sz="1430" dirty="0">
                <a:latin typeface="+mn-lt"/>
                <a:ea typeface="Arial" charset="0"/>
                <a:cs typeface="Arial" charset="0"/>
              </a:rPr>
              <a:t> and </a:t>
            </a:r>
            <a:r>
              <a:rPr lang="en-US" sz="1430" b="1" dirty="0">
                <a:latin typeface="+mn-lt"/>
                <a:ea typeface="Arial" charset="0"/>
                <a:cs typeface="Arial" charset="0"/>
              </a:rPr>
              <a:t>inhibitory </a:t>
            </a:r>
            <a:r>
              <a:rPr lang="en-US" sz="1430" dirty="0">
                <a:latin typeface="+mn-lt"/>
                <a:ea typeface="Arial" charset="0"/>
                <a:cs typeface="Arial" charset="0"/>
              </a:rPr>
              <a:t>signaling pathways</a:t>
            </a:r>
            <a:r>
              <a:rPr lang="en-US" sz="1430" baseline="30000" dirty="0">
                <a:latin typeface="+mn-lt"/>
                <a:ea typeface="Arial" charset="0"/>
                <a:cs typeface="Arial" charset="0"/>
              </a:rPr>
              <a:t>4,14,15</a:t>
            </a:r>
            <a:r>
              <a:rPr lang="en-US" sz="1430" dirty="0">
                <a:latin typeface="+mn-lt"/>
                <a:ea typeface="Arial" charset="0"/>
                <a:cs typeface="Arial" charset="0"/>
              </a:rPr>
              <a:t>:</a:t>
            </a:r>
            <a:endParaRPr lang="en-US" sz="1430" baseline="30000" dirty="0">
              <a:latin typeface="+mn-lt"/>
              <a:ea typeface="Arial" charset="0"/>
              <a:cs typeface="Arial" charset="0"/>
            </a:endParaRPr>
          </a:p>
        </p:txBody>
      </p:sp>
      <p:sp>
        <p:nvSpPr>
          <p:cNvPr id="20" name="Rounded Rectangle 31">
            <a:extLst>
              <a:ext uri="{FF2B5EF4-FFF2-40B4-BE49-F238E27FC236}">
                <a16:creationId xmlns:a16="http://schemas.microsoft.com/office/drawing/2014/main" id="{E67424A9-DA77-45FA-ABE1-AEAD153235C3}"/>
              </a:ext>
            </a:extLst>
          </p:cNvPr>
          <p:cNvSpPr/>
          <p:nvPr/>
        </p:nvSpPr>
        <p:spPr>
          <a:xfrm>
            <a:off x="7615079" y="2700963"/>
            <a:ext cx="3662519" cy="979042"/>
          </a:xfrm>
          <a:prstGeom prst="roundRect">
            <a:avLst/>
          </a:prstGeom>
          <a:solidFill>
            <a:srgbClr val="E0F0F4"/>
          </a:solidFill>
          <a:ln w="2857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2"/>
                </a:solidFill>
                <a:cs typeface="Arial"/>
              </a:rPr>
              <a:t>  ACTIVATING</a:t>
            </a:r>
          </a:p>
          <a:p>
            <a:pPr algn="ctr">
              <a:spcBef>
                <a:spcPts val="200"/>
              </a:spcBef>
            </a:pPr>
            <a:r>
              <a:rPr lang="en-US" sz="1400" b="1" dirty="0">
                <a:solidFill>
                  <a:schemeClr val="tx1"/>
                </a:solidFill>
                <a:cs typeface="Arial"/>
              </a:rPr>
              <a:t>Pathways that trigger </a:t>
            </a:r>
          </a:p>
          <a:p>
            <a:pPr algn="ctr"/>
            <a:r>
              <a:rPr lang="en-US" sz="1400" b="1" dirty="0">
                <a:solidFill>
                  <a:schemeClr val="tx1"/>
                </a:solidFill>
                <a:cs typeface="Arial"/>
              </a:rPr>
              <a:t>immune responses </a:t>
            </a:r>
          </a:p>
        </p:txBody>
      </p:sp>
      <p:sp>
        <p:nvSpPr>
          <p:cNvPr id="21" name="Rounded Rectangle 34">
            <a:extLst>
              <a:ext uri="{FF2B5EF4-FFF2-40B4-BE49-F238E27FC236}">
                <a16:creationId xmlns:a16="http://schemas.microsoft.com/office/drawing/2014/main" id="{E95D45FA-2F58-4CCD-8988-08B194D025A0}"/>
              </a:ext>
            </a:extLst>
          </p:cNvPr>
          <p:cNvSpPr/>
          <p:nvPr/>
        </p:nvSpPr>
        <p:spPr>
          <a:xfrm>
            <a:off x="7615078" y="3848383"/>
            <a:ext cx="3662519" cy="963460"/>
          </a:xfrm>
          <a:prstGeom prst="roundRect">
            <a:avLst/>
          </a:prstGeom>
          <a:solidFill>
            <a:srgbClr val="FAE8CB">
              <a:alpha val="7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cs typeface="Arial"/>
              </a:rPr>
              <a:t>INHIBITORY</a:t>
            </a:r>
          </a:p>
          <a:p>
            <a:pPr algn="ctr">
              <a:spcBef>
                <a:spcPts val="200"/>
              </a:spcBef>
            </a:pPr>
            <a:r>
              <a:rPr lang="en-US" sz="1400" b="1" dirty="0">
                <a:solidFill>
                  <a:schemeClr val="tx1"/>
                </a:solidFill>
                <a:cs typeface="Arial"/>
              </a:rPr>
              <a:t>Pathways that counterbalance </a:t>
            </a:r>
            <a:br>
              <a:rPr lang="en-US" sz="1400" b="1" dirty="0">
                <a:solidFill>
                  <a:schemeClr val="tx1"/>
                </a:solidFill>
                <a:cs typeface="Arial"/>
              </a:rPr>
            </a:br>
            <a:r>
              <a:rPr lang="en-US" sz="1400" b="1" dirty="0">
                <a:solidFill>
                  <a:schemeClr val="tx1"/>
                </a:solidFill>
                <a:cs typeface="Arial"/>
              </a:rPr>
              <a:t>immune activation</a:t>
            </a:r>
          </a:p>
        </p:txBody>
      </p:sp>
      <p:sp>
        <p:nvSpPr>
          <p:cNvPr id="23" name="TextBox 22">
            <a:extLst>
              <a:ext uri="{FF2B5EF4-FFF2-40B4-BE49-F238E27FC236}">
                <a16:creationId xmlns:a16="http://schemas.microsoft.com/office/drawing/2014/main" id="{0740F917-27DC-43F2-BD36-D6EEC9144FCF}"/>
              </a:ext>
            </a:extLst>
          </p:cNvPr>
          <p:cNvSpPr txBox="1"/>
          <p:nvPr/>
        </p:nvSpPr>
        <p:spPr>
          <a:xfrm>
            <a:off x="7571533" y="4980220"/>
            <a:ext cx="3706065" cy="1088631"/>
          </a:xfrm>
          <a:prstGeom prst="rect">
            <a:avLst/>
          </a:prstGeom>
          <a:noFill/>
        </p:spPr>
        <p:txBody>
          <a:bodyPr wrap="square" rtlCol="0">
            <a:spAutoFit/>
          </a:bodyPr>
          <a:lstStyle/>
          <a:p>
            <a:pPr>
              <a:lnSpc>
                <a:spcPct val="114000"/>
              </a:lnSpc>
            </a:pPr>
            <a:r>
              <a:rPr lang="en-US" sz="1430" dirty="0">
                <a:ea typeface="Arial" charset="0"/>
                <a:cs typeface="Arial" charset="0"/>
              </a:rPr>
              <a:t>The </a:t>
            </a:r>
            <a:r>
              <a:rPr lang="en-US" sz="1430" b="1" dirty="0">
                <a:ea typeface="Arial" charset="0"/>
                <a:cs typeface="Arial" charset="0"/>
              </a:rPr>
              <a:t>balance between activating and inhibitory pathways </a:t>
            </a:r>
            <a:r>
              <a:rPr lang="en-US" sz="1430" dirty="0">
                <a:ea typeface="Arial" charset="0"/>
                <a:cs typeface="Arial" charset="0"/>
              </a:rPr>
              <a:t>normally enables the immune system to attack tumor cells, while sparing healthy cells.</a:t>
            </a:r>
            <a:r>
              <a:rPr lang="en-US" sz="1430" baseline="30000" dirty="0">
                <a:ea typeface="Arial" charset="0"/>
                <a:cs typeface="Arial" charset="0"/>
              </a:rPr>
              <a:t>15</a:t>
            </a:r>
            <a:endParaRPr lang="en-US" sz="1430" dirty="0">
              <a:ea typeface="Arial" charset="0"/>
              <a:cs typeface="Arial" charset="0"/>
            </a:endParaRPr>
          </a:p>
        </p:txBody>
      </p:sp>
    </p:spTree>
    <p:extLst>
      <p:ext uri="{BB962C8B-B14F-4D97-AF65-F5344CB8AC3E}">
        <p14:creationId xmlns:p14="http://schemas.microsoft.com/office/powerpoint/2010/main" val="1378788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a:noFill/>
        </p:spPr>
        <p:txBody>
          <a:bodyPr/>
          <a:lstStyle/>
          <a:p>
            <a:r>
              <a:rPr lang="en-US" dirty="0"/>
              <a:t>Key stages of the antitumor immune response</a:t>
            </a:r>
          </a:p>
        </p:txBody>
      </p:sp>
      <p:sp>
        <p:nvSpPr>
          <p:cNvPr id="11" name="Content Placeholder 10">
            <a:extLst>
              <a:ext uri="{FF2B5EF4-FFF2-40B4-BE49-F238E27FC236}">
                <a16:creationId xmlns:a16="http://schemas.microsoft.com/office/drawing/2014/main" id="{7D5713C0-9981-4BA3-8B6D-D43B3F64F9D0}"/>
              </a:ext>
            </a:extLst>
          </p:cNvPr>
          <p:cNvSpPr>
            <a:spLocks noGrp="1"/>
          </p:cNvSpPr>
          <p:nvPr>
            <p:ph idx="1"/>
          </p:nvPr>
        </p:nvSpPr>
        <p:spPr>
          <a:xfrm>
            <a:off x="365125" y="1554163"/>
            <a:ext cx="11461750" cy="4572000"/>
          </a:xfrm>
        </p:spPr>
        <p:txBody>
          <a:bodyPr/>
          <a:lstStyle/>
          <a:p>
            <a:r>
              <a:rPr lang="en-US" sz="1600" dirty="0"/>
              <a:t>In both the innate and adaptive immune responses, immune cells have the potential to recognize and eliminate tumor cells. There are </a:t>
            </a:r>
            <a:r>
              <a:rPr lang="en-US" sz="1600" b="1" dirty="0"/>
              <a:t>3 principal stages </a:t>
            </a:r>
            <a:r>
              <a:rPr lang="en-US" sz="1600" dirty="0"/>
              <a:t>in this process:</a:t>
            </a:r>
          </a:p>
          <a:p>
            <a:endParaRPr lang="en-US" sz="1600" dirty="0"/>
          </a:p>
        </p:txBody>
      </p:sp>
      <p:sp>
        <p:nvSpPr>
          <p:cNvPr id="3" name="Slide Number Placeholder 2"/>
          <p:cNvSpPr>
            <a:spLocks noGrp="1"/>
          </p:cNvSpPr>
          <p:nvPr>
            <p:ph type="sldNum" sz="quarter" idx="12"/>
          </p:nvPr>
        </p:nvSpPr>
        <p:spPr>
          <a:xfrm>
            <a:off x="11506200" y="6429375"/>
            <a:ext cx="320040" cy="228600"/>
          </a:xfrm>
        </p:spPr>
        <p:txBody>
          <a:bodyPr/>
          <a:lstStyle/>
          <a:p>
            <a:fld id="{358DBF1D-9128-CC4D-B38A-95B55AD40729}" type="slidenum">
              <a:rPr lang="en-US" smtClean="0"/>
              <a:pPr/>
              <a:t>14</a:t>
            </a:fld>
            <a:endParaRPr lang="en-US" dirty="0"/>
          </a:p>
        </p:txBody>
      </p:sp>
      <p:sp>
        <p:nvSpPr>
          <p:cNvPr id="20" name="TextBox 19">
            <a:extLst>
              <a:ext uri="{FF2B5EF4-FFF2-40B4-BE49-F238E27FC236}">
                <a16:creationId xmlns:a16="http://schemas.microsoft.com/office/drawing/2014/main" id="{EA326E0A-2C04-4A61-A1B2-2FDBBAE4E117}"/>
              </a:ext>
            </a:extLst>
          </p:cNvPr>
          <p:cNvSpPr txBox="1"/>
          <p:nvPr/>
        </p:nvSpPr>
        <p:spPr>
          <a:xfrm>
            <a:off x="365125" y="4804001"/>
            <a:ext cx="3566160" cy="1384995"/>
          </a:xfrm>
          <a:prstGeom prst="rect">
            <a:avLst/>
          </a:prstGeom>
          <a:noFill/>
        </p:spPr>
        <p:txBody>
          <a:bodyPr wrap="square" rtlCol="0">
            <a:spAutoFit/>
          </a:bodyPr>
          <a:lstStyle/>
          <a:p>
            <a:pPr marL="173038" indent="-173038">
              <a:buFont typeface="Arial" panose="020B0604020202020204" pitchFamily="34" charset="0"/>
              <a:buChar char="•"/>
            </a:pPr>
            <a:r>
              <a:rPr lang="en-US" sz="1400" dirty="0"/>
              <a:t>The innate immune system rapidly identifies and attacks tumor cells</a:t>
            </a:r>
          </a:p>
          <a:p>
            <a:pPr marL="173038" indent="-173038">
              <a:buFont typeface="Arial" panose="020B0604020202020204" pitchFamily="34" charset="0"/>
              <a:buChar char="•"/>
            </a:pPr>
            <a:r>
              <a:rPr lang="en-US" sz="1400" dirty="0"/>
              <a:t>Tumor cell death releases tumor antigens, which can activate the cytotoxic T cells of the adaptive immune system</a:t>
            </a:r>
            <a:r>
              <a:rPr lang="en-US" sz="1400" baseline="30000" dirty="0"/>
              <a:t>16,17</a:t>
            </a:r>
          </a:p>
        </p:txBody>
      </p:sp>
      <p:sp>
        <p:nvSpPr>
          <p:cNvPr id="21" name="TextBox 20">
            <a:extLst>
              <a:ext uri="{FF2B5EF4-FFF2-40B4-BE49-F238E27FC236}">
                <a16:creationId xmlns:a16="http://schemas.microsoft.com/office/drawing/2014/main" id="{A49B26C8-B9AE-4DDF-8DC0-282634F1759D}"/>
              </a:ext>
            </a:extLst>
          </p:cNvPr>
          <p:cNvSpPr txBox="1"/>
          <p:nvPr/>
        </p:nvSpPr>
        <p:spPr>
          <a:xfrm>
            <a:off x="4312589" y="4804001"/>
            <a:ext cx="3566160"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t>Tumor antigens and other factors attract immune cells to the tumor site, where they invade and attack</a:t>
            </a:r>
            <a:r>
              <a:rPr lang="en-US" sz="1400" baseline="30000" dirty="0"/>
              <a:t>17</a:t>
            </a:r>
          </a:p>
        </p:txBody>
      </p:sp>
      <p:sp>
        <p:nvSpPr>
          <p:cNvPr id="22" name="TextBox 21">
            <a:extLst>
              <a:ext uri="{FF2B5EF4-FFF2-40B4-BE49-F238E27FC236}">
                <a16:creationId xmlns:a16="http://schemas.microsoft.com/office/drawing/2014/main" id="{AFD64453-5180-403C-80E0-BF247A95ABCE}"/>
              </a:ext>
            </a:extLst>
          </p:cNvPr>
          <p:cNvSpPr txBox="1"/>
          <p:nvPr/>
        </p:nvSpPr>
        <p:spPr>
          <a:xfrm>
            <a:off x="8260052" y="4804001"/>
            <a:ext cx="3566160"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t>Activated cytotoxic T cells recognize tumor cells as the source of the antigen and target them for elimination</a:t>
            </a:r>
            <a:r>
              <a:rPr lang="en-US" sz="1400" baseline="30000" dirty="0"/>
              <a:t>17</a:t>
            </a:r>
          </a:p>
        </p:txBody>
      </p:sp>
      <p:pic>
        <p:nvPicPr>
          <p:cNvPr id="23" name="Picture 22" descr="A picture containing diagram&#10;&#10;Description automatically generated">
            <a:extLst>
              <a:ext uri="{FF2B5EF4-FFF2-40B4-BE49-F238E27FC236}">
                <a16:creationId xmlns:a16="http://schemas.microsoft.com/office/drawing/2014/main" id="{077CD1F2-E1A5-44B6-9C78-D00878DBDC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0464" y="2206952"/>
            <a:ext cx="2215482" cy="2185974"/>
          </a:xfrm>
          <a:prstGeom prst="flowChartConnector">
            <a:avLst/>
          </a:prstGeom>
        </p:spPr>
      </p:pic>
      <p:pic>
        <p:nvPicPr>
          <p:cNvPr id="24" name="Picture 23" descr="A picture containing diagram&#10;&#10;Description automatically generated">
            <a:extLst>
              <a:ext uri="{FF2B5EF4-FFF2-40B4-BE49-F238E27FC236}">
                <a16:creationId xmlns:a16="http://schemas.microsoft.com/office/drawing/2014/main" id="{F8394A71-2F05-46D4-9820-97BAB3BDB0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85602" y="2206952"/>
            <a:ext cx="2215483" cy="2203211"/>
          </a:xfrm>
          <a:prstGeom prst="flowChartConnector">
            <a:avLst/>
          </a:prstGeom>
        </p:spPr>
      </p:pic>
      <p:pic>
        <p:nvPicPr>
          <p:cNvPr id="25" name="Picture 24" descr="A picture containing diagram&#10;&#10;Description automatically generated">
            <a:extLst>
              <a:ext uri="{FF2B5EF4-FFF2-40B4-BE49-F238E27FC236}">
                <a16:creationId xmlns:a16="http://schemas.microsoft.com/office/drawing/2014/main" id="{70FC9F8F-6AE4-4BB2-BDEB-F056600F44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930742" y="2206952"/>
            <a:ext cx="2224777" cy="2206714"/>
          </a:xfrm>
          <a:prstGeom prst="flowChartConnector">
            <a:avLst/>
          </a:prstGeom>
        </p:spPr>
      </p:pic>
      <p:sp>
        <p:nvSpPr>
          <p:cNvPr id="26" name="TextBox 25">
            <a:extLst>
              <a:ext uri="{FF2B5EF4-FFF2-40B4-BE49-F238E27FC236}">
                <a16:creationId xmlns:a16="http://schemas.microsoft.com/office/drawing/2014/main" id="{A4968C5F-67CB-4DA7-9C00-C37231DE5968}"/>
              </a:ext>
            </a:extLst>
          </p:cNvPr>
          <p:cNvSpPr txBox="1"/>
          <p:nvPr/>
        </p:nvSpPr>
        <p:spPr>
          <a:xfrm>
            <a:off x="365125" y="4516146"/>
            <a:ext cx="3566160" cy="353943"/>
          </a:xfrm>
          <a:prstGeom prst="rect">
            <a:avLst/>
          </a:prstGeom>
          <a:noFill/>
        </p:spPr>
        <p:txBody>
          <a:bodyPr wrap="square" rtlCol="0">
            <a:spAutoFit/>
          </a:bodyPr>
          <a:lstStyle/>
          <a:p>
            <a:pPr algn="ctr"/>
            <a:r>
              <a:rPr lang="en-US" sz="1700" b="1" dirty="0"/>
              <a:t>Presentation</a:t>
            </a:r>
            <a:endParaRPr lang="en-US" sz="1700" b="1" baseline="30000" dirty="0"/>
          </a:p>
        </p:txBody>
      </p:sp>
      <p:sp>
        <p:nvSpPr>
          <p:cNvPr id="27" name="TextBox 26">
            <a:extLst>
              <a:ext uri="{FF2B5EF4-FFF2-40B4-BE49-F238E27FC236}">
                <a16:creationId xmlns:a16="http://schemas.microsoft.com/office/drawing/2014/main" id="{9E9131F1-146D-45E7-8627-2D882DF68685}"/>
              </a:ext>
            </a:extLst>
          </p:cNvPr>
          <p:cNvSpPr txBox="1"/>
          <p:nvPr/>
        </p:nvSpPr>
        <p:spPr>
          <a:xfrm>
            <a:off x="4312589" y="4516146"/>
            <a:ext cx="3566160" cy="353943"/>
          </a:xfrm>
          <a:prstGeom prst="rect">
            <a:avLst/>
          </a:prstGeom>
          <a:noFill/>
        </p:spPr>
        <p:txBody>
          <a:bodyPr wrap="square" rtlCol="0">
            <a:spAutoFit/>
          </a:bodyPr>
          <a:lstStyle/>
          <a:p>
            <a:pPr algn="ctr"/>
            <a:r>
              <a:rPr lang="en-US" sz="1700" b="1" dirty="0"/>
              <a:t>Infiltration</a:t>
            </a:r>
            <a:endParaRPr lang="en-US" sz="1700" b="1" baseline="30000" dirty="0"/>
          </a:p>
        </p:txBody>
      </p:sp>
      <p:sp>
        <p:nvSpPr>
          <p:cNvPr id="28" name="TextBox 27">
            <a:extLst>
              <a:ext uri="{FF2B5EF4-FFF2-40B4-BE49-F238E27FC236}">
                <a16:creationId xmlns:a16="http://schemas.microsoft.com/office/drawing/2014/main" id="{72C81CCC-8C6D-430D-858E-9FEF64818705}"/>
              </a:ext>
            </a:extLst>
          </p:cNvPr>
          <p:cNvSpPr txBox="1"/>
          <p:nvPr/>
        </p:nvSpPr>
        <p:spPr>
          <a:xfrm>
            <a:off x="8260052" y="4516146"/>
            <a:ext cx="3566159" cy="353943"/>
          </a:xfrm>
          <a:prstGeom prst="rect">
            <a:avLst/>
          </a:prstGeom>
          <a:noFill/>
        </p:spPr>
        <p:txBody>
          <a:bodyPr wrap="square" rtlCol="0">
            <a:spAutoFit/>
          </a:bodyPr>
          <a:lstStyle/>
          <a:p>
            <a:pPr algn="ctr"/>
            <a:r>
              <a:rPr lang="en-US" sz="1700" b="1" dirty="0"/>
              <a:t>Elimination</a:t>
            </a:r>
            <a:endParaRPr lang="en-US" sz="1700" b="1" baseline="30000" dirty="0">
              <a:solidFill>
                <a:prstClr val="black"/>
              </a:solidFill>
            </a:endParaRPr>
          </a:p>
        </p:txBody>
      </p:sp>
      <p:sp>
        <p:nvSpPr>
          <p:cNvPr id="29" name="Rectangle 28">
            <a:extLst>
              <a:ext uri="{FF2B5EF4-FFF2-40B4-BE49-F238E27FC236}">
                <a16:creationId xmlns:a16="http://schemas.microsoft.com/office/drawing/2014/main" id="{86F4E638-6C3B-463D-8E6D-6F37758EC3FB}"/>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cxnSp>
        <p:nvCxnSpPr>
          <p:cNvPr id="17" name="Straight Arrow Connector 16">
            <a:extLst>
              <a:ext uri="{FF2B5EF4-FFF2-40B4-BE49-F238E27FC236}">
                <a16:creationId xmlns:a16="http://schemas.microsoft.com/office/drawing/2014/main" id="{7447A964-CCA5-4B58-B3FD-9D4141F81A0E}"/>
              </a:ext>
            </a:extLst>
          </p:cNvPr>
          <p:cNvCxnSpPr>
            <a:cxnSpLocks/>
          </p:cNvCxnSpPr>
          <p:nvPr/>
        </p:nvCxnSpPr>
        <p:spPr>
          <a:xfrm>
            <a:off x="3309539" y="3299939"/>
            <a:ext cx="1639197" cy="0"/>
          </a:xfrm>
          <a:prstGeom prst="straightConnector1">
            <a:avLst/>
          </a:prstGeom>
          <a:ln w="28575">
            <a:solidFill>
              <a:srgbClr val="ED8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2AB453-F311-4C01-A862-32EA91D5D7D8}"/>
              </a:ext>
            </a:extLst>
          </p:cNvPr>
          <p:cNvCxnSpPr>
            <a:cxnSpLocks/>
          </p:cNvCxnSpPr>
          <p:nvPr/>
        </p:nvCxnSpPr>
        <p:spPr>
          <a:xfrm>
            <a:off x="7260422" y="3299939"/>
            <a:ext cx="1636776" cy="0"/>
          </a:xfrm>
          <a:prstGeom prst="straightConnector1">
            <a:avLst/>
          </a:prstGeom>
          <a:ln w="28575">
            <a:solidFill>
              <a:srgbClr val="ED8C00"/>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155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a:noFill/>
        </p:spPr>
        <p:txBody>
          <a:bodyPr/>
          <a:lstStyle/>
          <a:p>
            <a:r>
              <a:rPr lang="en-US" dirty="0"/>
              <a:t>Tumor cells can evade and suppress immune activity</a:t>
            </a:r>
          </a:p>
        </p:txBody>
      </p:sp>
      <p:sp>
        <p:nvSpPr>
          <p:cNvPr id="6" name="Content Placeholder 5">
            <a:extLst>
              <a:ext uri="{FF2B5EF4-FFF2-40B4-BE49-F238E27FC236}">
                <a16:creationId xmlns:a16="http://schemas.microsoft.com/office/drawing/2014/main" id="{C08F11C5-B02D-45BD-A74E-F3366FB67DEE}"/>
              </a:ext>
            </a:extLst>
          </p:cNvPr>
          <p:cNvSpPr>
            <a:spLocks noGrp="1"/>
          </p:cNvSpPr>
          <p:nvPr>
            <p:ph idx="1"/>
          </p:nvPr>
        </p:nvSpPr>
        <p:spPr>
          <a:xfrm>
            <a:off x="365125" y="1115254"/>
            <a:ext cx="10719970" cy="1000274"/>
          </a:xfrm>
        </p:spPr>
        <p:txBody>
          <a:bodyPr wrap="square">
            <a:spAutoFit/>
          </a:bodyPr>
          <a:lstStyle/>
          <a:p>
            <a:r>
              <a:rPr lang="en-US" sz="1100" dirty="0"/>
              <a:t>The complex network of activating and inhibitory pathways enables the antitumor immune response to detect and eliminate tumor cells at any point in tumor </a:t>
            </a:r>
            <a:br>
              <a:rPr lang="en-US" sz="1100" dirty="0"/>
            </a:br>
            <a:r>
              <a:rPr lang="en-US" sz="1100" dirty="0"/>
              <a:t>development.</a:t>
            </a:r>
            <a:r>
              <a:rPr lang="en-US" sz="1100" baseline="30000" dirty="0"/>
              <a:t>18</a:t>
            </a:r>
            <a:r>
              <a:rPr lang="en-US" sz="1100" dirty="0"/>
              <a:t> The success of these strategies determines the ability of immune cells to react to the tumor.</a:t>
            </a:r>
            <a:r>
              <a:rPr lang="en-US" sz="1100" baseline="30000" dirty="0"/>
              <a:t>19</a:t>
            </a:r>
          </a:p>
          <a:p>
            <a:r>
              <a:rPr lang="en-US" sz="1100" dirty="0"/>
              <a:t>The tumor microenvironment consists of different cell types that can help tumor cells evade antitumor immune activity.</a:t>
            </a:r>
            <a:r>
              <a:rPr lang="en-US" sz="1100" baseline="30000" dirty="0"/>
              <a:t>20,21</a:t>
            </a:r>
            <a:r>
              <a:rPr lang="en-US" sz="1100" dirty="0"/>
              <a:t> As tumors evolve, they can influence </a:t>
            </a:r>
            <a:br>
              <a:rPr lang="en-US" sz="1100" dirty="0"/>
            </a:br>
            <a:r>
              <a:rPr lang="en-US" sz="1100" dirty="0"/>
              <a:t>the activation and composition of cells within the tumor microenvironment.</a:t>
            </a:r>
            <a:r>
              <a:rPr lang="en-US" sz="1100" baseline="30000" dirty="0"/>
              <a:t>22</a:t>
            </a:r>
            <a:r>
              <a:rPr lang="en-US" sz="1100" dirty="0"/>
              <a:t> Depending upon their degree of immune cell infiltration, tumors are defined on a range from </a:t>
            </a:r>
            <a:r>
              <a:rPr lang="en-US" sz="1100" b="1" dirty="0"/>
              <a:t>noninflamed</a:t>
            </a:r>
            <a:r>
              <a:rPr lang="en-US" sz="1100" dirty="0"/>
              <a:t> to </a:t>
            </a:r>
            <a:r>
              <a:rPr lang="en-US" sz="1100" b="1" dirty="0"/>
              <a:t>inflamed</a:t>
            </a:r>
            <a:r>
              <a:rPr lang="en-US" sz="1100" dirty="0"/>
              <a:t>.</a:t>
            </a:r>
            <a:r>
              <a:rPr lang="en-US" sz="1100" baseline="30000" dirty="0"/>
              <a:t>19,23</a:t>
            </a:r>
          </a:p>
        </p:txBody>
      </p:sp>
      <p:sp>
        <p:nvSpPr>
          <p:cNvPr id="3" name="Slide Number Placeholder 2"/>
          <p:cNvSpPr>
            <a:spLocks noGrp="1"/>
          </p:cNvSpPr>
          <p:nvPr>
            <p:ph type="sldNum" sz="quarter" idx="12"/>
          </p:nvPr>
        </p:nvSpPr>
        <p:spPr>
          <a:xfrm>
            <a:off x="11506200" y="6429375"/>
            <a:ext cx="320040" cy="228600"/>
          </a:xfrm>
        </p:spPr>
        <p:txBody>
          <a:bodyPr/>
          <a:lstStyle/>
          <a:p>
            <a:fld id="{358DBF1D-9128-CC4D-B38A-95B55AD40729}" type="slidenum">
              <a:rPr lang="en-US" smtClean="0"/>
              <a:pPr/>
              <a:t>15</a:t>
            </a:fld>
            <a:endParaRPr lang="en-US" dirty="0"/>
          </a:p>
        </p:txBody>
      </p:sp>
      <p:sp>
        <p:nvSpPr>
          <p:cNvPr id="9" name="Rectangle 8"/>
          <p:cNvSpPr/>
          <p:nvPr/>
        </p:nvSpPr>
        <p:spPr>
          <a:xfrm>
            <a:off x="365125" y="4935695"/>
            <a:ext cx="5669280" cy="1280160"/>
          </a:xfrm>
          <a:prstGeom prst="rect">
            <a:avLst/>
          </a:prstGeom>
          <a:noFill/>
          <a:ln>
            <a:solidFill>
              <a:schemeClr val="accent1"/>
            </a:solidFill>
          </a:ln>
        </p:spPr>
        <p:txBody>
          <a:bodyPr wrap="square">
            <a:noAutofit/>
          </a:bodyPr>
          <a:lstStyle/>
          <a:p>
            <a:pPr marL="171450" indent="-171450">
              <a:spcAft>
                <a:spcPts val="600"/>
              </a:spcAft>
              <a:buFont typeface="Arial" charset="0"/>
              <a:buChar char="•"/>
            </a:pPr>
            <a:endParaRPr lang="en-US" sz="1000" b="1" dirty="0"/>
          </a:p>
        </p:txBody>
      </p:sp>
      <p:sp>
        <p:nvSpPr>
          <p:cNvPr id="34" name="Content Placeholder 5">
            <a:extLst>
              <a:ext uri="{FF2B5EF4-FFF2-40B4-BE49-F238E27FC236}">
                <a16:creationId xmlns:a16="http://schemas.microsoft.com/office/drawing/2014/main" id="{2B5BACF3-89AD-4142-A367-A4AB5D21D699}"/>
              </a:ext>
            </a:extLst>
          </p:cNvPr>
          <p:cNvSpPr txBox="1">
            <a:spLocks/>
          </p:cNvSpPr>
          <p:nvPr/>
        </p:nvSpPr>
        <p:spPr>
          <a:xfrm>
            <a:off x="2186500" y="4576560"/>
            <a:ext cx="984244" cy="200055"/>
          </a:xfrm>
          <a:prstGeom prst="rect">
            <a:avLst/>
          </a:prstGeom>
        </p:spPr>
        <p:txBody>
          <a:bodyPr vert="horz" wrap="none" lIns="0" tIns="0" rIns="0" bIns="0" rtlCol="0">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00" b="1" dirty="0"/>
              <a:t>Noninflamed</a:t>
            </a:r>
            <a:endParaRPr lang="en-US" sz="1300" b="1" baseline="30000" dirty="0"/>
          </a:p>
        </p:txBody>
      </p:sp>
      <p:sp>
        <p:nvSpPr>
          <p:cNvPr id="35" name="Content Placeholder 5">
            <a:extLst>
              <a:ext uri="{FF2B5EF4-FFF2-40B4-BE49-F238E27FC236}">
                <a16:creationId xmlns:a16="http://schemas.microsoft.com/office/drawing/2014/main" id="{641C5957-1D01-468E-BEE6-C5039EC396D8}"/>
              </a:ext>
            </a:extLst>
          </p:cNvPr>
          <p:cNvSpPr txBox="1">
            <a:spLocks/>
          </p:cNvSpPr>
          <p:nvPr/>
        </p:nvSpPr>
        <p:spPr>
          <a:xfrm>
            <a:off x="9344875" y="4576560"/>
            <a:ext cx="678071" cy="200055"/>
          </a:xfrm>
          <a:prstGeom prst="rect">
            <a:avLst/>
          </a:prstGeom>
        </p:spPr>
        <p:txBody>
          <a:bodyPr vert="horz" wrap="none" lIns="0" tIns="0" rIns="0" bIns="0" rtlCol="0">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00" b="1" dirty="0"/>
              <a:t>Inflamed</a:t>
            </a:r>
            <a:endParaRPr lang="en-US" sz="1300" b="1" baseline="30000" dirty="0"/>
          </a:p>
        </p:txBody>
      </p:sp>
      <p:cxnSp>
        <p:nvCxnSpPr>
          <p:cNvPr id="39" name="Straight Arrow Connector 38">
            <a:extLst>
              <a:ext uri="{FF2B5EF4-FFF2-40B4-BE49-F238E27FC236}">
                <a16:creationId xmlns:a16="http://schemas.microsoft.com/office/drawing/2014/main" id="{96692C66-5A20-42E8-AF5E-2F020A232453}"/>
              </a:ext>
            </a:extLst>
          </p:cNvPr>
          <p:cNvCxnSpPr>
            <a:cxnSpLocks/>
          </p:cNvCxnSpPr>
          <p:nvPr/>
        </p:nvCxnSpPr>
        <p:spPr>
          <a:xfrm>
            <a:off x="3341291" y="4686822"/>
            <a:ext cx="5676891" cy="0"/>
          </a:xfrm>
          <a:prstGeom prst="straightConnector1">
            <a:avLst/>
          </a:prstGeom>
          <a:ln w="66675">
            <a:solidFill>
              <a:schemeClr val="accent3"/>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00C0BD81-9C96-4147-9159-B534497FB2E9}"/>
              </a:ext>
            </a:extLst>
          </p:cNvPr>
          <p:cNvSpPr/>
          <p:nvPr/>
        </p:nvSpPr>
        <p:spPr>
          <a:xfrm>
            <a:off x="5366702" y="2705027"/>
            <a:ext cx="1477926" cy="518208"/>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Presentation</a:t>
            </a:r>
          </a:p>
        </p:txBody>
      </p:sp>
      <p:sp>
        <p:nvSpPr>
          <p:cNvPr id="41" name="Rectangle 40">
            <a:extLst>
              <a:ext uri="{FF2B5EF4-FFF2-40B4-BE49-F238E27FC236}">
                <a16:creationId xmlns:a16="http://schemas.microsoft.com/office/drawing/2014/main" id="{DE5A9950-CA29-469C-9B66-EEC548371ECE}"/>
              </a:ext>
            </a:extLst>
          </p:cNvPr>
          <p:cNvSpPr/>
          <p:nvPr/>
        </p:nvSpPr>
        <p:spPr>
          <a:xfrm>
            <a:off x="5366702" y="3342310"/>
            <a:ext cx="1477926" cy="518208"/>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Infiltration</a:t>
            </a:r>
          </a:p>
        </p:txBody>
      </p:sp>
      <p:sp>
        <p:nvSpPr>
          <p:cNvPr id="42" name="Rectangle 41">
            <a:extLst>
              <a:ext uri="{FF2B5EF4-FFF2-40B4-BE49-F238E27FC236}">
                <a16:creationId xmlns:a16="http://schemas.microsoft.com/office/drawing/2014/main" id="{524C8F59-0754-4448-8E5B-4DEB645A59B9}"/>
              </a:ext>
            </a:extLst>
          </p:cNvPr>
          <p:cNvSpPr/>
          <p:nvPr/>
        </p:nvSpPr>
        <p:spPr>
          <a:xfrm>
            <a:off x="5366702" y="3980838"/>
            <a:ext cx="1477926" cy="518208"/>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Elimination</a:t>
            </a:r>
          </a:p>
        </p:txBody>
      </p:sp>
      <p:sp>
        <p:nvSpPr>
          <p:cNvPr id="43" name="Rectangle 42">
            <a:extLst>
              <a:ext uri="{FF2B5EF4-FFF2-40B4-BE49-F238E27FC236}">
                <a16:creationId xmlns:a16="http://schemas.microsoft.com/office/drawing/2014/main" id="{512D3C79-320D-4EFC-86A8-7C401444BD93}"/>
              </a:ext>
            </a:extLst>
          </p:cNvPr>
          <p:cNvSpPr/>
          <p:nvPr/>
        </p:nvSpPr>
        <p:spPr>
          <a:xfrm>
            <a:off x="7565418" y="2763355"/>
            <a:ext cx="863137" cy="3413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Active</a:t>
            </a:r>
          </a:p>
        </p:txBody>
      </p:sp>
      <p:sp>
        <p:nvSpPr>
          <p:cNvPr id="44" name="Rectangle 43">
            <a:extLst>
              <a:ext uri="{FF2B5EF4-FFF2-40B4-BE49-F238E27FC236}">
                <a16:creationId xmlns:a16="http://schemas.microsoft.com/office/drawing/2014/main" id="{A1756ED1-04E4-408D-8AFC-A2120B7BC362}"/>
              </a:ext>
            </a:extLst>
          </p:cNvPr>
          <p:cNvSpPr/>
          <p:nvPr/>
        </p:nvSpPr>
        <p:spPr>
          <a:xfrm>
            <a:off x="7565416" y="3438714"/>
            <a:ext cx="863137" cy="3413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Active</a:t>
            </a:r>
          </a:p>
        </p:txBody>
      </p:sp>
      <p:sp>
        <p:nvSpPr>
          <p:cNvPr id="45" name="Rectangle 44">
            <a:extLst>
              <a:ext uri="{FF2B5EF4-FFF2-40B4-BE49-F238E27FC236}">
                <a16:creationId xmlns:a16="http://schemas.microsoft.com/office/drawing/2014/main" id="{B033B063-594C-4DF2-9C96-E7A641EB6049}"/>
              </a:ext>
            </a:extLst>
          </p:cNvPr>
          <p:cNvSpPr/>
          <p:nvPr/>
        </p:nvSpPr>
        <p:spPr>
          <a:xfrm>
            <a:off x="7565416" y="4056330"/>
            <a:ext cx="863137" cy="3413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Impaired</a:t>
            </a:r>
          </a:p>
        </p:txBody>
      </p:sp>
      <p:sp>
        <p:nvSpPr>
          <p:cNvPr id="46" name="Rectangle 45">
            <a:extLst>
              <a:ext uri="{FF2B5EF4-FFF2-40B4-BE49-F238E27FC236}">
                <a16:creationId xmlns:a16="http://schemas.microsoft.com/office/drawing/2014/main" id="{BFF62F38-69EA-4069-A3B2-8B920D7399F4}"/>
              </a:ext>
            </a:extLst>
          </p:cNvPr>
          <p:cNvSpPr/>
          <p:nvPr/>
        </p:nvSpPr>
        <p:spPr>
          <a:xfrm>
            <a:off x="3805461" y="2763355"/>
            <a:ext cx="863137" cy="3413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Impaired</a:t>
            </a:r>
          </a:p>
        </p:txBody>
      </p:sp>
      <p:sp>
        <p:nvSpPr>
          <p:cNvPr id="47" name="Rectangle 46">
            <a:extLst>
              <a:ext uri="{FF2B5EF4-FFF2-40B4-BE49-F238E27FC236}">
                <a16:creationId xmlns:a16="http://schemas.microsoft.com/office/drawing/2014/main" id="{214D9DF0-EE8B-41E2-A7E0-E376C2906D90}"/>
              </a:ext>
            </a:extLst>
          </p:cNvPr>
          <p:cNvSpPr/>
          <p:nvPr/>
        </p:nvSpPr>
        <p:spPr>
          <a:xfrm>
            <a:off x="3805460" y="3384813"/>
            <a:ext cx="863137" cy="3413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Impaired</a:t>
            </a:r>
          </a:p>
        </p:txBody>
      </p:sp>
      <p:sp>
        <p:nvSpPr>
          <p:cNvPr id="48" name="Rectangle 47">
            <a:extLst>
              <a:ext uri="{FF2B5EF4-FFF2-40B4-BE49-F238E27FC236}">
                <a16:creationId xmlns:a16="http://schemas.microsoft.com/office/drawing/2014/main" id="{90D3EE70-383B-4A13-B625-70516B644056}"/>
              </a:ext>
            </a:extLst>
          </p:cNvPr>
          <p:cNvSpPr/>
          <p:nvPr/>
        </p:nvSpPr>
        <p:spPr>
          <a:xfrm>
            <a:off x="3805459" y="4056330"/>
            <a:ext cx="863137" cy="34134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1"/>
                </a:solidFill>
              </a:rPr>
              <a:t>Impaired</a:t>
            </a:r>
          </a:p>
        </p:txBody>
      </p:sp>
      <p:cxnSp>
        <p:nvCxnSpPr>
          <p:cNvPr id="49" name="Straight Arrow Connector 48">
            <a:extLst>
              <a:ext uri="{FF2B5EF4-FFF2-40B4-BE49-F238E27FC236}">
                <a16:creationId xmlns:a16="http://schemas.microsoft.com/office/drawing/2014/main" id="{A41EE047-5FF3-4DAA-8BEE-46A55196070C}"/>
              </a:ext>
            </a:extLst>
          </p:cNvPr>
          <p:cNvCxnSpPr/>
          <p:nvPr/>
        </p:nvCxnSpPr>
        <p:spPr>
          <a:xfrm flipH="1">
            <a:off x="4689862" y="2931416"/>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84A1837E-F2B9-4C8C-B130-AD27FBEC86C8}"/>
              </a:ext>
            </a:extLst>
          </p:cNvPr>
          <p:cNvCxnSpPr/>
          <p:nvPr/>
        </p:nvCxnSpPr>
        <p:spPr>
          <a:xfrm flipH="1">
            <a:off x="4689862" y="3566233"/>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B4089F7A-AC81-479D-A188-954360B638E7}"/>
              </a:ext>
            </a:extLst>
          </p:cNvPr>
          <p:cNvCxnSpPr/>
          <p:nvPr/>
        </p:nvCxnSpPr>
        <p:spPr>
          <a:xfrm flipH="1">
            <a:off x="4690764" y="4216485"/>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D215C730-66C8-4F16-9B51-A67A24FD8684}"/>
              </a:ext>
            </a:extLst>
          </p:cNvPr>
          <p:cNvCxnSpPr>
            <a:cxnSpLocks/>
          </p:cNvCxnSpPr>
          <p:nvPr/>
        </p:nvCxnSpPr>
        <p:spPr>
          <a:xfrm>
            <a:off x="6909462" y="2931416"/>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BF66369D-9685-4866-9742-E957D9818253}"/>
              </a:ext>
            </a:extLst>
          </p:cNvPr>
          <p:cNvCxnSpPr>
            <a:cxnSpLocks/>
          </p:cNvCxnSpPr>
          <p:nvPr/>
        </p:nvCxnSpPr>
        <p:spPr>
          <a:xfrm>
            <a:off x="6909462" y="3601414"/>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A70DD01-F5B6-4121-8761-90524441A563}"/>
              </a:ext>
            </a:extLst>
          </p:cNvPr>
          <p:cNvCxnSpPr>
            <a:cxnSpLocks/>
          </p:cNvCxnSpPr>
          <p:nvPr/>
        </p:nvCxnSpPr>
        <p:spPr>
          <a:xfrm>
            <a:off x="6910364" y="4227118"/>
            <a:ext cx="595423" cy="0"/>
          </a:xfrm>
          <a:prstGeom prst="straightConnector1">
            <a:avLst/>
          </a:prstGeom>
          <a:ln w="28575">
            <a:solidFill>
              <a:schemeClr val="tx1">
                <a:lumMod val="65000"/>
                <a:lumOff val="35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pic>
        <p:nvPicPr>
          <p:cNvPr id="55" name="Picture 54" descr="A picture containing application&#10;&#10;Description automatically generated">
            <a:extLst>
              <a:ext uri="{FF2B5EF4-FFF2-40B4-BE49-F238E27FC236}">
                <a16:creationId xmlns:a16="http://schemas.microsoft.com/office/drawing/2014/main" id="{787ECCB5-9559-4161-8AB5-727C79F278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7346" y="2320880"/>
            <a:ext cx="2049779" cy="2110108"/>
          </a:xfrm>
          <a:prstGeom prst="rect">
            <a:avLst/>
          </a:prstGeom>
        </p:spPr>
      </p:pic>
      <p:pic>
        <p:nvPicPr>
          <p:cNvPr id="56" name="Picture 55" descr="A picture containing application&#10;&#10;Description automatically generated">
            <a:extLst>
              <a:ext uri="{FF2B5EF4-FFF2-40B4-BE49-F238E27FC236}">
                <a16:creationId xmlns:a16="http://schemas.microsoft.com/office/drawing/2014/main" id="{767F6858-1DA6-4B4B-A3A6-F1E92CFA4A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62976" y="2320880"/>
            <a:ext cx="2049779" cy="2110108"/>
          </a:xfrm>
          <a:prstGeom prst="rect">
            <a:avLst/>
          </a:prstGeom>
        </p:spPr>
      </p:pic>
      <p:sp>
        <p:nvSpPr>
          <p:cNvPr id="57" name="Rectangle 56">
            <a:extLst>
              <a:ext uri="{FF2B5EF4-FFF2-40B4-BE49-F238E27FC236}">
                <a16:creationId xmlns:a16="http://schemas.microsoft.com/office/drawing/2014/main" id="{ECB43147-1776-4AFB-8522-0717A0844820}"/>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
        <p:nvSpPr>
          <p:cNvPr id="29" name="TextBox 28">
            <a:extLst>
              <a:ext uri="{FF2B5EF4-FFF2-40B4-BE49-F238E27FC236}">
                <a16:creationId xmlns:a16="http://schemas.microsoft.com/office/drawing/2014/main" id="{5F321ED4-0C30-42D5-BD2F-23C6CCD6E25C}"/>
              </a:ext>
            </a:extLst>
          </p:cNvPr>
          <p:cNvSpPr txBox="1"/>
          <p:nvPr/>
        </p:nvSpPr>
        <p:spPr>
          <a:xfrm>
            <a:off x="3801546" y="2098811"/>
            <a:ext cx="4627008" cy="369332"/>
          </a:xfrm>
          <a:prstGeom prst="rect">
            <a:avLst/>
          </a:prstGeom>
          <a:noFill/>
        </p:spPr>
        <p:txBody>
          <a:bodyPr wrap="square">
            <a:spAutoFit/>
          </a:bodyPr>
          <a:lstStyle/>
          <a:p>
            <a:pPr algn="ctr"/>
            <a:r>
              <a:rPr lang="en-US" sz="1800" b="1" dirty="0">
                <a:solidFill>
                  <a:schemeClr val="tx1"/>
                </a:solidFill>
              </a:rPr>
              <a:t>Stages of the antitumor response</a:t>
            </a:r>
          </a:p>
        </p:txBody>
      </p:sp>
      <p:sp>
        <p:nvSpPr>
          <p:cNvPr id="38" name="Rectangle 37">
            <a:extLst>
              <a:ext uri="{FF2B5EF4-FFF2-40B4-BE49-F238E27FC236}">
                <a16:creationId xmlns:a16="http://schemas.microsoft.com/office/drawing/2014/main" id="{57AD7FBF-9FCD-4E85-9E33-3F661F91CFB2}"/>
              </a:ext>
            </a:extLst>
          </p:cNvPr>
          <p:cNvSpPr/>
          <p:nvPr/>
        </p:nvSpPr>
        <p:spPr>
          <a:xfrm>
            <a:off x="6253522" y="4929779"/>
            <a:ext cx="5577840" cy="1280160"/>
          </a:xfrm>
          <a:prstGeom prst="rect">
            <a:avLst/>
          </a:prstGeom>
          <a:noFill/>
          <a:ln>
            <a:solidFill>
              <a:schemeClr val="accent2"/>
            </a:solidFill>
          </a:ln>
        </p:spPr>
        <p:txBody>
          <a:bodyPr wrap="square">
            <a:noAutofit/>
          </a:bodyPr>
          <a:lstStyle/>
          <a:p>
            <a:pPr>
              <a:spcAft>
                <a:spcPts val="600"/>
              </a:spcAft>
            </a:pPr>
            <a:endParaRPr lang="en-US" sz="1020" b="1" dirty="0"/>
          </a:p>
        </p:txBody>
      </p:sp>
      <p:sp>
        <p:nvSpPr>
          <p:cNvPr id="59" name="TextBox 58">
            <a:extLst>
              <a:ext uri="{FF2B5EF4-FFF2-40B4-BE49-F238E27FC236}">
                <a16:creationId xmlns:a16="http://schemas.microsoft.com/office/drawing/2014/main" id="{DA6B76B8-6BF3-418A-B38D-FCB01C5D4D98}"/>
              </a:ext>
            </a:extLst>
          </p:cNvPr>
          <p:cNvSpPr txBox="1"/>
          <p:nvPr/>
        </p:nvSpPr>
        <p:spPr>
          <a:xfrm>
            <a:off x="320155" y="4946256"/>
            <a:ext cx="6108492" cy="1264962"/>
          </a:xfrm>
          <a:prstGeom prst="rect">
            <a:avLst/>
          </a:prstGeom>
          <a:noFill/>
        </p:spPr>
        <p:txBody>
          <a:bodyPr wrap="square">
            <a:spAutoFit/>
          </a:bodyPr>
          <a:lstStyle/>
          <a:p>
            <a:pPr>
              <a:spcAft>
                <a:spcPts val="600"/>
              </a:spcAft>
            </a:pPr>
            <a:r>
              <a:rPr lang="en-US" sz="1020" b="1" dirty="0">
                <a:solidFill>
                  <a:schemeClr val="accent1"/>
                </a:solidFill>
              </a:rPr>
              <a:t>Characterized by poor presence of immune cells</a:t>
            </a:r>
            <a:r>
              <a:rPr lang="en-US" sz="1020" b="1" baseline="30000" dirty="0">
                <a:solidFill>
                  <a:schemeClr val="accent1"/>
                </a:solidFill>
              </a:rPr>
              <a:t>19,21</a:t>
            </a:r>
            <a:endParaRPr lang="en-US" sz="1020" baseline="30000" dirty="0">
              <a:solidFill>
                <a:schemeClr val="accent1"/>
              </a:solidFill>
            </a:endParaRPr>
          </a:p>
          <a:p>
            <a:pPr marL="171450" indent="-171450">
              <a:spcAft>
                <a:spcPts val="600"/>
              </a:spcAft>
              <a:buFont typeface="Arial" charset="0"/>
              <a:buChar char="•"/>
            </a:pPr>
            <a:r>
              <a:rPr lang="en-US" sz="1020" dirty="0"/>
              <a:t>Impaired ability to </a:t>
            </a:r>
            <a:r>
              <a:rPr lang="en-US" sz="1020" b="1" dirty="0"/>
              <a:t>present </a:t>
            </a:r>
            <a:r>
              <a:rPr lang="en-US" sz="1020" dirty="0"/>
              <a:t>tumor antigens to T cells or secrete key factors (chemokines)</a:t>
            </a:r>
            <a:r>
              <a:rPr lang="en-US" sz="1020" baseline="30000" dirty="0"/>
              <a:t>19,24</a:t>
            </a:r>
          </a:p>
          <a:p>
            <a:pPr marL="171450" indent="-171450">
              <a:spcAft>
                <a:spcPts val="600"/>
              </a:spcAft>
              <a:buFont typeface="Arial" charset="0"/>
              <a:buChar char="•"/>
            </a:pPr>
            <a:r>
              <a:rPr lang="en-US" sz="1020" dirty="0"/>
              <a:t>Less able to direct tumor-specific T cells to the tumor and promote T cell </a:t>
            </a:r>
            <a:r>
              <a:rPr lang="en-US" sz="1020" b="1" dirty="0"/>
              <a:t>infiltration</a:t>
            </a:r>
            <a:r>
              <a:rPr lang="en-US" sz="1020" dirty="0"/>
              <a:t>, </a:t>
            </a:r>
            <a:br>
              <a:rPr lang="en-US" sz="1020" dirty="0"/>
            </a:br>
            <a:r>
              <a:rPr lang="en-US" sz="1020" dirty="0"/>
              <a:t>ultimately preventing tumor cell </a:t>
            </a:r>
            <a:r>
              <a:rPr lang="en-US" sz="1020" b="1" dirty="0"/>
              <a:t>elimination</a:t>
            </a:r>
            <a:r>
              <a:rPr lang="en-US" sz="1020" b="1" baseline="30000" dirty="0"/>
              <a:t>25,26</a:t>
            </a:r>
            <a:endParaRPr lang="en-US" sz="1020" baseline="30000" dirty="0"/>
          </a:p>
          <a:p>
            <a:pPr marL="171450" indent="-171450">
              <a:spcAft>
                <a:spcPts val="600"/>
              </a:spcAft>
              <a:buFont typeface="Arial" charset="0"/>
              <a:buChar char="•"/>
            </a:pPr>
            <a:r>
              <a:rPr lang="en-US" sz="1020" dirty="0"/>
              <a:t>Ongoing research aims to promote inflammation within tumors to increase susceptibility to antitumor immunity</a:t>
            </a:r>
          </a:p>
        </p:txBody>
      </p:sp>
      <p:sp>
        <p:nvSpPr>
          <p:cNvPr id="60" name="TextBox 59">
            <a:extLst>
              <a:ext uri="{FF2B5EF4-FFF2-40B4-BE49-F238E27FC236}">
                <a16:creationId xmlns:a16="http://schemas.microsoft.com/office/drawing/2014/main" id="{AE0861F9-7820-41E8-8691-0E499D4F9E37}"/>
              </a:ext>
            </a:extLst>
          </p:cNvPr>
          <p:cNvSpPr txBox="1"/>
          <p:nvPr/>
        </p:nvSpPr>
        <p:spPr>
          <a:xfrm>
            <a:off x="6208552" y="4955069"/>
            <a:ext cx="5657832" cy="1031051"/>
          </a:xfrm>
          <a:prstGeom prst="rect">
            <a:avLst/>
          </a:prstGeom>
          <a:noFill/>
        </p:spPr>
        <p:txBody>
          <a:bodyPr wrap="square">
            <a:spAutoFit/>
          </a:bodyPr>
          <a:lstStyle/>
          <a:p>
            <a:pPr>
              <a:spcAft>
                <a:spcPts val="600"/>
              </a:spcAft>
            </a:pPr>
            <a:r>
              <a:rPr lang="en-US" sz="1020" b="1" dirty="0">
                <a:solidFill>
                  <a:schemeClr val="accent2"/>
                </a:solidFill>
              </a:rPr>
              <a:t>Characterized by presence of immune cells</a:t>
            </a:r>
            <a:r>
              <a:rPr lang="en-US" sz="1020" b="1" baseline="30000" dirty="0">
                <a:solidFill>
                  <a:schemeClr val="accent2"/>
                </a:solidFill>
              </a:rPr>
              <a:t>19,25,27-29</a:t>
            </a:r>
            <a:endParaRPr lang="en-US" sz="1020" b="1" dirty="0">
              <a:solidFill>
                <a:schemeClr val="accent2"/>
              </a:solidFill>
            </a:endParaRPr>
          </a:p>
          <a:p>
            <a:pPr marL="171450" indent="-171450">
              <a:spcAft>
                <a:spcPts val="600"/>
              </a:spcAft>
              <a:buFont typeface="Arial" charset="0"/>
              <a:buChar char="•"/>
            </a:pPr>
            <a:r>
              <a:rPr lang="en-US" sz="1020" dirty="0"/>
              <a:t>Antigen </a:t>
            </a:r>
            <a:r>
              <a:rPr lang="en-US" sz="1020" b="1" dirty="0"/>
              <a:t>presentation</a:t>
            </a:r>
            <a:r>
              <a:rPr lang="en-US" sz="1020" dirty="0"/>
              <a:t> and expression of chemokines allow for </a:t>
            </a:r>
            <a:r>
              <a:rPr lang="en-US" sz="1020" b="1" dirty="0"/>
              <a:t>infiltration</a:t>
            </a:r>
            <a:r>
              <a:rPr lang="en-US" sz="1020" dirty="0"/>
              <a:t> of activated cytotoxic T cells</a:t>
            </a:r>
            <a:r>
              <a:rPr lang="en-US" sz="1020" baseline="30000" dirty="0"/>
              <a:t>25,30-32 </a:t>
            </a:r>
          </a:p>
          <a:p>
            <a:pPr marL="171450" indent="-171450">
              <a:spcAft>
                <a:spcPts val="600"/>
              </a:spcAft>
              <a:buFont typeface="Arial" charset="0"/>
              <a:buChar char="•"/>
            </a:pPr>
            <a:r>
              <a:rPr lang="en-US" sz="1020" dirty="0"/>
              <a:t>However, tumor cells may increase their expression of </a:t>
            </a:r>
            <a:r>
              <a:rPr lang="en-US" sz="1020" b="1" dirty="0"/>
              <a:t>inhibitory proteins </a:t>
            </a:r>
            <a:r>
              <a:rPr lang="en-US" sz="1020" dirty="0"/>
              <a:t>to prevent </a:t>
            </a:r>
            <a:r>
              <a:rPr lang="en-US" sz="1020" b="1" dirty="0"/>
              <a:t>elimination </a:t>
            </a:r>
            <a:r>
              <a:rPr lang="en-US" sz="1020" dirty="0"/>
              <a:t>by cytotoxic T cells</a:t>
            </a:r>
            <a:r>
              <a:rPr lang="en-US" sz="1020" baseline="30000" dirty="0"/>
              <a:t>26,33</a:t>
            </a:r>
            <a:endParaRPr lang="en-US" sz="1020" b="1" dirty="0"/>
          </a:p>
        </p:txBody>
      </p:sp>
    </p:spTree>
    <p:custDataLst>
      <p:tags r:id="rId1"/>
    </p:custDataLst>
    <p:extLst>
      <p:ext uri="{BB962C8B-B14F-4D97-AF65-F5344CB8AC3E}">
        <p14:creationId xmlns:p14="http://schemas.microsoft.com/office/powerpoint/2010/main" val="20924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228B-F9BC-4F88-8EAC-ADCE456509D5}"/>
              </a:ext>
            </a:extLst>
          </p:cNvPr>
          <p:cNvSpPr>
            <a:spLocks noGrp="1"/>
          </p:cNvSpPr>
          <p:nvPr>
            <p:ph type="title"/>
          </p:nvPr>
        </p:nvSpPr>
        <p:spPr>
          <a:xfrm>
            <a:off x="365759" y="365760"/>
            <a:ext cx="10378440" cy="914400"/>
          </a:xfrm>
        </p:spPr>
        <p:txBody>
          <a:bodyPr/>
          <a:lstStyle/>
          <a:p>
            <a:r>
              <a:rPr lang="en-US" sz="2800" dirty="0"/>
              <a:t>The immune system uses a </a:t>
            </a:r>
            <a:r>
              <a:rPr lang="en-US" sz="2800" b="1" dirty="0"/>
              <a:t>network of signaling pathways </a:t>
            </a:r>
            <a:r>
              <a:rPr lang="en-US" sz="2800" dirty="0"/>
              <a:t>to detect and eliminate tumor </a:t>
            </a:r>
            <a:r>
              <a:rPr lang="en-US" sz="2800" dirty="0">
                <a:solidFill>
                  <a:schemeClr val="tx2"/>
                </a:solidFill>
              </a:rPr>
              <a:t>cells</a:t>
            </a:r>
            <a:r>
              <a:rPr lang="en-US" sz="2800" baseline="30000" dirty="0">
                <a:solidFill>
                  <a:schemeClr val="tx2"/>
                </a:solidFill>
              </a:rPr>
              <a:t>4,14,34,35</a:t>
            </a:r>
            <a:endParaRPr lang="en-US" dirty="0">
              <a:solidFill>
                <a:schemeClr val="tx2"/>
              </a:solidFill>
            </a:endParaRPr>
          </a:p>
        </p:txBody>
      </p:sp>
      <p:sp>
        <p:nvSpPr>
          <p:cNvPr id="16" name="Content Placeholder 15">
            <a:extLst>
              <a:ext uri="{FF2B5EF4-FFF2-40B4-BE49-F238E27FC236}">
                <a16:creationId xmlns:a16="http://schemas.microsoft.com/office/drawing/2014/main" id="{5F72280E-A905-4C7D-BACD-CB172A031181}"/>
              </a:ext>
            </a:extLst>
          </p:cNvPr>
          <p:cNvSpPr>
            <a:spLocks noGrp="1"/>
          </p:cNvSpPr>
          <p:nvPr>
            <p:ph idx="1"/>
          </p:nvPr>
        </p:nvSpPr>
        <p:spPr>
          <a:xfrm>
            <a:off x="5654841" y="2026829"/>
            <a:ext cx="6268286" cy="4080604"/>
          </a:xfrm>
        </p:spPr>
        <p:txBody>
          <a:bodyPr/>
          <a:lstStyle/>
          <a:p>
            <a:pPr>
              <a:spcBef>
                <a:spcPts val="600"/>
              </a:spcBef>
            </a:pPr>
            <a:r>
              <a:rPr lang="en-US" sz="1600" dirty="0">
                <a:solidFill>
                  <a:schemeClr val="tx2"/>
                </a:solidFill>
              </a:rPr>
              <a:t>NK cells and cytotoxic T cells can migrate to the tumor site, and are key to destroying the tumor cells</a:t>
            </a:r>
            <a:r>
              <a:rPr lang="en-US" sz="1600" baseline="30000" dirty="0">
                <a:solidFill>
                  <a:schemeClr val="tx2"/>
                </a:solidFill>
              </a:rPr>
              <a:t>36</a:t>
            </a:r>
          </a:p>
          <a:p>
            <a:pPr>
              <a:spcBef>
                <a:spcPts val="600"/>
              </a:spcBef>
            </a:pPr>
            <a:r>
              <a:rPr lang="en-US" sz="1600" dirty="0">
                <a:solidFill>
                  <a:schemeClr val="tx2"/>
                </a:solidFill>
              </a:rPr>
              <a:t>These effector cells are regulated through a network of activating and inhibitory signaling pathways that may affect tumor cell recognition, immunosuppression, or effector cell function</a:t>
            </a:r>
            <a:r>
              <a:rPr lang="en-US" sz="1600" baseline="30000" dirty="0">
                <a:solidFill>
                  <a:schemeClr val="tx2"/>
                </a:solidFill>
              </a:rPr>
              <a:t>17</a:t>
            </a:r>
          </a:p>
          <a:p>
            <a:pPr>
              <a:spcBef>
                <a:spcPts val="600"/>
              </a:spcBef>
            </a:pPr>
            <a:r>
              <a:rPr lang="en-US" sz="1600" dirty="0">
                <a:solidFill>
                  <a:schemeClr val="tx2"/>
                </a:solidFill>
              </a:rPr>
              <a:t>In addition, tumor-intrinsic signaling plays a key role in regulating the immunosuppressive tumor microenvironment and tumor immune escape</a:t>
            </a:r>
            <a:r>
              <a:rPr lang="en-US" sz="1600" baseline="30000" dirty="0">
                <a:solidFill>
                  <a:schemeClr val="tx2"/>
                </a:solidFill>
              </a:rPr>
              <a:t>37</a:t>
            </a:r>
          </a:p>
          <a:p>
            <a:endParaRPr lang="en-US" sz="1600" dirty="0">
              <a:solidFill>
                <a:schemeClr val="tx2"/>
              </a:solidFill>
            </a:endParaRPr>
          </a:p>
        </p:txBody>
      </p:sp>
      <p:sp>
        <p:nvSpPr>
          <p:cNvPr id="3" name="Slide Number Placeholder 2">
            <a:extLst>
              <a:ext uri="{FF2B5EF4-FFF2-40B4-BE49-F238E27FC236}">
                <a16:creationId xmlns:a16="http://schemas.microsoft.com/office/drawing/2014/main" id="{FB0AAB3D-CCBB-41AC-AC0D-5459CDFB00EA}"/>
              </a:ext>
            </a:extLst>
          </p:cNvPr>
          <p:cNvSpPr>
            <a:spLocks noGrp="1"/>
          </p:cNvSpPr>
          <p:nvPr>
            <p:ph type="sldNum" sz="quarter" idx="12"/>
          </p:nvPr>
        </p:nvSpPr>
        <p:spPr>
          <a:xfrm>
            <a:off x="11506200" y="6429375"/>
            <a:ext cx="320040" cy="228600"/>
          </a:xfrm>
        </p:spPr>
        <p:txBody>
          <a:bodyPr/>
          <a:lstStyle/>
          <a:p>
            <a:fld id="{358DBF1D-9128-CC4D-B38A-95B55AD40729}" type="slidenum">
              <a:rPr lang="en-US" smtClean="0"/>
              <a:pPr/>
              <a:t>16</a:t>
            </a:fld>
            <a:endParaRPr lang="en-US" dirty="0"/>
          </a:p>
        </p:txBody>
      </p:sp>
      <p:pic>
        <p:nvPicPr>
          <p:cNvPr id="6" name="Picture 5" descr="Map&#10;&#10;Description automatically generated">
            <a:extLst>
              <a:ext uri="{FF2B5EF4-FFF2-40B4-BE49-F238E27FC236}">
                <a16:creationId xmlns:a16="http://schemas.microsoft.com/office/drawing/2014/main" id="{52E19B0D-EA60-4331-8CA3-0822E609D4A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125" y="2026829"/>
            <a:ext cx="4985495" cy="2804341"/>
          </a:xfrm>
          <a:prstGeom prst="rect">
            <a:avLst/>
          </a:prstGeom>
        </p:spPr>
      </p:pic>
      <p:sp>
        <p:nvSpPr>
          <p:cNvPr id="22" name="Rectangle 21">
            <a:extLst>
              <a:ext uri="{FF2B5EF4-FFF2-40B4-BE49-F238E27FC236}">
                <a16:creationId xmlns:a16="http://schemas.microsoft.com/office/drawing/2014/main" id="{2DBC8DC2-9D32-4272-9F90-7C9344486461}"/>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Tree>
    <p:extLst>
      <p:ext uri="{BB962C8B-B14F-4D97-AF65-F5344CB8AC3E}">
        <p14:creationId xmlns:p14="http://schemas.microsoft.com/office/powerpoint/2010/main" val="334551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a:noFill/>
        </p:spPr>
        <p:txBody>
          <a:bodyPr>
            <a:normAutofit/>
          </a:bodyPr>
          <a:lstStyle/>
          <a:p>
            <a:r>
              <a:rPr lang="en-US" dirty="0"/>
              <a:t>Empowering the immune system to fight cancer</a:t>
            </a:r>
          </a:p>
        </p:txBody>
      </p:sp>
      <p:sp>
        <p:nvSpPr>
          <p:cNvPr id="3" name="Content Placeholder 2">
            <a:extLst>
              <a:ext uri="{FF2B5EF4-FFF2-40B4-BE49-F238E27FC236}">
                <a16:creationId xmlns:a16="http://schemas.microsoft.com/office/drawing/2014/main" id="{C6470CB9-ACA5-4BA7-BDB6-F6E9CD79BC57}"/>
              </a:ext>
            </a:extLst>
          </p:cNvPr>
          <p:cNvSpPr>
            <a:spLocks noGrp="1"/>
          </p:cNvSpPr>
          <p:nvPr>
            <p:ph idx="1"/>
          </p:nvPr>
        </p:nvSpPr>
        <p:spPr>
          <a:xfrm>
            <a:off x="365125" y="1554163"/>
            <a:ext cx="11461750" cy="4572000"/>
          </a:xfrm>
        </p:spPr>
        <p:txBody>
          <a:bodyPr/>
          <a:lstStyle/>
          <a:p>
            <a:r>
              <a:rPr lang="en-US" sz="1600" dirty="0"/>
              <a:t>Ongoing Immuno-Oncology research aims to understand how modulating signaling pathways may overcome the </a:t>
            </a:r>
            <a:br>
              <a:rPr lang="en-US" sz="1600" dirty="0"/>
            </a:br>
            <a:r>
              <a:rPr lang="en-US" sz="1600" dirty="0"/>
              <a:t>mechanisms of tumor evasion to restore the body’s natural ability to fight cancer. Pathways may be categorized in the following functions:</a:t>
            </a:r>
          </a:p>
          <a:p>
            <a:endParaRPr lang="en-US" sz="1600" dirty="0"/>
          </a:p>
        </p:txBody>
      </p:sp>
      <p:sp>
        <p:nvSpPr>
          <p:cNvPr id="4" name="Slide Number Placeholder 3"/>
          <p:cNvSpPr>
            <a:spLocks noGrp="1"/>
          </p:cNvSpPr>
          <p:nvPr>
            <p:ph type="sldNum" sz="quarter" idx="12"/>
          </p:nvPr>
        </p:nvSpPr>
        <p:spPr>
          <a:xfrm>
            <a:off x="11506200" y="6429375"/>
            <a:ext cx="320040" cy="228600"/>
          </a:xfrm>
        </p:spPr>
        <p:txBody>
          <a:bodyPr/>
          <a:lstStyle/>
          <a:p>
            <a:fld id="{DFF9A8F0-CC1B-DE48-9437-EA2FEE80B91E}" type="slidenum">
              <a:rPr lang="en-US" smtClean="0"/>
              <a:pPr/>
              <a:t>17</a:t>
            </a:fld>
            <a:endParaRPr lang="en-US" dirty="0"/>
          </a:p>
        </p:txBody>
      </p:sp>
      <p:sp>
        <p:nvSpPr>
          <p:cNvPr id="36" name="Content Placeholder 2">
            <a:extLst>
              <a:ext uri="{FF2B5EF4-FFF2-40B4-BE49-F238E27FC236}">
                <a16:creationId xmlns:a16="http://schemas.microsoft.com/office/drawing/2014/main" id="{FF901C4C-49D6-4AB1-A398-50B9483F990E}"/>
              </a:ext>
            </a:extLst>
          </p:cNvPr>
          <p:cNvSpPr txBox="1">
            <a:spLocks/>
          </p:cNvSpPr>
          <p:nvPr/>
        </p:nvSpPr>
        <p:spPr>
          <a:xfrm>
            <a:off x="363220" y="4238971"/>
            <a:ext cx="2651760" cy="1530355"/>
          </a:xfrm>
          <a:prstGeom prst="rect">
            <a:avLst/>
          </a:prstGeom>
        </p:spPr>
        <p:txBody>
          <a:bodyPr vert="horz" lIns="0" tIns="0" rIns="0" bIns="0" rtlCol="0" anchor="t">
            <a:spAutoFit/>
          </a:bodyPr>
          <a:lstStyle>
            <a:lvl1pPr marL="0" indent="0" algn="l" defTabSz="457200" rtl="0" eaLnBrk="1" latinLnBrk="0" hangingPunct="1">
              <a:spcBef>
                <a:spcPct val="20000"/>
              </a:spcBef>
              <a:buFont typeface="Arial"/>
              <a:buNone/>
              <a:defRPr sz="1600" kern="1200">
                <a:solidFill>
                  <a:schemeClr val="tx1"/>
                </a:solidFill>
                <a:latin typeface="Proxima Nova"/>
                <a:ea typeface="+mn-ea"/>
                <a:cs typeface="Proxima Nova"/>
              </a:defRPr>
            </a:lvl1pPr>
            <a:lvl2pPr marL="187325" indent="-187325" algn="l" defTabSz="457200" rtl="0" eaLnBrk="1" latinLnBrk="0" hangingPunct="1">
              <a:spcBef>
                <a:spcPct val="20000"/>
              </a:spcBef>
              <a:buFont typeface="Arial"/>
              <a:buChar char="•"/>
              <a:defRPr sz="1600" kern="1200">
                <a:solidFill>
                  <a:schemeClr val="tx1"/>
                </a:solidFill>
                <a:latin typeface="Proxima Nova"/>
                <a:ea typeface="+mn-ea"/>
                <a:cs typeface="Proxima Nova"/>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5000"/>
              </a:lnSpc>
              <a:spcBef>
                <a:spcPts val="0"/>
              </a:spcBef>
              <a:spcAft>
                <a:spcPts val="1200"/>
              </a:spcAft>
            </a:pPr>
            <a:r>
              <a:rPr lang="en-US" sz="1400" b="1" dirty="0">
                <a:solidFill>
                  <a:schemeClr val="tx2"/>
                </a:solidFill>
                <a:latin typeface="+mj-lt"/>
                <a:ea typeface="+mj-ea"/>
                <a:cs typeface="Arial"/>
              </a:rPr>
              <a:t>Tumor cell recognition </a:t>
            </a:r>
            <a:endParaRPr lang="en-US" sz="1300" dirty="0">
              <a:solidFill>
                <a:schemeClr val="tx2"/>
              </a:solidFill>
              <a:latin typeface="+mn-lt"/>
              <a:cs typeface="Arial"/>
            </a:endParaRPr>
          </a:p>
          <a:p>
            <a:pPr algn="ctr">
              <a:lnSpc>
                <a:spcPct val="105000"/>
              </a:lnSpc>
              <a:spcBef>
                <a:spcPts val="0"/>
              </a:spcBef>
              <a:spcAft>
                <a:spcPts val="1200"/>
              </a:spcAft>
            </a:pPr>
            <a:r>
              <a:rPr lang="en-US" sz="1200" dirty="0">
                <a:solidFill>
                  <a:schemeClr val="tx2"/>
                </a:solidFill>
                <a:latin typeface="+mn-lt"/>
                <a:cs typeface="Arial"/>
              </a:rPr>
              <a:t>Tumors can adapt mechanisms to evade immune detection. Leveraging pathways, including those involved in antigen presentation and phagocytosis, may promote better tumor cell recognition.</a:t>
            </a:r>
            <a:r>
              <a:rPr lang="en-US" sz="1200" baseline="30000" dirty="0">
                <a:solidFill>
                  <a:schemeClr val="tx2"/>
                </a:solidFill>
                <a:latin typeface="+mn-lt"/>
                <a:cs typeface="Arial"/>
              </a:rPr>
              <a:t>38,39</a:t>
            </a:r>
          </a:p>
        </p:txBody>
      </p:sp>
      <p:sp>
        <p:nvSpPr>
          <p:cNvPr id="40" name="Content Placeholder 2">
            <a:extLst>
              <a:ext uri="{FF2B5EF4-FFF2-40B4-BE49-F238E27FC236}">
                <a16:creationId xmlns:a16="http://schemas.microsoft.com/office/drawing/2014/main" id="{7B86241D-2315-4589-B9EE-AD1FB0FFD8AE}"/>
              </a:ext>
            </a:extLst>
          </p:cNvPr>
          <p:cNvSpPr txBox="1">
            <a:spLocks/>
          </p:cNvSpPr>
          <p:nvPr/>
        </p:nvSpPr>
        <p:spPr>
          <a:xfrm>
            <a:off x="3300518" y="4238971"/>
            <a:ext cx="2651760" cy="1724255"/>
          </a:xfrm>
          <a:prstGeom prst="rect">
            <a:avLst/>
          </a:prstGeom>
        </p:spPr>
        <p:txBody>
          <a:bodyPr vert="horz" lIns="0" tIns="0" rIns="0" bIns="0" rtlCol="0" anchor="t">
            <a:spAutoFit/>
          </a:bodyPr>
          <a:lstStyle>
            <a:lvl1pPr marL="0" indent="0" algn="l" defTabSz="457200" rtl="0" eaLnBrk="1" latinLnBrk="0" hangingPunct="1">
              <a:spcBef>
                <a:spcPct val="20000"/>
              </a:spcBef>
              <a:buFont typeface="Arial"/>
              <a:buNone/>
              <a:defRPr sz="1600" kern="1200">
                <a:solidFill>
                  <a:schemeClr val="tx1"/>
                </a:solidFill>
                <a:latin typeface="Proxima Nova"/>
                <a:ea typeface="+mn-ea"/>
                <a:cs typeface="Proxima Nova"/>
              </a:defRPr>
            </a:lvl1pPr>
            <a:lvl2pPr marL="187325" indent="-187325" algn="l" defTabSz="457200" rtl="0" eaLnBrk="1" latinLnBrk="0" hangingPunct="1">
              <a:spcBef>
                <a:spcPct val="20000"/>
              </a:spcBef>
              <a:buFont typeface="Arial"/>
              <a:buChar char="•"/>
              <a:defRPr sz="1600" kern="1200">
                <a:solidFill>
                  <a:schemeClr val="tx1"/>
                </a:solidFill>
                <a:latin typeface="Proxima Nova"/>
                <a:ea typeface="+mn-ea"/>
                <a:cs typeface="Proxima Nova"/>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5000"/>
              </a:lnSpc>
              <a:spcBef>
                <a:spcPts val="0"/>
              </a:spcBef>
              <a:spcAft>
                <a:spcPts val="1200"/>
              </a:spcAft>
            </a:pPr>
            <a:r>
              <a:rPr lang="en-US" sz="1400" b="1" dirty="0">
                <a:solidFill>
                  <a:schemeClr val="tx2"/>
                </a:solidFill>
                <a:latin typeface="+mj-lt"/>
                <a:ea typeface="+mj-ea"/>
                <a:cs typeface="Arial"/>
              </a:rPr>
              <a:t>Immunosuppression</a:t>
            </a:r>
            <a:endParaRPr lang="en-US" sz="1300" dirty="0">
              <a:solidFill>
                <a:schemeClr val="tx2"/>
              </a:solidFill>
              <a:latin typeface="+mn-lt"/>
              <a:cs typeface="Arial"/>
            </a:endParaRPr>
          </a:p>
          <a:p>
            <a:pPr algn="ctr">
              <a:lnSpc>
                <a:spcPct val="105000"/>
              </a:lnSpc>
              <a:spcBef>
                <a:spcPts val="0"/>
              </a:spcBef>
              <a:spcAft>
                <a:spcPts val="1200"/>
              </a:spcAft>
            </a:pPr>
            <a:r>
              <a:rPr lang="en-US" sz="1200" dirty="0">
                <a:solidFill>
                  <a:schemeClr val="tx2"/>
                </a:solidFill>
                <a:latin typeface="+mn-lt"/>
                <a:cs typeface="Arial"/>
              </a:rPr>
              <a:t>Some tumors can avoid destruction by thriving in an immunosuppressive environment and dampening the immune response. Modulating pathways that regulate immunosuppressive activity may increase anti-tumor activity.</a:t>
            </a:r>
            <a:r>
              <a:rPr lang="en-US" sz="1200" baseline="30000" dirty="0">
                <a:solidFill>
                  <a:schemeClr val="tx2"/>
                </a:solidFill>
                <a:latin typeface="+mn-lt"/>
                <a:cs typeface="Arial"/>
              </a:rPr>
              <a:t>40,41</a:t>
            </a:r>
            <a:endParaRPr lang="en-US" sz="1200" dirty="0">
              <a:solidFill>
                <a:schemeClr val="tx2"/>
              </a:solidFill>
              <a:latin typeface="+mn-lt"/>
              <a:cs typeface="Arial"/>
            </a:endParaRPr>
          </a:p>
        </p:txBody>
      </p:sp>
      <p:sp>
        <p:nvSpPr>
          <p:cNvPr id="44" name="Content Placeholder 2">
            <a:extLst>
              <a:ext uri="{FF2B5EF4-FFF2-40B4-BE49-F238E27FC236}">
                <a16:creationId xmlns:a16="http://schemas.microsoft.com/office/drawing/2014/main" id="{ADA167F7-7F50-4FF7-9258-BE44E58AA6A5}"/>
              </a:ext>
            </a:extLst>
          </p:cNvPr>
          <p:cNvSpPr txBox="1">
            <a:spLocks/>
          </p:cNvSpPr>
          <p:nvPr/>
        </p:nvSpPr>
        <p:spPr>
          <a:xfrm>
            <a:off x="6237816" y="4238971"/>
            <a:ext cx="2651760" cy="1724255"/>
          </a:xfrm>
          <a:prstGeom prst="rect">
            <a:avLst/>
          </a:prstGeom>
        </p:spPr>
        <p:txBody>
          <a:bodyPr vert="horz" lIns="0" tIns="0" rIns="0" bIns="0" rtlCol="0" anchor="t">
            <a:spAutoFit/>
          </a:bodyPr>
          <a:lstStyle>
            <a:lvl1pPr marL="0" indent="0" algn="l" defTabSz="457200" rtl="0" eaLnBrk="1" latinLnBrk="0" hangingPunct="1">
              <a:spcBef>
                <a:spcPct val="20000"/>
              </a:spcBef>
              <a:buFont typeface="Arial"/>
              <a:buNone/>
              <a:defRPr sz="1600" kern="1200">
                <a:solidFill>
                  <a:schemeClr val="tx1"/>
                </a:solidFill>
                <a:latin typeface="Proxima Nova"/>
                <a:ea typeface="+mn-ea"/>
                <a:cs typeface="Proxima Nova"/>
              </a:defRPr>
            </a:lvl1pPr>
            <a:lvl2pPr marL="187325" indent="-187325" algn="l" defTabSz="457200" rtl="0" eaLnBrk="1" latinLnBrk="0" hangingPunct="1">
              <a:spcBef>
                <a:spcPct val="20000"/>
              </a:spcBef>
              <a:buFont typeface="Arial"/>
              <a:buChar char="•"/>
              <a:defRPr sz="1600" kern="1200">
                <a:solidFill>
                  <a:schemeClr val="tx1"/>
                </a:solidFill>
                <a:latin typeface="Proxima Nova"/>
                <a:ea typeface="+mn-ea"/>
                <a:cs typeface="Proxima Nova"/>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5000"/>
              </a:lnSpc>
              <a:spcBef>
                <a:spcPts val="0"/>
              </a:spcBef>
              <a:spcAft>
                <a:spcPts val="1200"/>
              </a:spcAft>
            </a:pPr>
            <a:r>
              <a:rPr lang="en-US" sz="1400" b="1" dirty="0">
                <a:solidFill>
                  <a:schemeClr val="tx2"/>
                </a:solidFill>
                <a:latin typeface="+mj-lt"/>
                <a:ea typeface="+mj-ea"/>
                <a:cs typeface="Arial"/>
              </a:rPr>
              <a:t>Effector cell function</a:t>
            </a:r>
            <a:endParaRPr lang="en-US" sz="1300" dirty="0">
              <a:solidFill>
                <a:schemeClr val="tx2"/>
              </a:solidFill>
              <a:latin typeface="+mn-lt"/>
              <a:cs typeface="Arial"/>
            </a:endParaRPr>
          </a:p>
          <a:p>
            <a:pPr algn="ctr">
              <a:lnSpc>
                <a:spcPct val="105000"/>
              </a:lnSpc>
              <a:spcBef>
                <a:spcPts val="0"/>
              </a:spcBef>
              <a:spcAft>
                <a:spcPts val="1200"/>
              </a:spcAft>
            </a:pPr>
            <a:r>
              <a:rPr lang="en-US" sz="1200" dirty="0">
                <a:solidFill>
                  <a:schemeClr val="tx2"/>
                </a:solidFill>
                <a:latin typeface="+mn-lt"/>
                <a:cs typeface="Arial"/>
              </a:rPr>
              <a:t>Various components of the immune system and tumor microenvironment regulate an effector cell’s ability to eliminate tumors. Modulating pathways involved in the regulation of effector cells may enhance their activity.</a:t>
            </a:r>
            <a:r>
              <a:rPr lang="en-US" sz="1200" baseline="30000" dirty="0">
                <a:solidFill>
                  <a:schemeClr val="tx2"/>
                </a:solidFill>
                <a:latin typeface="+mn-lt"/>
                <a:cs typeface="Arial"/>
              </a:rPr>
              <a:t>38,42</a:t>
            </a:r>
            <a:endParaRPr lang="en-US" sz="1200" dirty="0">
              <a:solidFill>
                <a:schemeClr val="tx2"/>
              </a:solidFill>
              <a:latin typeface="+mn-lt"/>
              <a:cs typeface="Arial"/>
            </a:endParaRPr>
          </a:p>
        </p:txBody>
      </p:sp>
      <p:sp>
        <p:nvSpPr>
          <p:cNvPr id="48" name="Content Placeholder 2">
            <a:extLst>
              <a:ext uri="{FF2B5EF4-FFF2-40B4-BE49-F238E27FC236}">
                <a16:creationId xmlns:a16="http://schemas.microsoft.com/office/drawing/2014/main" id="{68754F48-E56C-4489-A318-24336F4E10D0}"/>
              </a:ext>
            </a:extLst>
          </p:cNvPr>
          <p:cNvSpPr txBox="1">
            <a:spLocks/>
          </p:cNvSpPr>
          <p:nvPr/>
        </p:nvSpPr>
        <p:spPr>
          <a:xfrm>
            <a:off x="9175115" y="4238971"/>
            <a:ext cx="2651760" cy="1336456"/>
          </a:xfrm>
          <a:prstGeom prst="rect">
            <a:avLst/>
          </a:prstGeom>
        </p:spPr>
        <p:txBody>
          <a:bodyPr vert="horz" lIns="0" tIns="0" rIns="0" bIns="0" rtlCol="0" anchor="t">
            <a:spAutoFit/>
          </a:bodyPr>
          <a:lstStyle>
            <a:lvl1pPr marL="0" indent="0" algn="l" defTabSz="457200" rtl="0" eaLnBrk="1" latinLnBrk="0" hangingPunct="1">
              <a:spcBef>
                <a:spcPct val="20000"/>
              </a:spcBef>
              <a:buFont typeface="Arial"/>
              <a:buNone/>
              <a:defRPr sz="1600" kern="1200">
                <a:solidFill>
                  <a:schemeClr val="tx1"/>
                </a:solidFill>
                <a:latin typeface="Proxima Nova"/>
                <a:ea typeface="+mn-ea"/>
                <a:cs typeface="Proxima Nova"/>
              </a:defRPr>
            </a:lvl1pPr>
            <a:lvl2pPr marL="187325" indent="-187325" algn="l" defTabSz="457200" rtl="0" eaLnBrk="1" latinLnBrk="0" hangingPunct="1">
              <a:spcBef>
                <a:spcPct val="20000"/>
              </a:spcBef>
              <a:buFont typeface="Arial"/>
              <a:buChar char="•"/>
              <a:defRPr sz="1600" kern="1200">
                <a:solidFill>
                  <a:schemeClr val="tx1"/>
                </a:solidFill>
                <a:latin typeface="Proxima Nova"/>
                <a:ea typeface="+mn-ea"/>
                <a:cs typeface="Proxima Nova"/>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Proxima Nova"/>
                <a:ea typeface="+mn-ea"/>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5000"/>
              </a:lnSpc>
              <a:spcBef>
                <a:spcPts val="0"/>
              </a:spcBef>
              <a:spcAft>
                <a:spcPts val="1200"/>
              </a:spcAft>
            </a:pPr>
            <a:r>
              <a:rPr lang="en-US" sz="1400" b="1" dirty="0">
                <a:solidFill>
                  <a:schemeClr val="tx2"/>
                </a:solidFill>
                <a:latin typeface="+mj-lt"/>
                <a:ea typeface="+mj-ea"/>
                <a:cs typeface="Arial"/>
              </a:rPr>
              <a:t>Tumor-intrinsic pathways</a:t>
            </a:r>
            <a:endParaRPr lang="en-US" sz="1300" dirty="0">
              <a:solidFill>
                <a:schemeClr val="tx2"/>
              </a:solidFill>
              <a:latin typeface="+mn-lt"/>
              <a:cs typeface="Arial"/>
            </a:endParaRPr>
          </a:p>
          <a:p>
            <a:pPr algn="ctr">
              <a:lnSpc>
                <a:spcPct val="105000"/>
              </a:lnSpc>
              <a:spcBef>
                <a:spcPts val="0"/>
              </a:spcBef>
              <a:spcAft>
                <a:spcPts val="1200"/>
              </a:spcAft>
            </a:pPr>
            <a:r>
              <a:rPr lang="en-US" sz="1200" dirty="0">
                <a:solidFill>
                  <a:schemeClr val="tx2"/>
                </a:solidFill>
                <a:latin typeface="+mn-lt"/>
                <a:cs typeface="Arial"/>
              </a:rPr>
              <a:t>Various signaling and metabolic pathways intrinsic to tumor cells can drive oncogenesis and tumor growth. Blocking these pathways may promote tumor cell death.</a:t>
            </a:r>
            <a:r>
              <a:rPr lang="en-US" sz="1200" baseline="30000" dirty="0">
                <a:solidFill>
                  <a:schemeClr val="tx2"/>
                </a:solidFill>
                <a:latin typeface="+mn-lt"/>
                <a:cs typeface="Arial"/>
              </a:rPr>
              <a:t>37,43</a:t>
            </a:r>
            <a:endParaRPr lang="en-US" sz="1200" dirty="0">
              <a:solidFill>
                <a:schemeClr val="tx2"/>
              </a:solidFill>
              <a:latin typeface="+mn-lt"/>
              <a:cs typeface="Arial"/>
            </a:endParaRPr>
          </a:p>
        </p:txBody>
      </p:sp>
      <p:pic>
        <p:nvPicPr>
          <p:cNvPr id="26" name="Picture 25">
            <a:extLst>
              <a:ext uri="{FF2B5EF4-FFF2-40B4-BE49-F238E27FC236}">
                <a16:creationId xmlns:a16="http://schemas.microsoft.com/office/drawing/2014/main" id="{ED25003F-DEA2-4AFE-B529-543D95861D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3220" y="2619549"/>
            <a:ext cx="2651760" cy="1491614"/>
          </a:xfrm>
          <a:prstGeom prst="rect">
            <a:avLst/>
          </a:prstGeom>
        </p:spPr>
      </p:pic>
      <p:pic>
        <p:nvPicPr>
          <p:cNvPr id="27" name="Picture 26">
            <a:extLst>
              <a:ext uri="{FF2B5EF4-FFF2-40B4-BE49-F238E27FC236}">
                <a16:creationId xmlns:a16="http://schemas.microsoft.com/office/drawing/2014/main" id="{98DB4E74-643F-4A74-B9BB-3F4B055EEB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00518" y="2619549"/>
            <a:ext cx="2651760" cy="1491614"/>
          </a:xfrm>
          <a:prstGeom prst="rect">
            <a:avLst/>
          </a:prstGeom>
        </p:spPr>
      </p:pic>
      <p:pic>
        <p:nvPicPr>
          <p:cNvPr id="28" name="Picture 27">
            <a:extLst>
              <a:ext uri="{FF2B5EF4-FFF2-40B4-BE49-F238E27FC236}">
                <a16:creationId xmlns:a16="http://schemas.microsoft.com/office/drawing/2014/main" id="{9B1CF603-2875-4EB7-A6FA-046E819771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7816" y="2619549"/>
            <a:ext cx="2651760" cy="1491614"/>
          </a:xfrm>
          <a:prstGeom prst="rect">
            <a:avLst/>
          </a:prstGeom>
        </p:spPr>
      </p:pic>
      <p:pic>
        <p:nvPicPr>
          <p:cNvPr id="29" name="Picture 28">
            <a:extLst>
              <a:ext uri="{FF2B5EF4-FFF2-40B4-BE49-F238E27FC236}">
                <a16:creationId xmlns:a16="http://schemas.microsoft.com/office/drawing/2014/main" id="{025A7E53-6694-4527-9AEC-00CA907E980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175115" y="2619549"/>
            <a:ext cx="2651760" cy="1491614"/>
          </a:xfrm>
          <a:prstGeom prst="rect">
            <a:avLst/>
          </a:prstGeom>
        </p:spPr>
      </p:pic>
      <p:sp>
        <p:nvSpPr>
          <p:cNvPr id="30" name="Rectangle 29">
            <a:extLst>
              <a:ext uri="{FF2B5EF4-FFF2-40B4-BE49-F238E27FC236}">
                <a16:creationId xmlns:a16="http://schemas.microsoft.com/office/drawing/2014/main" id="{FF78DF80-858E-46CB-9560-C8E7F11463DD}"/>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Tree>
    <p:custDataLst>
      <p:tags r:id="rId1"/>
    </p:custDataLst>
    <p:extLst>
      <p:ext uri="{BB962C8B-B14F-4D97-AF65-F5344CB8AC3E}">
        <p14:creationId xmlns:p14="http://schemas.microsoft.com/office/powerpoint/2010/main" val="568852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a:noFill/>
        </p:spPr>
        <p:txBody>
          <a:bodyPr>
            <a:normAutofit/>
          </a:bodyPr>
          <a:lstStyle/>
          <a:p>
            <a:r>
              <a:rPr lang="en-US" dirty="0"/>
              <a:t>There are multiple mechanisms under investigation for tumor detection and elimination</a:t>
            </a:r>
          </a:p>
        </p:txBody>
      </p:sp>
      <p:sp>
        <p:nvSpPr>
          <p:cNvPr id="4" name="Slide Number Placeholder 3"/>
          <p:cNvSpPr>
            <a:spLocks noGrp="1"/>
          </p:cNvSpPr>
          <p:nvPr>
            <p:ph type="sldNum" sz="quarter" idx="12"/>
          </p:nvPr>
        </p:nvSpPr>
        <p:spPr>
          <a:xfrm>
            <a:off x="11506200" y="6429375"/>
            <a:ext cx="320040" cy="228600"/>
          </a:xfrm>
        </p:spPr>
        <p:txBody>
          <a:bodyPr/>
          <a:lstStyle/>
          <a:p>
            <a:fld id="{DFF9A8F0-CC1B-DE48-9437-EA2FEE80B91E}" type="slidenum">
              <a:rPr lang="en-US" smtClean="0"/>
              <a:pPr/>
              <a:t>18</a:t>
            </a:fld>
            <a:endParaRPr lang="en-US" dirty="0"/>
          </a:p>
        </p:txBody>
      </p:sp>
      <p:sp>
        <p:nvSpPr>
          <p:cNvPr id="30" name="Rectangle 29">
            <a:extLst>
              <a:ext uri="{FF2B5EF4-FFF2-40B4-BE49-F238E27FC236}">
                <a16:creationId xmlns:a16="http://schemas.microsoft.com/office/drawing/2014/main" id="{FF78DF80-858E-46CB-9560-C8E7F11463DD}"/>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
        <p:nvSpPr>
          <p:cNvPr id="5" name="TextBox 4">
            <a:hlinkClick r:id="" action="ppaction://noaction"/>
            <a:extLst>
              <a:ext uri="{FF2B5EF4-FFF2-40B4-BE49-F238E27FC236}">
                <a16:creationId xmlns:a16="http://schemas.microsoft.com/office/drawing/2014/main" id="{719B6345-11FA-4F08-0F74-781EC96E5ACE}"/>
              </a:ext>
            </a:extLst>
          </p:cNvPr>
          <p:cNvSpPr txBox="1"/>
          <p:nvPr/>
        </p:nvSpPr>
        <p:spPr>
          <a:xfrm>
            <a:off x="4182214" y="1553360"/>
            <a:ext cx="3717337" cy="831138"/>
          </a:xfrm>
          <a:prstGeom prst="rect">
            <a:avLst/>
          </a:prstGeom>
          <a:no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B2C6"/>
                </a:solidFill>
                <a:effectLst/>
                <a:uLnTx/>
                <a:uFillTx/>
                <a:latin typeface="Trebuchet MS"/>
                <a:ea typeface="+mn-ea"/>
                <a:cs typeface="+mn-cs"/>
              </a:rPr>
              <a:t>Effector-Cell Function</a:t>
            </a:r>
            <a:r>
              <a:rPr lang="en-US" sz="1400" b="1" baseline="30000" dirty="0">
                <a:solidFill>
                  <a:srgbClr val="61B2C6"/>
                </a:solidFill>
                <a:latin typeface="Trebuchet MS"/>
              </a:rPr>
              <a:t>38</a:t>
            </a:r>
            <a:r>
              <a:rPr kumimoji="0" lang="en-US" sz="1400" b="1" i="0" u="none" strike="noStrike" kern="1200" cap="none" spc="0" normalizeH="0" baseline="30000" noProof="0" dirty="0">
                <a:ln>
                  <a:noFill/>
                </a:ln>
                <a:solidFill>
                  <a:srgbClr val="61B2C6"/>
                </a:solidFill>
                <a:effectLst/>
                <a:uLnTx/>
                <a:uFillTx/>
                <a:latin typeface="Trebuchet MS"/>
                <a:ea typeface="+mn-ea"/>
                <a:cs typeface="+mn-cs"/>
              </a:rPr>
              <a:t>,42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Block inhibitory immune checkpoints and stimulate effector-cell activation and proliferation</a:t>
            </a:r>
          </a:p>
        </p:txBody>
      </p:sp>
      <p:sp>
        <p:nvSpPr>
          <p:cNvPr id="6" name="TextBox 5">
            <a:hlinkClick r:id="" action="ppaction://noaction"/>
            <a:extLst>
              <a:ext uri="{FF2B5EF4-FFF2-40B4-BE49-F238E27FC236}">
                <a16:creationId xmlns:a16="http://schemas.microsoft.com/office/drawing/2014/main" id="{54F50772-A265-9B66-B49C-A95F6751C87C}"/>
              </a:ext>
            </a:extLst>
          </p:cNvPr>
          <p:cNvSpPr txBox="1"/>
          <p:nvPr/>
        </p:nvSpPr>
        <p:spPr>
          <a:xfrm>
            <a:off x="337652" y="1553360"/>
            <a:ext cx="3311279" cy="833722"/>
          </a:xfrm>
          <a:prstGeom prst="rect">
            <a:avLst/>
          </a:prstGeom>
          <a:noFill/>
          <a:ln>
            <a:solidFill>
              <a:srgbClr val="773364"/>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73364"/>
                </a:solidFill>
                <a:effectLst/>
                <a:uLnTx/>
                <a:uFillTx/>
                <a:latin typeface="Trebuchet MS"/>
                <a:ea typeface="+mn-ea"/>
                <a:cs typeface="+mn-cs"/>
              </a:rPr>
              <a:t>Tumor Cell Recognition</a:t>
            </a:r>
            <a:r>
              <a:rPr lang="en-US" sz="1400" b="1" baseline="30000" dirty="0">
                <a:solidFill>
                  <a:srgbClr val="773364"/>
                </a:solidFill>
                <a:latin typeface="Trebuchet MS"/>
              </a:rPr>
              <a:t>38,4</a:t>
            </a:r>
            <a:r>
              <a:rPr kumimoji="0" lang="en-US" sz="1400" b="1" i="0" u="none" strike="noStrike" kern="1200" cap="none" spc="0" normalizeH="0" baseline="30000" noProof="0" dirty="0">
                <a:ln>
                  <a:noFill/>
                </a:ln>
                <a:solidFill>
                  <a:srgbClr val="773364"/>
                </a:solidFill>
                <a:effectLst/>
                <a:uLnTx/>
                <a:uFillTx/>
                <a:latin typeface="Trebuchet MS"/>
                <a:ea typeface="+mn-ea"/>
                <a:cs typeface="+mn-cs"/>
              </a:rPr>
              <a:t>4,45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Increase antigen presentation, phagocytosis of tumor cells, and antibody-dependent tumor-cell death</a:t>
            </a:r>
          </a:p>
        </p:txBody>
      </p:sp>
      <p:grpSp>
        <p:nvGrpSpPr>
          <p:cNvPr id="7" name="Group 6">
            <a:extLst>
              <a:ext uri="{FF2B5EF4-FFF2-40B4-BE49-F238E27FC236}">
                <a16:creationId xmlns:a16="http://schemas.microsoft.com/office/drawing/2014/main" id="{2C849B72-2EBD-79E9-77BB-9ED470D6D3C3}"/>
              </a:ext>
            </a:extLst>
          </p:cNvPr>
          <p:cNvGrpSpPr/>
          <p:nvPr/>
        </p:nvGrpSpPr>
        <p:grpSpPr>
          <a:xfrm>
            <a:off x="391423" y="2409838"/>
            <a:ext cx="10609055" cy="2563625"/>
            <a:chOff x="81200" y="2186547"/>
            <a:chExt cx="10609055" cy="2563625"/>
          </a:xfrm>
        </p:grpSpPr>
        <p:sp>
          <p:nvSpPr>
            <p:cNvPr id="8" name="TextBox 7">
              <a:hlinkClick r:id="" action="ppaction://noaction"/>
              <a:extLst>
                <a:ext uri="{FF2B5EF4-FFF2-40B4-BE49-F238E27FC236}">
                  <a16:creationId xmlns:a16="http://schemas.microsoft.com/office/drawing/2014/main" id="{B2E1D0BE-A668-6938-9E4A-91016BE7528D}"/>
                </a:ext>
              </a:extLst>
            </p:cNvPr>
            <p:cNvSpPr txBox="1"/>
            <p:nvPr/>
          </p:nvSpPr>
          <p:spPr>
            <a:xfrm>
              <a:off x="2420128" y="4152512"/>
              <a:ext cx="2866668" cy="461665"/>
            </a:xfrm>
            <a:prstGeom prst="rect">
              <a:avLst/>
            </a:prstGeom>
            <a:noFill/>
            <a:ln>
              <a:solidFill>
                <a:schemeClr val="tx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Immunosuppression</a:t>
              </a:r>
              <a:r>
                <a:rPr lang="en-US" sz="1400" b="1" baseline="30000" dirty="0">
                  <a:solidFill>
                    <a:srgbClr val="595454"/>
                  </a:solidFill>
                  <a:latin typeface="Trebuchet MS"/>
                </a:rPr>
                <a:t>40</a:t>
              </a:r>
              <a:endParaRPr kumimoji="0" lang="en-US" sz="1400" b="1" i="0" u="none" strike="noStrike" kern="1200" cap="none" spc="0" normalizeH="0" baseline="30000" noProof="0" dirty="0">
                <a:ln>
                  <a:noFill/>
                </a:ln>
                <a:solidFill>
                  <a:srgbClr val="595454"/>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Block immunoregulatory cells’ function</a:t>
              </a:r>
            </a:p>
          </p:txBody>
        </p:sp>
        <p:pic>
          <p:nvPicPr>
            <p:cNvPr id="9" name="Picture 8" descr="A close up of a coral&#10;&#10;Description automatically generated">
              <a:extLst>
                <a:ext uri="{FF2B5EF4-FFF2-40B4-BE49-F238E27FC236}">
                  <a16:creationId xmlns:a16="http://schemas.microsoft.com/office/drawing/2014/main" id="{3BF5F29A-EB93-3247-AE88-271EEDF9782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78732" y="2990721"/>
              <a:ext cx="1425596" cy="1425596"/>
            </a:xfrm>
            <a:prstGeom prst="rect">
              <a:avLst/>
            </a:prstGeom>
          </p:spPr>
        </p:pic>
        <p:sp>
          <p:nvSpPr>
            <p:cNvPr id="10" name="Arc 9">
              <a:extLst>
                <a:ext uri="{FF2B5EF4-FFF2-40B4-BE49-F238E27FC236}">
                  <a16:creationId xmlns:a16="http://schemas.microsoft.com/office/drawing/2014/main" id="{FB9A2174-F049-76C0-8C33-682944AAA31A}"/>
                </a:ext>
              </a:extLst>
            </p:cNvPr>
            <p:cNvSpPr/>
            <p:nvPr/>
          </p:nvSpPr>
          <p:spPr>
            <a:xfrm rot="16200000" flipH="1">
              <a:off x="3445217" y="2535426"/>
              <a:ext cx="1808534" cy="1940573"/>
            </a:xfrm>
            <a:prstGeom prst="arc">
              <a:avLst>
                <a:gd name="adj1" fmla="val 7603129"/>
                <a:gd name="adj2" fmla="val 12349746"/>
              </a:avLst>
            </a:prstGeom>
            <a:ln w="127000" cap="sq">
              <a:gradFill>
                <a:gsLst>
                  <a:gs pos="0">
                    <a:schemeClr val="accent5">
                      <a:lumMod val="75000"/>
                      <a:alpha val="0"/>
                    </a:schemeClr>
                  </a:gs>
                  <a:gs pos="100000">
                    <a:schemeClr val="accent5">
                      <a:lumMod val="75000"/>
                    </a:schemeClr>
                  </a:gs>
                </a:gsLst>
                <a:lin ang="5400000" scaled="1"/>
              </a:gradFill>
              <a:headEnd type="triangle" w="sm" len="sm"/>
              <a:tailEnd type="none"/>
            </a:ln>
          </p:spPr>
          <p:style>
            <a:lnRef idx="1">
              <a:schemeClr val="accent1"/>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1" name="Arrow: Right 10">
              <a:extLst>
                <a:ext uri="{FF2B5EF4-FFF2-40B4-BE49-F238E27FC236}">
                  <a16:creationId xmlns:a16="http://schemas.microsoft.com/office/drawing/2014/main" id="{C15B917B-C53E-0412-741A-4E97F6BFBF3C}"/>
                </a:ext>
              </a:extLst>
            </p:cNvPr>
            <p:cNvSpPr/>
            <p:nvPr/>
          </p:nvSpPr>
          <p:spPr>
            <a:xfrm flipV="1">
              <a:off x="6498166" y="2665046"/>
              <a:ext cx="1823859" cy="489678"/>
            </a:xfrm>
            <a:prstGeom prst="rightArrow">
              <a:avLst/>
            </a:prstGeom>
            <a:gradFill>
              <a:gsLst>
                <a:gs pos="0">
                  <a:schemeClr val="accent5">
                    <a:lumMod val="75000"/>
                    <a:alpha val="0"/>
                  </a:schemeClr>
                </a:gs>
                <a:gs pos="100000">
                  <a:schemeClr val="accent5">
                    <a:lumMod val="75000"/>
                  </a:schemeClr>
                </a:gs>
              </a:gsLst>
              <a:lin ang="0" scaled="0"/>
            </a:gra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12" name="Group 11">
              <a:extLst>
                <a:ext uri="{FF2B5EF4-FFF2-40B4-BE49-F238E27FC236}">
                  <a16:creationId xmlns:a16="http://schemas.microsoft.com/office/drawing/2014/main" id="{6EB879FB-8821-7CFD-D9AA-04A37CE4E3A9}"/>
                </a:ext>
              </a:extLst>
            </p:cNvPr>
            <p:cNvGrpSpPr/>
            <p:nvPr/>
          </p:nvGrpSpPr>
          <p:grpSpPr>
            <a:xfrm flipV="1">
              <a:off x="6498167" y="3276643"/>
              <a:ext cx="1831182" cy="346176"/>
              <a:chOff x="4938011" y="21668"/>
              <a:chExt cx="1706588" cy="174379"/>
            </a:xfrm>
          </p:grpSpPr>
          <p:cxnSp>
            <p:nvCxnSpPr>
              <p:cNvPr id="46" name="Straight Connector 45">
                <a:extLst>
                  <a:ext uri="{FF2B5EF4-FFF2-40B4-BE49-F238E27FC236}">
                    <a16:creationId xmlns:a16="http://schemas.microsoft.com/office/drawing/2014/main" id="{037988CF-B124-42C6-B851-9CB4561CF5E1}"/>
                  </a:ext>
                </a:extLst>
              </p:cNvPr>
              <p:cNvCxnSpPr>
                <a:cxnSpLocks/>
              </p:cNvCxnSpPr>
              <p:nvPr/>
            </p:nvCxnSpPr>
            <p:spPr>
              <a:xfrm>
                <a:off x="4946469" y="108857"/>
                <a:ext cx="1698130" cy="0"/>
              </a:xfrm>
              <a:prstGeom prst="line">
                <a:avLst/>
              </a:prstGeom>
              <a:ln w="63500" cap="sq">
                <a:solidFill>
                  <a:schemeClr val="accent5">
                    <a:lumMod val="75000"/>
                  </a:schemeClr>
                </a:solidFill>
              </a:ln>
            </p:spPr>
            <p:style>
              <a:lnRef idx="1">
                <a:schemeClr val="accent1"/>
              </a:lnRef>
              <a:fillRef idx="0">
                <a:schemeClr val="accent1"/>
              </a:fillRef>
              <a:effectRef idx="0">
                <a:srgbClr val="000000"/>
              </a:effectRef>
              <a:fontRef idx="minor">
                <a:schemeClr val="lt1"/>
              </a:fontRef>
            </p:style>
          </p:cxnSp>
          <p:cxnSp>
            <p:nvCxnSpPr>
              <p:cNvPr id="47" name="Straight Connector 46">
                <a:extLst>
                  <a:ext uri="{FF2B5EF4-FFF2-40B4-BE49-F238E27FC236}">
                    <a16:creationId xmlns:a16="http://schemas.microsoft.com/office/drawing/2014/main" id="{5B8DE332-C5B4-59DB-7BA8-006FA3B2BDE9}"/>
                  </a:ext>
                </a:extLst>
              </p:cNvPr>
              <p:cNvCxnSpPr>
                <a:cxnSpLocks/>
              </p:cNvCxnSpPr>
              <p:nvPr/>
            </p:nvCxnSpPr>
            <p:spPr>
              <a:xfrm>
                <a:off x="4938011" y="21668"/>
                <a:ext cx="0" cy="174379"/>
              </a:xfrm>
              <a:prstGeom prst="line">
                <a:avLst/>
              </a:prstGeom>
              <a:ln w="63500" cap="sq">
                <a:solidFill>
                  <a:schemeClr val="accent5">
                    <a:lumMod val="75000"/>
                  </a:schemeClr>
                </a:solidFill>
              </a:ln>
            </p:spPr>
            <p:style>
              <a:lnRef idx="1">
                <a:schemeClr val="accent1"/>
              </a:lnRef>
              <a:fillRef idx="0">
                <a:schemeClr val="accent1"/>
              </a:fillRef>
              <a:effectRef idx="0">
                <a:srgbClr val="000000"/>
              </a:effectRef>
              <a:fontRef idx="minor">
                <a:schemeClr val="lt1"/>
              </a:fontRef>
            </p:style>
          </p:cxnSp>
        </p:grpSp>
        <p:sp>
          <p:nvSpPr>
            <p:cNvPr id="13" name="Arc 12">
              <a:extLst>
                <a:ext uri="{FF2B5EF4-FFF2-40B4-BE49-F238E27FC236}">
                  <a16:creationId xmlns:a16="http://schemas.microsoft.com/office/drawing/2014/main" id="{92729204-D7AB-C6AC-6874-98BD47CBE37D}"/>
                </a:ext>
              </a:extLst>
            </p:cNvPr>
            <p:cNvSpPr/>
            <p:nvPr/>
          </p:nvSpPr>
          <p:spPr>
            <a:xfrm rot="10462739" flipH="1">
              <a:off x="9853410" y="3336081"/>
              <a:ext cx="836845" cy="755753"/>
            </a:xfrm>
            <a:prstGeom prst="arc">
              <a:avLst>
                <a:gd name="adj1" fmla="val 14388876"/>
                <a:gd name="adj2" fmla="val 5557566"/>
              </a:avLst>
            </a:prstGeom>
            <a:ln w="63500" cap="sq">
              <a:gradFill>
                <a:gsLst>
                  <a:gs pos="98000">
                    <a:schemeClr val="accent5">
                      <a:lumMod val="75000"/>
                      <a:alpha val="0"/>
                    </a:schemeClr>
                  </a:gs>
                  <a:gs pos="0">
                    <a:schemeClr val="accent5">
                      <a:lumMod val="75000"/>
                    </a:schemeClr>
                  </a:gs>
                </a:gsLst>
                <a:lin ang="5400000" scaled="1"/>
              </a:gradFill>
              <a:headEnd type="triangle"/>
              <a:tailEnd type="none"/>
            </a:ln>
          </p:spPr>
          <p:style>
            <a:lnRef idx="1">
              <a:schemeClr val="accent1"/>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14" name="Group 13">
              <a:extLst>
                <a:ext uri="{FF2B5EF4-FFF2-40B4-BE49-F238E27FC236}">
                  <a16:creationId xmlns:a16="http://schemas.microsoft.com/office/drawing/2014/main" id="{8A974297-F98F-B84A-2BF5-BC7A1AECA7B9}"/>
                </a:ext>
              </a:extLst>
            </p:cNvPr>
            <p:cNvGrpSpPr/>
            <p:nvPr/>
          </p:nvGrpSpPr>
          <p:grpSpPr>
            <a:xfrm>
              <a:off x="4592694" y="2249600"/>
              <a:ext cx="2200924" cy="1703820"/>
              <a:chOff x="4468677" y="2526280"/>
              <a:chExt cx="1940573" cy="1502272"/>
            </a:xfrm>
          </p:grpSpPr>
          <p:pic>
            <p:nvPicPr>
              <p:cNvPr id="43" name="Picture 42">
                <a:extLst>
                  <a:ext uri="{FF2B5EF4-FFF2-40B4-BE49-F238E27FC236}">
                    <a16:creationId xmlns:a16="http://schemas.microsoft.com/office/drawing/2014/main" id="{227F1D67-50ED-9082-792F-9A522188B9D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689305" y="2526280"/>
                <a:ext cx="1502272" cy="1502272"/>
              </a:xfrm>
              <a:prstGeom prst="rect">
                <a:avLst/>
              </a:prstGeom>
            </p:spPr>
          </p:pic>
          <p:sp>
            <p:nvSpPr>
              <p:cNvPr id="45" name="TextBox 44">
                <a:extLst>
                  <a:ext uri="{FF2B5EF4-FFF2-40B4-BE49-F238E27FC236}">
                    <a16:creationId xmlns:a16="http://schemas.microsoft.com/office/drawing/2014/main" id="{D145650F-2001-CE4B-A5CA-C5B80DAB8665}"/>
                  </a:ext>
                </a:extLst>
              </p:cNvPr>
              <p:cNvSpPr txBox="1"/>
              <p:nvPr/>
            </p:nvSpPr>
            <p:spPr>
              <a:xfrm>
                <a:off x="4468677" y="3141544"/>
                <a:ext cx="1940573" cy="271369"/>
              </a:xfrm>
              <a:prstGeom prst="rect">
                <a:avLst/>
              </a:prstGeom>
            </p:spPr>
            <p:txBody>
              <a:bodyPr wrap="square">
                <a:spAutoFit/>
              </a:bodyPr>
              <a:lstStyle>
                <a:defPPr>
                  <a:defRPr lang="en-US"/>
                </a:defPPr>
                <a:lvl1pPr marR="0" lvl="0" indent="0" algn="ctr" defTabSz="914377" fontAlgn="auto">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Trebuchet M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 CELL</a:t>
                </a:r>
              </a:p>
            </p:txBody>
          </p:sp>
        </p:grpSp>
        <p:pic>
          <p:nvPicPr>
            <p:cNvPr id="15" name="Picture 14" descr="A close up of a coral&#10;&#10;Description automatically generated">
              <a:extLst>
                <a:ext uri="{FF2B5EF4-FFF2-40B4-BE49-F238E27FC236}">
                  <a16:creationId xmlns:a16="http://schemas.microsoft.com/office/drawing/2014/main" id="{CD7085B5-404E-A9BC-C710-20A1FBDC74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18136" y="2894531"/>
              <a:ext cx="1425596" cy="1425596"/>
            </a:xfrm>
            <a:prstGeom prst="rect">
              <a:avLst/>
            </a:prstGeom>
          </p:spPr>
        </p:pic>
        <p:pic>
          <p:nvPicPr>
            <p:cNvPr id="16" name="Picture 15" descr="A close up of a coral&#10;&#10;Description automatically generated">
              <a:extLst>
                <a:ext uri="{FF2B5EF4-FFF2-40B4-BE49-F238E27FC236}">
                  <a16:creationId xmlns:a16="http://schemas.microsoft.com/office/drawing/2014/main" id="{9EB624C1-18ED-3A38-1CB8-67F0D0DDB9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3585" y="2186547"/>
              <a:ext cx="1425596" cy="1425596"/>
            </a:xfrm>
            <a:prstGeom prst="rect">
              <a:avLst/>
            </a:prstGeom>
          </p:spPr>
        </p:pic>
        <p:sp>
          <p:nvSpPr>
            <p:cNvPr id="17" name="TextBox 16">
              <a:extLst>
                <a:ext uri="{FF2B5EF4-FFF2-40B4-BE49-F238E27FC236}">
                  <a16:creationId xmlns:a16="http://schemas.microsoft.com/office/drawing/2014/main" id="{F93EAB75-019B-CE8E-DCB2-88829E686D31}"/>
                </a:ext>
              </a:extLst>
            </p:cNvPr>
            <p:cNvSpPr txBox="1"/>
            <p:nvPr/>
          </p:nvSpPr>
          <p:spPr>
            <a:xfrm>
              <a:off x="8564112" y="3691970"/>
              <a:ext cx="194057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400" b="1" i="0" u="none" strike="noStrike" kern="1200" cap="none" spc="0" normalizeH="0" baseline="0" noProof="0" dirty="0">
                  <a:ln>
                    <a:noFill/>
                  </a:ln>
                  <a:solidFill>
                    <a:srgbClr val="FFFFFF"/>
                  </a:solidFill>
                  <a:effectLst/>
                  <a:uLnTx/>
                  <a:uFillTx/>
                  <a:latin typeface="Trebuchet MS"/>
                  <a:ea typeface="+mn-ea"/>
                  <a:cs typeface="+mn-cs"/>
                </a:rPr>
                <a:t>TUMOR CELLS</a:t>
              </a:r>
            </a:p>
          </p:txBody>
        </p:sp>
        <p:grpSp>
          <p:nvGrpSpPr>
            <p:cNvPr id="18" name="Group 17">
              <a:extLst>
                <a:ext uri="{FF2B5EF4-FFF2-40B4-BE49-F238E27FC236}">
                  <a16:creationId xmlns:a16="http://schemas.microsoft.com/office/drawing/2014/main" id="{8CBF85B1-78A4-CFF2-E57C-4BCB0C98F180}"/>
                </a:ext>
              </a:extLst>
            </p:cNvPr>
            <p:cNvGrpSpPr/>
            <p:nvPr/>
          </p:nvGrpSpPr>
          <p:grpSpPr>
            <a:xfrm>
              <a:off x="6236691" y="3928434"/>
              <a:ext cx="2164413" cy="821738"/>
              <a:chOff x="6097013" y="4254554"/>
              <a:chExt cx="2164413" cy="821738"/>
            </a:xfrm>
          </p:grpSpPr>
          <p:grpSp>
            <p:nvGrpSpPr>
              <p:cNvPr id="32" name="Group 31">
                <a:extLst>
                  <a:ext uri="{FF2B5EF4-FFF2-40B4-BE49-F238E27FC236}">
                    <a16:creationId xmlns:a16="http://schemas.microsoft.com/office/drawing/2014/main" id="{79EA90CD-2208-D59E-3E95-3DF65F27DCAE}"/>
                  </a:ext>
                </a:extLst>
              </p:cNvPr>
              <p:cNvGrpSpPr/>
              <p:nvPr/>
            </p:nvGrpSpPr>
            <p:grpSpPr>
              <a:xfrm>
                <a:off x="6097013" y="4254554"/>
                <a:ext cx="821737" cy="821738"/>
                <a:chOff x="3588478" y="5561166"/>
                <a:chExt cx="985801" cy="985801"/>
              </a:xfrm>
            </p:grpSpPr>
            <p:pic>
              <p:nvPicPr>
                <p:cNvPr id="41" name="Picture 2">
                  <a:extLst>
                    <a:ext uri="{FF2B5EF4-FFF2-40B4-BE49-F238E27FC236}">
                      <a16:creationId xmlns:a16="http://schemas.microsoft.com/office/drawing/2014/main" id="{0A115D0D-2D01-0A13-C0D0-4BBCD1011B0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3588478" y="5561166"/>
                  <a:ext cx="985801" cy="9858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A516E67-7391-D014-9DFE-0CD2FB18985A}"/>
                    </a:ext>
                  </a:extLst>
                </p:cNvPr>
                <p:cNvSpPr txBox="1"/>
                <p:nvPr/>
              </p:nvSpPr>
              <p:spPr>
                <a:xfrm>
                  <a:off x="3770511" y="5943844"/>
                  <a:ext cx="645116" cy="313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TREG</a:t>
                  </a:r>
                </a:p>
              </p:txBody>
            </p:sp>
          </p:grpSp>
          <p:grpSp>
            <p:nvGrpSpPr>
              <p:cNvPr id="33" name="Group 32">
                <a:extLst>
                  <a:ext uri="{FF2B5EF4-FFF2-40B4-BE49-F238E27FC236}">
                    <a16:creationId xmlns:a16="http://schemas.microsoft.com/office/drawing/2014/main" id="{39A4DDE8-222F-0304-7CE8-E6DD0E534198}"/>
                  </a:ext>
                </a:extLst>
              </p:cNvPr>
              <p:cNvGrpSpPr/>
              <p:nvPr/>
            </p:nvGrpSpPr>
            <p:grpSpPr>
              <a:xfrm>
                <a:off x="6806539" y="4257791"/>
                <a:ext cx="784217" cy="784218"/>
                <a:chOff x="3611611" y="7443866"/>
                <a:chExt cx="940789" cy="940789"/>
              </a:xfrm>
            </p:grpSpPr>
            <p:pic>
              <p:nvPicPr>
                <p:cNvPr id="38" name="Picture 2">
                  <a:extLst>
                    <a:ext uri="{FF2B5EF4-FFF2-40B4-BE49-F238E27FC236}">
                      <a16:creationId xmlns:a16="http://schemas.microsoft.com/office/drawing/2014/main" id="{24BB53E0-85DC-8172-2F39-F049C65CDA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3611611" y="7443866"/>
                  <a:ext cx="940789" cy="94078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16C2EFF-2F27-EB4B-DB55-684F092B6889}"/>
                    </a:ext>
                  </a:extLst>
                </p:cNvPr>
                <p:cNvSpPr txBox="1"/>
                <p:nvPr/>
              </p:nvSpPr>
              <p:spPr>
                <a:xfrm>
                  <a:off x="3718086" y="7840733"/>
                  <a:ext cx="743887" cy="3046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MDSC</a:t>
                  </a:r>
                </a:p>
              </p:txBody>
            </p:sp>
          </p:grpSp>
          <p:grpSp>
            <p:nvGrpSpPr>
              <p:cNvPr id="34" name="Group 33">
                <a:extLst>
                  <a:ext uri="{FF2B5EF4-FFF2-40B4-BE49-F238E27FC236}">
                    <a16:creationId xmlns:a16="http://schemas.microsoft.com/office/drawing/2014/main" id="{FD52D4C3-8449-9679-C259-B97FD839C56A}"/>
                  </a:ext>
                </a:extLst>
              </p:cNvPr>
              <p:cNvGrpSpPr/>
              <p:nvPr/>
            </p:nvGrpSpPr>
            <p:grpSpPr>
              <a:xfrm>
                <a:off x="7515379" y="4285635"/>
                <a:ext cx="746047" cy="746047"/>
                <a:chOff x="6352367" y="7313173"/>
                <a:chExt cx="939882" cy="939882"/>
              </a:xfrm>
            </p:grpSpPr>
            <p:pic>
              <p:nvPicPr>
                <p:cNvPr id="35" name="Picture 34" descr="A close-up of a flower&#10;&#10;Description automatically generated with medium confidence">
                  <a:extLst>
                    <a:ext uri="{FF2B5EF4-FFF2-40B4-BE49-F238E27FC236}">
                      <a16:creationId xmlns:a16="http://schemas.microsoft.com/office/drawing/2014/main" id="{D6D18DA4-301C-F126-5D05-26A0D26CEDF9}"/>
                    </a:ext>
                  </a:extLst>
                </p:cNvPr>
                <p:cNvPicPr>
                  <a:picLocks noChangeAspect="1"/>
                </p:cNvPicPr>
                <p:nvPr/>
              </p:nvPicPr>
              <p:blipFill>
                <a:blip r:embed="rId8"/>
                <a:stretch>
                  <a:fillRect/>
                </a:stretch>
              </p:blipFill>
              <p:spPr>
                <a:xfrm>
                  <a:off x="6352367" y="7313173"/>
                  <a:ext cx="939882" cy="939882"/>
                </a:xfrm>
                <a:prstGeom prst="rect">
                  <a:avLst/>
                </a:prstGeom>
              </p:spPr>
            </p:pic>
            <p:sp>
              <p:nvSpPr>
                <p:cNvPr id="37" name="TextBox 36">
                  <a:extLst>
                    <a:ext uri="{FF2B5EF4-FFF2-40B4-BE49-F238E27FC236}">
                      <a16:creationId xmlns:a16="http://schemas.microsoft.com/office/drawing/2014/main" id="{74CD981E-40E0-E6A4-7A18-EC36A48088F6}"/>
                    </a:ext>
                  </a:extLst>
                </p:cNvPr>
                <p:cNvSpPr txBox="1"/>
                <p:nvPr/>
              </p:nvSpPr>
              <p:spPr>
                <a:xfrm>
                  <a:off x="6409217" y="7629766"/>
                  <a:ext cx="743171" cy="319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TAMs</a:t>
                  </a:r>
                </a:p>
              </p:txBody>
            </p:sp>
          </p:grpSp>
        </p:grpSp>
        <p:grpSp>
          <p:nvGrpSpPr>
            <p:cNvPr id="19" name="Group 18">
              <a:extLst>
                <a:ext uri="{FF2B5EF4-FFF2-40B4-BE49-F238E27FC236}">
                  <a16:creationId xmlns:a16="http://schemas.microsoft.com/office/drawing/2014/main" id="{CA7CDD7D-8A76-CB63-5DC9-DEC6F6BD2DD4}"/>
                </a:ext>
              </a:extLst>
            </p:cNvPr>
            <p:cNvGrpSpPr/>
            <p:nvPr/>
          </p:nvGrpSpPr>
          <p:grpSpPr>
            <a:xfrm>
              <a:off x="81200" y="2271597"/>
              <a:ext cx="1424900" cy="1424900"/>
              <a:chOff x="2148880" y="2515872"/>
              <a:chExt cx="1424900" cy="1424900"/>
            </a:xfrm>
          </p:grpSpPr>
          <p:pic>
            <p:nvPicPr>
              <p:cNvPr id="25" name="Picture 24">
                <a:extLst>
                  <a:ext uri="{FF2B5EF4-FFF2-40B4-BE49-F238E27FC236}">
                    <a16:creationId xmlns:a16="http://schemas.microsoft.com/office/drawing/2014/main" id="{2D13C7D0-8008-52C6-6C99-E2D00A0B7845}"/>
                  </a:ext>
                </a:extLst>
              </p:cNvPr>
              <p:cNvPicPr>
                <a:picLocks noChangeAspect="1"/>
              </p:cNvPicPr>
              <p:nvPr/>
            </p:nvPicPr>
            <p:blipFill>
              <a:blip r:embed="rId9"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148880" y="2515872"/>
                <a:ext cx="1424900" cy="1424900"/>
              </a:xfrm>
              <a:prstGeom prst="rect">
                <a:avLst/>
              </a:prstGeom>
            </p:spPr>
          </p:pic>
          <p:sp>
            <p:nvSpPr>
              <p:cNvPr id="31" name="Rectangle 30">
                <a:extLst>
                  <a:ext uri="{FF2B5EF4-FFF2-40B4-BE49-F238E27FC236}">
                    <a16:creationId xmlns:a16="http://schemas.microsoft.com/office/drawing/2014/main" id="{7D1AD117-99B9-24A8-D860-4D3E367E19B4}"/>
                  </a:ext>
                </a:extLst>
              </p:cNvPr>
              <p:cNvSpPr/>
              <p:nvPr/>
            </p:nvSpPr>
            <p:spPr>
              <a:xfrm>
                <a:off x="2204502" y="3101996"/>
                <a:ext cx="1316840" cy="27699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MACROPHAGE</a:t>
                </a:r>
              </a:p>
            </p:txBody>
          </p:sp>
        </p:grpSp>
        <p:grpSp>
          <p:nvGrpSpPr>
            <p:cNvPr id="20" name="Group 19">
              <a:extLst>
                <a:ext uri="{FF2B5EF4-FFF2-40B4-BE49-F238E27FC236}">
                  <a16:creationId xmlns:a16="http://schemas.microsoft.com/office/drawing/2014/main" id="{D2313524-649F-859C-AF1D-F5B0872D9ACF}"/>
                </a:ext>
              </a:extLst>
            </p:cNvPr>
            <p:cNvGrpSpPr>
              <a:grpSpLocks noChangeAspect="1"/>
            </p:cNvGrpSpPr>
            <p:nvPr/>
          </p:nvGrpSpPr>
          <p:grpSpPr>
            <a:xfrm>
              <a:off x="1713412" y="2212018"/>
              <a:ext cx="1864705" cy="2194560"/>
              <a:chOff x="235073" y="2574565"/>
              <a:chExt cx="2059776" cy="2424138"/>
            </a:xfrm>
          </p:grpSpPr>
          <p:pic>
            <p:nvPicPr>
              <p:cNvPr id="23" name="Picture 22">
                <a:extLst>
                  <a:ext uri="{FF2B5EF4-FFF2-40B4-BE49-F238E27FC236}">
                    <a16:creationId xmlns:a16="http://schemas.microsoft.com/office/drawing/2014/main" id="{1EE8DD33-749D-132B-0600-85BA8A587166}"/>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rot="5085673">
                <a:off x="52892" y="2756746"/>
                <a:ext cx="2424138" cy="2059776"/>
              </a:xfrm>
              <a:prstGeom prst="rect">
                <a:avLst/>
              </a:prstGeom>
            </p:spPr>
          </p:pic>
          <p:sp>
            <p:nvSpPr>
              <p:cNvPr id="24" name="Rectangle 23">
                <a:extLst>
                  <a:ext uri="{FF2B5EF4-FFF2-40B4-BE49-F238E27FC236}">
                    <a16:creationId xmlns:a16="http://schemas.microsoft.com/office/drawing/2014/main" id="{C34B7E86-03B6-29D3-8B0A-E1779447268A}"/>
                  </a:ext>
                </a:extLst>
              </p:cNvPr>
              <p:cNvSpPr/>
              <p:nvPr/>
            </p:nvSpPr>
            <p:spPr>
              <a:xfrm>
                <a:off x="641993" y="3544086"/>
                <a:ext cx="1142878" cy="46166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DENDRITIC CELL</a:t>
                </a:r>
              </a:p>
            </p:txBody>
          </p:sp>
        </p:grpSp>
        <p:sp>
          <p:nvSpPr>
            <p:cNvPr id="21" name="Arc 20">
              <a:extLst>
                <a:ext uri="{FF2B5EF4-FFF2-40B4-BE49-F238E27FC236}">
                  <a16:creationId xmlns:a16="http://schemas.microsoft.com/office/drawing/2014/main" id="{59045781-06C1-83FF-6C48-A665FFBE679D}"/>
                </a:ext>
              </a:extLst>
            </p:cNvPr>
            <p:cNvSpPr/>
            <p:nvPr/>
          </p:nvSpPr>
          <p:spPr>
            <a:xfrm rot="16439230" flipV="1">
              <a:off x="6092576" y="2493766"/>
              <a:ext cx="1463040" cy="2543655"/>
            </a:xfrm>
            <a:prstGeom prst="arc">
              <a:avLst>
                <a:gd name="adj1" fmla="val 5991135"/>
                <a:gd name="adj2" fmla="val 8389645"/>
              </a:avLst>
            </a:prstGeom>
            <a:ln w="63500" cap="sq">
              <a:solidFill>
                <a:schemeClr val="accent5">
                  <a:lumMod val="75000"/>
                </a:schemeClr>
              </a:solidFill>
              <a:headEnd type="none" w="sm" len="sm"/>
              <a:tailEnd type="none"/>
            </a:ln>
          </p:spPr>
          <p:style>
            <a:lnRef idx="1">
              <a:schemeClr val="accent1"/>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22" name="Straight Connector 21">
              <a:extLst>
                <a:ext uri="{FF2B5EF4-FFF2-40B4-BE49-F238E27FC236}">
                  <a16:creationId xmlns:a16="http://schemas.microsoft.com/office/drawing/2014/main" id="{87AF8CF1-89A9-41D1-0B00-86DE92B479D8}"/>
                </a:ext>
              </a:extLst>
            </p:cNvPr>
            <p:cNvCxnSpPr>
              <a:cxnSpLocks/>
            </p:cNvCxnSpPr>
            <p:nvPr/>
          </p:nvCxnSpPr>
          <p:spPr>
            <a:xfrm flipH="1" flipV="1">
              <a:off x="5470438" y="3867144"/>
              <a:ext cx="280452" cy="8361"/>
            </a:xfrm>
            <a:prstGeom prst="line">
              <a:avLst/>
            </a:prstGeom>
            <a:ln w="63500" cap="sq">
              <a:solidFill>
                <a:schemeClr val="accent5">
                  <a:lumMod val="75000"/>
                </a:schemeClr>
              </a:solidFill>
            </a:ln>
          </p:spPr>
          <p:style>
            <a:lnRef idx="1">
              <a:schemeClr val="accent1"/>
            </a:lnRef>
            <a:fillRef idx="0">
              <a:schemeClr val="accent1"/>
            </a:fillRef>
            <a:effectRef idx="0">
              <a:srgbClr val="000000"/>
            </a:effectRef>
            <a:fontRef idx="minor">
              <a:schemeClr val="lt1"/>
            </a:fontRef>
          </p:style>
        </p:cxnSp>
      </p:grpSp>
      <p:sp>
        <p:nvSpPr>
          <p:cNvPr id="49" name="TextBox 48">
            <a:hlinkClick r:id="" action="ppaction://noaction"/>
            <a:extLst>
              <a:ext uri="{FF2B5EF4-FFF2-40B4-BE49-F238E27FC236}">
                <a16:creationId xmlns:a16="http://schemas.microsoft.com/office/drawing/2014/main" id="{99FCE857-7455-A5F3-599D-9CA26FF228A6}"/>
              </a:ext>
            </a:extLst>
          </p:cNvPr>
          <p:cNvSpPr txBox="1"/>
          <p:nvPr/>
        </p:nvSpPr>
        <p:spPr>
          <a:xfrm>
            <a:off x="8432833" y="1553360"/>
            <a:ext cx="3242453" cy="839933"/>
          </a:xfrm>
          <a:prstGeom prst="rect">
            <a:avLst/>
          </a:prstGeom>
          <a:noFill/>
          <a:ln>
            <a:solidFill>
              <a:schemeClr val="accent2"/>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8C00"/>
                </a:solidFill>
                <a:effectLst/>
                <a:uLnTx/>
                <a:uFillTx/>
                <a:latin typeface="Trebuchet MS"/>
                <a:ea typeface="+mn-ea"/>
                <a:cs typeface="+mn-cs"/>
              </a:rPr>
              <a:t>Tumor-Intrinsic Pathways</a:t>
            </a:r>
            <a:r>
              <a:rPr lang="en-US" sz="1400" b="1" baseline="30000" dirty="0">
                <a:solidFill>
                  <a:srgbClr val="ED8C00"/>
                </a:solidFill>
                <a:latin typeface="Trebuchet MS"/>
              </a:rPr>
              <a:t>46-49</a:t>
            </a:r>
            <a:endParaRPr kumimoji="0" lang="en-US" sz="1400" b="1" i="0" u="none" strike="noStrike" kern="1200" cap="none" spc="0" normalizeH="0" baseline="30000" noProof="0" dirty="0">
              <a:ln>
                <a:noFill/>
              </a:ln>
              <a:solidFill>
                <a:srgbClr val="ED8C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Leverage protein degradation pathways, epigenetic drivers of oncogenesis, tumor antigens, and growth signaling pathways</a:t>
            </a:r>
          </a:p>
        </p:txBody>
      </p:sp>
      <p:sp>
        <p:nvSpPr>
          <p:cNvPr id="51" name="Footnotes">
            <a:extLst>
              <a:ext uri="{FF2B5EF4-FFF2-40B4-BE49-F238E27FC236}">
                <a16:creationId xmlns:a16="http://schemas.microsoft.com/office/drawing/2014/main" id="{1083126D-79BD-1367-4BC4-B47F54D53B3B}"/>
              </a:ext>
            </a:extLst>
          </p:cNvPr>
          <p:cNvSpPr txBox="1"/>
          <p:nvPr/>
        </p:nvSpPr>
        <p:spPr>
          <a:xfrm>
            <a:off x="367785" y="5853686"/>
            <a:ext cx="78942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3368481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80C3C6-09AD-418C-8F56-75F56A608EA7}"/>
              </a:ext>
            </a:extLst>
          </p:cNvPr>
          <p:cNvSpPr>
            <a:spLocks noGrp="1"/>
          </p:cNvSpPr>
          <p:nvPr>
            <p:ph type="sldNum" sz="quarter" idx="12"/>
          </p:nvPr>
        </p:nvSpPr>
        <p:spPr/>
        <p:txBody>
          <a:bodyPr/>
          <a:lstStyle/>
          <a:p>
            <a:fld id="{B58DE5F1-E0F9-4CCA-92B7-7A6FC4DFEE14}" type="slidenum">
              <a:rPr lang="en-US" smtClean="0"/>
              <a:t>19</a:t>
            </a:fld>
            <a:endParaRPr lang="en-US" dirty="0"/>
          </a:p>
        </p:txBody>
      </p:sp>
      <p:sp>
        <p:nvSpPr>
          <p:cNvPr id="13" name="Title 1">
            <a:extLst>
              <a:ext uri="{FF2B5EF4-FFF2-40B4-BE49-F238E27FC236}">
                <a16:creationId xmlns:a16="http://schemas.microsoft.com/office/drawing/2014/main" id="{29388D4A-B6E9-4B8B-9C71-B2EECAF422A1}"/>
              </a:ext>
            </a:extLst>
          </p:cNvPr>
          <p:cNvSpPr>
            <a:spLocks noGrp="1"/>
          </p:cNvSpPr>
          <p:nvPr>
            <p:ph type="title"/>
          </p:nvPr>
        </p:nvSpPr>
        <p:spPr>
          <a:xfrm>
            <a:off x="365759" y="365760"/>
            <a:ext cx="10378440" cy="914400"/>
          </a:xfrm>
        </p:spPr>
        <p:txBody>
          <a:bodyPr/>
          <a:lstStyle/>
          <a:p>
            <a:r>
              <a:rPr lang="en-US" dirty="0"/>
              <a:t>Immune pathways combine to refine response</a:t>
            </a:r>
          </a:p>
        </p:txBody>
      </p:sp>
      <p:sp>
        <p:nvSpPr>
          <p:cNvPr id="14" name="Rectangle 13">
            <a:extLst>
              <a:ext uri="{FF2B5EF4-FFF2-40B4-BE49-F238E27FC236}">
                <a16:creationId xmlns:a16="http://schemas.microsoft.com/office/drawing/2014/main" id="{FCFD5C4C-1B9B-4E51-AF5F-5C0393CEC46F}"/>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
        <p:nvSpPr>
          <p:cNvPr id="20" name="Content Placeholder 7">
            <a:extLst>
              <a:ext uri="{FF2B5EF4-FFF2-40B4-BE49-F238E27FC236}">
                <a16:creationId xmlns:a16="http://schemas.microsoft.com/office/drawing/2014/main" id="{4DB8C66A-1DBE-4547-9BBB-6FFD5DA2DB2F}"/>
              </a:ext>
            </a:extLst>
          </p:cNvPr>
          <p:cNvSpPr>
            <a:spLocks noGrp="1"/>
          </p:cNvSpPr>
          <p:nvPr>
            <p:ph idx="1"/>
          </p:nvPr>
        </p:nvSpPr>
        <p:spPr>
          <a:xfrm>
            <a:off x="365125" y="1422819"/>
            <a:ext cx="4762500" cy="4572000"/>
          </a:xfrm>
        </p:spPr>
        <p:txBody>
          <a:bodyPr/>
          <a:lstStyle/>
          <a:p>
            <a:pPr>
              <a:lnSpc>
                <a:spcPct val="114000"/>
              </a:lnSpc>
              <a:spcBef>
                <a:spcPts val="0"/>
              </a:spcBef>
              <a:spcAft>
                <a:spcPts val="4200"/>
              </a:spcAft>
            </a:pPr>
            <a:r>
              <a:rPr lang="en-US" sz="1800" dirty="0"/>
              <a:t>Activating and inhibitory signaling pathways </a:t>
            </a:r>
            <a:r>
              <a:rPr lang="en-US" sz="1800" b="1" dirty="0"/>
              <a:t>combine to maintain immune balance </a:t>
            </a:r>
            <a:r>
              <a:rPr lang="en-US" sz="1800" dirty="0"/>
              <a:t>by regulating the 3 key stages of the immune response: presentation, infiltration, and elimination</a:t>
            </a:r>
            <a:r>
              <a:rPr lang="en-US" sz="1800" dirty="0">
                <a:solidFill>
                  <a:schemeClr val="tx2"/>
                </a:solidFill>
              </a:rPr>
              <a:t>.</a:t>
            </a:r>
            <a:r>
              <a:rPr lang="pt-BR" sz="1800" baseline="30000" dirty="0">
                <a:solidFill>
                  <a:schemeClr val="tx2"/>
                </a:solidFill>
              </a:rPr>
              <a:t>50-52</a:t>
            </a:r>
          </a:p>
          <a:p>
            <a:pPr>
              <a:lnSpc>
                <a:spcPct val="114000"/>
              </a:lnSpc>
              <a:spcBef>
                <a:spcPts val="0"/>
              </a:spcBef>
              <a:spcAft>
                <a:spcPts val="1200"/>
              </a:spcAft>
            </a:pPr>
            <a:r>
              <a:rPr lang="en-US" sz="1800" dirty="0"/>
              <a:t>Once an immune response is initiated, each stage can potentiate or limit the activity of subsequent stages.</a:t>
            </a:r>
            <a:r>
              <a:rPr lang="pt-BR" sz="1800" baseline="30000" dirty="0">
                <a:solidFill>
                  <a:schemeClr val="tx2"/>
                </a:solidFill>
              </a:rPr>
              <a:t>53</a:t>
            </a:r>
            <a:endParaRPr lang="pt-BR" sz="1800" dirty="0">
              <a:solidFill>
                <a:schemeClr val="tx2"/>
              </a:solidFill>
            </a:endParaRPr>
          </a:p>
        </p:txBody>
      </p:sp>
      <p:sp>
        <p:nvSpPr>
          <p:cNvPr id="21" name="Rounded Rectangle 25">
            <a:extLst>
              <a:ext uri="{FF2B5EF4-FFF2-40B4-BE49-F238E27FC236}">
                <a16:creationId xmlns:a16="http://schemas.microsoft.com/office/drawing/2014/main" id="{28451B4F-62AD-48FC-9A62-707F0832C4D9}"/>
              </a:ext>
            </a:extLst>
          </p:cNvPr>
          <p:cNvSpPr/>
          <p:nvPr/>
        </p:nvSpPr>
        <p:spPr>
          <a:xfrm>
            <a:off x="365125" y="5518369"/>
            <a:ext cx="11461750" cy="630750"/>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lnSpc>
                <a:spcPct val="114000"/>
              </a:lnSpc>
            </a:pPr>
            <a:r>
              <a:rPr lang="en-US" sz="1600" b="1" dirty="0">
                <a:solidFill>
                  <a:schemeClr val="tx2"/>
                </a:solidFill>
              </a:rPr>
              <a:t>Modulating signaling pathways in combination may enhance the </a:t>
            </a:r>
            <a:br>
              <a:rPr lang="en-US" sz="1600" b="1" dirty="0">
                <a:solidFill>
                  <a:schemeClr val="tx2"/>
                </a:solidFill>
              </a:rPr>
            </a:br>
            <a:r>
              <a:rPr lang="en-US" sz="1600" b="1" dirty="0">
                <a:solidFill>
                  <a:schemeClr val="tx2"/>
                </a:solidFill>
              </a:rPr>
              <a:t>antitumor immune response, as suggested by preclinical data</a:t>
            </a:r>
            <a:r>
              <a:rPr lang="en-US" sz="1600" b="1" dirty="0">
                <a:solidFill>
                  <a:schemeClr val="tx2"/>
                </a:solidFill>
                <a:cs typeface="Arial"/>
              </a:rPr>
              <a:t>.</a:t>
            </a:r>
            <a:r>
              <a:rPr lang="en-US" sz="1600" b="1" baseline="30000" dirty="0">
                <a:solidFill>
                  <a:schemeClr val="tx2"/>
                </a:solidFill>
                <a:cs typeface="Arial"/>
              </a:rPr>
              <a:t>54-58</a:t>
            </a:r>
          </a:p>
        </p:txBody>
      </p:sp>
      <p:grpSp>
        <p:nvGrpSpPr>
          <p:cNvPr id="44" name="Group 43">
            <a:extLst>
              <a:ext uri="{FF2B5EF4-FFF2-40B4-BE49-F238E27FC236}">
                <a16:creationId xmlns:a16="http://schemas.microsoft.com/office/drawing/2014/main" id="{0D7FCFF6-56EC-4750-B6F5-B5A023F5A879}"/>
              </a:ext>
            </a:extLst>
          </p:cNvPr>
          <p:cNvGrpSpPr/>
          <p:nvPr/>
        </p:nvGrpSpPr>
        <p:grpSpPr>
          <a:xfrm>
            <a:off x="5541446" y="2090208"/>
            <a:ext cx="1198958" cy="3323602"/>
            <a:chOff x="4280027" y="1377697"/>
            <a:chExt cx="1442593" cy="3998976"/>
          </a:xfrm>
        </p:grpSpPr>
        <p:pic>
          <p:nvPicPr>
            <p:cNvPr id="45" name="Picture 44">
              <a:extLst>
                <a:ext uri="{FF2B5EF4-FFF2-40B4-BE49-F238E27FC236}">
                  <a16:creationId xmlns:a16="http://schemas.microsoft.com/office/drawing/2014/main" id="{86E20EAC-83E7-489D-A6AF-DD5DB1EC2C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0027" y="1377697"/>
              <a:ext cx="1442593" cy="3998976"/>
            </a:xfrm>
            <a:prstGeom prst="rect">
              <a:avLst/>
            </a:prstGeom>
          </p:spPr>
        </p:pic>
        <p:sp>
          <p:nvSpPr>
            <p:cNvPr id="46" name="TextBox 45">
              <a:extLst>
                <a:ext uri="{FF2B5EF4-FFF2-40B4-BE49-F238E27FC236}">
                  <a16:creationId xmlns:a16="http://schemas.microsoft.com/office/drawing/2014/main" id="{37426C37-C7B3-4A9B-AAA5-55C9093DE4F4}"/>
                </a:ext>
              </a:extLst>
            </p:cNvPr>
            <p:cNvSpPr txBox="1"/>
            <p:nvPr/>
          </p:nvSpPr>
          <p:spPr>
            <a:xfrm>
              <a:off x="5379025" y="5038498"/>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5</a:t>
              </a:r>
            </a:p>
          </p:txBody>
        </p:sp>
      </p:grpSp>
      <p:grpSp>
        <p:nvGrpSpPr>
          <p:cNvPr id="47" name="Group 46">
            <a:extLst>
              <a:ext uri="{FF2B5EF4-FFF2-40B4-BE49-F238E27FC236}">
                <a16:creationId xmlns:a16="http://schemas.microsoft.com/office/drawing/2014/main" id="{01D39198-BAAE-4206-86F9-6D04EEE8C991}"/>
              </a:ext>
            </a:extLst>
          </p:cNvPr>
          <p:cNvGrpSpPr/>
          <p:nvPr/>
        </p:nvGrpSpPr>
        <p:grpSpPr>
          <a:xfrm>
            <a:off x="6718148" y="2090208"/>
            <a:ext cx="1000628" cy="3323602"/>
            <a:chOff x="5692139" y="1377697"/>
            <a:chExt cx="1203961" cy="3998976"/>
          </a:xfrm>
        </p:grpSpPr>
        <p:pic>
          <p:nvPicPr>
            <p:cNvPr id="48" name="Picture 47">
              <a:extLst>
                <a:ext uri="{FF2B5EF4-FFF2-40B4-BE49-F238E27FC236}">
                  <a16:creationId xmlns:a16="http://schemas.microsoft.com/office/drawing/2014/main" id="{BB20821D-5556-40BD-8878-28ED2F3DC8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92139" y="1377697"/>
              <a:ext cx="1203961" cy="3998976"/>
            </a:xfrm>
            <a:prstGeom prst="rect">
              <a:avLst/>
            </a:prstGeom>
          </p:spPr>
        </p:pic>
        <p:sp>
          <p:nvSpPr>
            <p:cNvPr id="49" name="TextBox 48">
              <a:extLst>
                <a:ext uri="{FF2B5EF4-FFF2-40B4-BE49-F238E27FC236}">
                  <a16:creationId xmlns:a16="http://schemas.microsoft.com/office/drawing/2014/main" id="{9D5F1E01-14B5-4623-B7F1-71E64E045F0D}"/>
                </a:ext>
              </a:extLst>
            </p:cNvPr>
            <p:cNvSpPr txBox="1"/>
            <p:nvPr/>
          </p:nvSpPr>
          <p:spPr>
            <a:xfrm>
              <a:off x="6577946" y="4869430"/>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6</a:t>
              </a:r>
            </a:p>
          </p:txBody>
        </p:sp>
      </p:grpSp>
      <p:grpSp>
        <p:nvGrpSpPr>
          <p:cNvPr id="50" name="Group 49">
            <a:extLst>
              <a:ext uri="{FF2B5EF4-FFF2-40B4-BE49-F238E27FC236}">
                <a16:creationId xmlns:a16="http://schemas.microsoft.com/office/drawing/2014/main" id="{3BFD59D7-A89F-4EC4-927E-DF4231FFED4B}"/>
              </a:ext>
            </a:extLst>
          </p:cNvPr>
          <p:cNvGrpSpPr/>
          <p:nvPr/>
        </p:nvGrpSpPr>
        <p:grpSpPr>
          <a:xfrm>
            <a:off x="7701056" y="2090208"/>
            <a:ext cx="994294" cy="3323602"/>
            <a:chOff x="6873240" y="1377697"/>
            <a:chExt cx="1196340" cy="3998976"/>
          </a:xfrm>
        </p:grpSpPr>
        <p:pic>
          <p:nvPicPr>
            <p:cNvPr id="51" name="Picture 50">
              <a:extLst>
                <a:ext uri="{FF2B5EF4-FFF2-40B4-BE49-F238E27FC236}">
                  <a16:creationId xmlns:a16="http://schemas.microsoft.com/office/drawing/2014/main" id="{45C5E6F2-0594-4A4D-9E9B-6DF28B7BE2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73240" y="1377697"/>
              <a:ext cx="1196340" cy="3998976"/>
            </a:xfrm>
            <a:prstGeom prst="rect">
              <a:avLst/>
            </a:prstGeom>
          </p:spPr>
        </p:pic>
        <p:sp>
          <p:nvSpPr>
            <p:cNvPr id="52" name="TextBox 51">
              <a:extLst>
                <a:ext uri="{FF2B5EF4-FFF2-40B4-BE49-F238E27FC236}">
                  <a16:creationId xmlns:a16="http://schemas.microsoft.com/office/drawing/2014/main" id="{267882CA-CA75-46B5-AF1D-8F1325181D9C}"/>
                </a:ext>
              </a:extLst>
            </p:cNvPr>
            <p:cNvSpPr txBox="1"/>
            <p:nvPr/>
          </p:nvSpPr>
          <p:spPr>
            <a:xfrm>
              <a:off x="7931970" y="5036117"/>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7</a:t>
              </a:r>
            </a:p>
          </p:txBody>
        </p:sp>
      </p:grpSp>
      <p:grpSp>
        <p:nvGrpSpPr>
          <p:cNvPr id="53" name="Group 52">
            <a:extLst>
              <a:ext uri="{FF2B5EF4-FFF2-40B4-BE49-F238E27FC236}">
                <a16:creationId xmlns:a16="http://schemas.microsoft.com/office/drawing/2014/main" id="{C68027BC-2B60-4A17-955B-DFC65282865B}"/>
              </a:ext>
            </a:extLst>
          </p:cNvPr>
          <p:cNvGrpSpPr/>
          <p:nvPr/>
        </p:nvGrpSpPr>
        <p:grpSpPr>
          <a:xfrm>
            <a:off x="8680725" y="2090208"/>
            <a:ext cx="994294" cy="3323602"/>
            <a:chOff x="8054340" y="1377697"/>
            <a:chExt cx="1196340" cy="3998976"/>
          </a:xfrm>
        </p:grpSpPr>
        <p:pic>
          <p:nvPicPr>
            <p:cNvPr id="54" name="Picture 53">
              <a:extLst>
                <a:ext uri="{FF2B5EF4-FFF2-40B4-BE49-F238E27FC236}">
                  <a16:creationId xmlns:a16="http://schemas.microsoft.com/office/drawing/2014/main" id="{10A5D1DB-A527-40C2-85CF-080589E394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054340" y="1377697"/>
              <a:ext cx="1196340" cy="3998976"/>
            </a:xfrm>
            <a:prstGeom prst="rect">
              <a:avLst/>
            </a:prstGeom>
          </p:spPr>
        </p:pic>
        <p:sp>
          <p:nvSpPr>
            <p:cNvPr id="55" name="TextBox 54">
              <a:extLst>
                <a:ext uri="{FF2B5EF4-FFF2-40B4-BE49-F238E27FC236}">
                  <a16:creationId xmlns:a16="http://schemas.microsoft.com/office/drawing/2014/main" id="{654D93DD-01B2-4E94-9398-416CFECE74A1}"/>
                </a:ext>
              </a:extLst>
            </p:cNvPr>
            <p:cNvSpPr txBox="1"/>
            <p:nvPr/>
          </p:nvSpPr>
          <p:spPr>
            <a:xfrm>
              <a:off x="8849520" y="5038498"/>
              <a:ext cx="118622"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1,7</a:t>
              </a:r>
            </a:p>
          </p:txBody>
        </p:sp>
      </p:grpSp>
      <p:grpSp>
        <p:nvGrpSpPr>
          <p:cNvPr id="56" name="Group 55">
            <a:extLst>
              <a:ext uri="{FF2B5EF4-FFF2-40B4-BE49-F238E27FC236}">
                <a16:creationId xmlns:a16="http://schemas.microsoft.com/office/drawing/2014/main" id="{229960D8-64B0-403D-BC5D-ECDBFDC867FB}"/>
              </a:ext>
            </a:extLst>
          </p:cNvPr>
          <p:cNvGrpSpPr/>
          <p:nvPr/>
        </p:nvGrpSpPr>
        <p:grpSpPr>
          <a:xfrm>
            <a:off x="10648393" y="2090208"/>
            <a:ext cx="1178481" cy="3323602"/>
            <a:chOff x="10408919" y="1377697"/>
            <a:chExt cx="1417955" cy="3998976"/>
          </a:xfrm>
        </p:grpSpPr>
        <p:pic>
          <p:nvPicPr>
            <p:cNvPr id="57" name="Picture 56">
              <a:extLst>
                <a:ext uri="{FF2B5EF4-FFF2-40B4-BE49-F238E27FC236}">
                  <a16:creationId xmlns:a16="http://schemas.microsoft.com/office/drawing/2014/main" id="{57047391-0240-46DF-900D-99BD097539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408919" y="1377697"/>
              <a:ext cx="1417955" cy="3998976"/>
            </a:xfrm>
            <a:prstGeom prst="rect">
              <a:avLst/>
            </a:prstGeom>
          </p:spPr>
        </p:pic>
        <p:sp>
          <p:nvSpPr>
            <p:cNvPr id="58" name="TextBox 57">
              <a:extLst>
                <a:ext uri="{FF2B5EF4-FFF2-40B4-BE49-F238E27FC236}">
                  <a16:creationId xmlns:a16="http://schemas.microsoft.com/office/drawing/2014/main" id="{1D1C13CF-E961-40FD-B69C-3A632D9545EF}"/>
                </a:ext>
              </a:extLst>
            </p:cNvPr>
            <p:cNvSpPr txBox="1"/>
            <p:nvPr/>
          </p:nvSpPr>
          <p:spPr>
            <a:xfrm>
              <a:off x="11453017" y="4536055"/>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3</a:t>
              </a:r>
            </a:p>
          </p:txBody>
        </p:sp>
      </p:grpSp>
      <p:grpSp>
        <p:nvGrpSpPr>
          <p:cNvPr id="59" name="Group 58">
            <a:extLst>
              <a:ext uri="{FF2B5EF4-FFF2-40B4-BE49-F238E27FC236}">
                <a16:creationId xmlns:a16="http://schemas.microsoft.com/office/drawing/2014/main" id="{C3D30310-0866-454D-97BB-49A9C98C9ED6}"/>
              </a:ext>
            </a:extLst>
          </p:cNvPr>
          <p:cNvGrpSpPr/>
          <p:nvPr/>
        </p:nvGrpSpPr>
        <p:grpSpPr>
          <a:xfrm>
            <a:off x="9662372" y="2090208"/>
            <a:ext cx="1000627" cy="3323602"/>
            <a:chOff x="9227820" y="1377697"/>
            <a:chExt cx="1203960" cy="3998976"/>
          </a:xfrm>
        </p:grpSpPr>
        <p:pic>
          <p:nvPicPr>
            <p:cNvPr id="60" name="Picture 59">
              <a:extLst>
                <a:ext uri="{FF2B5EF4-FFF2-40B4-BE49-F238E27FC236}">
                  <a16:creationId xmlns:a16="http://schemas.microsoft.com/office/drawing/2014/main" id="{AF70A67E-815C-4597-895D-9C121E739D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227820" y="1377697"/>
              <a:ext cx="1203960" cy="3998976"/>
            </a:xfrm>
            <a:prstGeom prst="rect">
              <a:avLst/>
            </a:prstGeom>
          </p:spPr>
        </p:pic>
        <p:sp>
          <p:nvSpPr>
            <p:cNvPr id="61" name="TextBox 60">
              <a:extLst>
                <a:ext uri="{FF2B5EF4-FFF2-40B4-BE49-F238E27FC236}">
                  <a16:creationId xmlns:a16="http://schemas.microsoft.com/office/drawing/2014/main" id="{E8CD0173-0DA3-4C8B-80ED-DBB99980F980}"/>
                </a:ext>
              </a:extLst>
            </p:cNvPr>
            <p:cNvSpPr txBox="1"/>
            <p:nvPr/>
          </p:nvSpPr>
          <p:spPr>
            <a:xfrm>
              <a:off x="10230566" y="5040879"/>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1</a:t>
              </a:r>
            </a:p>
          </p:txBody>
        </p:sp>
      </p:grpSp>
      <p:sp>
        <p:nvSpPr>
          <p:cNvPr id="62" name="Rectangle 31">
            <a:extLst>
              <a:ext uri="{FF2B5EF4-FFF2-40B4-BE49-F238E27FC236}">
                <a16:creationId xmlns:a16="http://schemas.microsoft.com/office/drawing/2014/main" id="{DD2E7E89-F9A5-4C6D-B0D0-2F863FC7444A}"/>
              </a:ext>
            </a:extLst>
          </p:cNvPr>
          <p:cNvSpPr/>
          <p:nvPr/>
        </p:nvSpPr>
        <p:spPr>
          <a:xfrm>
            <a:off x="9298271" y="1422819"/>
            <a:ext cx="2527968" cy="621792"/>
          </a:xfrm>
          <a:custGeom>
            <a:avLst/>
            <a:gdLst/>
            <a:ahLst/>
            <a:cxnLst/>
            <a:rect l="l" t="t" r="r" b="b"/>
            <a:pathLst>
              <a:path w="4927346" h="621792">
                <a:moveTo>
                  <a:pt x="0" y="0"/>
                </a:moveTo>
                <a:lnTo>
                  <a:pt x="4927346" y="0"/>
                </a:lnTo>
                <a:lnTo>
                  <a:pt x="4927346" y="621792"/>
                </a:lnTo>
                <a:lnTo>
                  <a:pt x="0" y="621792"/>
                </a:lnTo>
                <a:lnTo>
                  <a:pt x="310896" y="31089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Ins="64008" rtlCol="0" anchor="ctr"/>
          <a:lstStyle/>
          <a:p>
            <a:pPr algn="r">
              <a:defRPr/>
            </a:pPr>
            <a:r>
              <a:rPr lang="en-US" sz="1400" b="1" dirty="0">
                <a:solidFill>
                  <a:schemeClr val="tx1"/>
                </a:solidFill>
              </a:rPr>
              <a:t> Adaptive immune response</a:t>
            </a:r>
          </a:p>
        </p:txBody>
      </p:sp>
      <p:sp>
        <p:nvSpPr>
          <p:cNvPr id="63" name="Pentagon 97">
            <a:extLst>
              <a:ext uri="{FF2B5EF4-FFF2-40B4-BE49-F238E27FC236}">
                <a16:creationId xmlns:a16="http://schemas.microsoft.com/office/drawing/2014/main" id="{9E3A2523-FF80-4E95-A861-D93CE20ECCCA}"/>
              </a:ext>
            </a:extLst>
          </p:cNvPr>
          <p:cNvSpPr/>
          <p:nvPr/>
        </p:nvSpPr>
        <p:spPr>
          <a:xfrm>
            <a:off x="5541445" y="1422819"/>
            <a:ext cx="3864725" cy="621792"/>
          </a:xfrm>
          <a:prstGeom prst="homePlate">
            <a:avLst>
              <a:gd name="adj" fmla="val 2957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a:solidFill>
                  <a:prstClr val="white"/>
                </a:solidFill>
              </a:rPr>
              <a:t>Innate immune response</a:t>
            </a:r>
          </a:p>
        </p:txBody>
      </p:sp>
    </p:spTree>
    <p:extLst>
      <p:ext uri="{BB962C8B-B14F-4D97-AF65-F5344CB8AC3E}">
        <p14:creationId xmlns:p14="http://schemas.microsoft.com/office/powerpoint/2010/main" val="229821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D37FAEF-77A7-45A5-A89F-D649A3960170}"/>
              </a:ext>
            </a:extLst>
          </p:cNvPr>
          <p:cNvSpPr>
            <a:spLocks noGrp="1"/>
          </p:cNvSpPr>
          <p:nvPr>
            <p:ph type="title"/>
          </p:nvPr>
        </p:nvSpPr>
        <p:spPr>
          <a:xfrm>
            <a:off x="365759" y="365760"/>
            <a:ext cx="10378440" cy="914400"/>
          </a:xfrm>
        </p:spPr>
        <p:txBody>
          <a:bodyPr/>
          <a:lstStyle/>
          <a:p>
            <a:r>
              <a:rPr lang="en-US" dirty="0"/>
              <a:t>About</a:t>
            </a:r>
          </a:p>
        </p:txBody>
      </p:sp>
      <p:sp>
        <p:nvSpPr>
          <p:cNvPr id="7" name="Slide Number Placeholder 6"/>
          <p:cNvSpPr>
            <a:spLocks noGrp="1"/>
          </p:cNvSpPr>
          <p:nvPr>
            <p:ph type="sldNum" sz="quarter" idx="12"/>
          </p:nvPr>
        </p:nvSpPr>
        <p:spPr>
          <a:xfrm>
            <a:off x="11506200" y="6429375"/>
            <a:ext cx="320040" cy="228600"/>
          </a:xfrm>
        </p:spPr>
        <p:txBody>
          <a:bodyPr/>
          <a:lstStyle/>
          <a:p>
            <a:fld id="{DFF9A8F0-CC1B-DE48-9437-EA2FEE80B91E}" type="slidenum">
              <a:rPr lang="en-US" smtClean="0"/>
              <a:pPr/>
              <a:t>2</a:t>
            </a:fld>
            <a:endParaRPr lang="en-US" dirty="0"/>
          </a:p>
        </p:txBody>
      </p:sp>
      <p:sp>
        <p:nvSpPr>
          <p:cNvPr id="6" name="Content Placeholder 5"/>
          <p:cNvSpPr>
            <a:spLocks noGrp="1"/>
          </p:cNvSpPr>
          <p:nvPr>
            <p:ph idx="1"/>
          </p:nvPr>
        </p:nvSpPr>
        <p:spPr>
          <a:xfrm>
            <a:off x="365125" y="1554163"/>
            <a:ext cx="11461750" cy="4572000"/>
          </a:xfrm>
        </p:spPr>
        <p:txBody>
          <a:bodyPr>
            <a:noAutofit/>
          </a:bodyPr>
          <a:lstStyle/>
          <a:p>
            <a:r>
              <a:rPr lang="en-US" dirty="0"/>
              <a:t>These slides help explain key concepts about the rapidly evolving field of Immuno-Oncology (I-O). The information is separated into 7 topics that are color-coded for clarity</a:t>
            </a:r>
          </a:p>
          <a:p>
            <a:endParaRPr lang="en-US" dirty="0"/>
          </a:p>
        </p:txBody>
      </p:sp>
      <p:sp>
        <p:nvSpPr>
          <p:cNvPr id="9" name="Rectangle 8"/>
          <p:cNvSpPr/>
          <p:nvPr/>
        </p:nvSpPr>
        <p:spPr>
          <a:xfrm>
            <a:off x="364489" y="3341546"/>
            <a:ext cx="5629977" cy="9144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bg1"/>
                </a:solidFill>
                <a:cs typeface="Arial"/>
              </a:rPr>
              <a:t>Topic 2</a:t>
            </a:r>
            <a:r>
              <a:rPr lang="en-US" sz="2000" b="1" dirty="0">
                <a:solidFill>
                  <a:schemeClr val="bg1"/>
                </a:solidFill>
                <a:cs typeface="Arial"/>
              </a:rPr>
              <a:t>. Revealing the potential of the immune system in cancer</a:t>
            </a:r>
          </a:p>
          <a:p>
            <a:r>
              <a:rPr lang="en-US" sz="1400" dirty="0">
                <a:solidFill>
                  <a:schemeClr val="tx1"/>
                </a:solidFill>
                <a:cs typeface="Arial"/>
              </a:rPr>
              <a:t>Immuno-Oncology leverages the immune system to fight cancer.</a:t>
            </a:r>
          </a:p>
        </p:txBody>
      </p:sp>
      <p:sp>
        <p:nvSpPr>
          <p:cNvPr id="10" name="Rectangle 9"/>
          <p:cNvSpPr/>
          <p:nvPr/>
        </p:nvSpPr>
        <p:spPr>
          <a:xfrm>
            <a:off x="372678" y="4311679"/>
            <a:ext cx="5629979"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bg1"/>
                </a:solidFill>
                <a:cs typeface="Arial"/>
              </a:rPr>
              <a:t>Topic 3</a:t>
            </a:r>
            <a:r>
              <a:rPr lang="en-US" sz="2000" b="1" dirty="0">
                <a:solidFill>
                  <a:schemeClr val="bg1"/>
                </a:solidFill>
                <a:cs typeface="Arial"/>
              </a:rPr>
              <a:t>. Exploring the role of checkpoint pathways</a:t>
            </a:r>
          </a:p>
          <a:p>
            <a:r>
              <a:rPr lang="en-US" sz="1400" dirty="0">
                <a:solidFill>
                  <a:schemeClr val="tx1"/>
                </a:solidFill>
                <a:cs typeface="Arial"/>
              </a:rPr>
              <a:t>Checkpoint pathways may help regulate the immune system.</a:t>
            </a:r>
            <a:endParaRPr lang="en-US" sz="1200" dirty="0">
              <a:solidFill>
                <a:schemeClr val="tx1"/>
              </a:solidFill>
              <a:cs typeface="Arial"/>
            </a:endParaRPr>
          </a:p>
        </p:txBody>
      </p:sp>
      <p:sp>
        <p:nvSpPr>
          <p:cNvPr id="11" name="Rectangle 10"/>
          <p:cNvSpPr/>
          <p:nvPr/>
        </p:nvSpPr>
        <p:spPr>
          <a:xfrm>
            <a:off x="363852" y="5281813"/>
            <a:ext cx="5630612" cy="9144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bg1"/>
                </a:solidFill>
                <a:cs typeface="Arial"/>
              </a:rPr>
              <a:t>Topic 4</a:t>
            </a:r>
            <a:r>
              <a:rPr lang="en-US" sz="2000" b="1" dirty="0">
                <a:solidFill>
                  <a:schemeClr val="bg1"/>
                </a:solidFill>
                <a:cs typeface="Arial"/>
              </a:rPr>
              <a:t>. Identifying the role of I-O in earlier stages of cancer</a:t>
            </a:r>
          </a:p>
          <a:p>
            <a:r>
              <a:rPr lang="en-US" sz="1400" dirty="0">
                <a:solidFill>
                  <a:schemeClr val="tx2"/>
                </a:solidFill>
                <a:cs typeface="Arial"/>
              </a:rPr>
              <a:t>Immuno-Oncology is being investigated in earlier stages of cancer.</a:t>
            </a:r>
          </a:p>
        </p:txBody>
      </p:sp>
      <p:sp>
        <p:nvSpPr>
          <p:cNvPr id="12" name="Rectangle 11"/>
          <p:cNvSpPr/>
          <p:nvPr/>
        </p:nvSpPr>
        <p:spPr>
          <a:xfrm>
            <a:off x="6209918" y="2364987"/>
            <a:ext cx="5632704" cy="914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tx2"/>
                </a:solidFill>
                <a:cs typeface="Arial"/>
              </a:rPr>
              <a:t>Topic 5</a:t>
            </a:r>
            <a:r>
              <a:rPr lang="en-US" sz="2000" b="1" dirty="0">
                <a:solidFill>
                  <a:schemeClr val="tx2"/>
                </a:solidFill>
                <a:cs typeface="Arial"/>
              </a:rPr>
              <a:t>. Discovering the possibilities of I-O biomarkers</a:t>
            </a:r>
          </a:p>
          <a:p>
            <a:r>
              <a:rPr lang="en-US" sz="1400" dirty="0">
                <a:solidFill>
                  <a:schemeClr val="tx2"/>
                </a:solidFill>
                <a:cs typeface="Arial"/>
              </a:rPr>
              <a:t>Novel biomarkers may provide additional clinical information.</a:t>
            </a:r>
          </a:p>
        </p:txBody>
      </p:sp>
      <p:sp>
        <p:nvSpPr>
          <p:cNvPr id="13" name="Rectangle 12"/>
          <p:cNvSpPr/>
          <p:nvPr/>
        </p:nvSpPr>
        <p:spPr>
          <a:xfrm>
            <a:off x="372680" y="2371413"/>
            <a:ext cx="5629977" cy="914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bg1"/>
                </a:solidFill>
                <a:cs typeface="Arial"/>
              </a:rPr>
              <a:t>Topic 1</a:t>
            </a:r>
            <a:r>
              <a:rPr lang="en-US" sz="2000" b="1" dirty="0">
                <a:solidFill>
                  <a:schemeClr val="bg1"/>
                </a:solidFill>
                <a:cs typeface="Arial"/>
              </a:rPr>
              <a:t>. Essential principles of immunology</a:t>
            </a:r>
          </a:p>
          <a:p>
            <a:r>
              <a:rPr lang="en-US" sz="1400" dirty="0">
                <a:solidFill>
                  <a:schemeClr val="tx1"/>
                </a:solidFill>
                <a:cs typeface="Arial"/>
              </a:rPr>
              <a:t>The immune system can identify self from nonself.</a:t>
            </a:r>
            <a:endParaRPr lang="en-US" sz="1200" dirty="0">
              <a:solidFill>
                <a:schemeClr val="tx1"/>
              </a:solidFill>
              <a:cs typeface="Arial"/>
            </a:endParaRPr>
          </a:p>
        </p:txBody>
      </p:sp>
      <p:sp>
        <p:nvSpPr>
          <p:cNvPr id="3" name="Rectangle 2"/>
          <p:cNvSpPr/>
          <p:nvPr/>
        </p:nvSpPr>
        <p:spPr>
          <a:xfrm>
            <a:off x="2236994" y="1681669"/>
            <a:ext cx="7985356" cy="606927"/>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Proxima Nova"/>
              <a:cs typeface="Proxima Nova"/>
            </a:endParaRPr>
          </a:p>
        </p:txBody>
      </p:sp>
      <p:sp>
        <p:nvSpPr>
          <p:cNvPr id="2" name="Rectangle 1">
            <a:extLst>
              <a:ext uri="{FF2B5EF4-FFF2-40B4-BE49-F238E27FC236}">
                <a16:creationId xmlns:a16="http://schemas.microsoft.com/office/drawing/2014/main" id="{9F595FA9-13A0-F1E2-EE14-51114F5BA9B4}"/>
              </a:ext>
            </a:extLst>
          </p:cNvPr>
          <p:cNvSpPr/>
          <p:nvPr/>
        </p:nvSpPr>
        <p:spPr>
          <a:xfrm>
            <a:off x="6209918" y="3350436"/>
            <a:ext cx="5632704" cy="9144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tx2"/>
                </a:solidFill>
                <a:cs typeface="Arial"/>
              </a:rPr>
              <a:t>Topic 6</a:t>
            </a:r>
            <a:r>
              <a:rPr lang="en-US" sz="2000" b="1" dirty="0">
                <a:solidFill>
                  <a:schemeClr val="tx2"/>
                </a:solidFill>
                <a:cs typeface="Arial"/>
              </a:rPr>
              <a:t>. Evolving clinical expectations </a:t>
            </a:r>
            <a:r>
              <a:rPr lang="en-US" sz="2000" b="1" dirty="0">
                <a:solidFill>
                  <a:schemeClr val="tx2"/>
                </a:solidFill>
              </a:rPr>
              <a:t>in I-O</a:t>
            </a:r>
          </a:p>
          <a:p>
            <a:r>
              <a:rPr lang="en-US" sz="1400" dirty="0">
                <a:solidFill>
                  <a:schemeClr val="tx2"/>
                </a:solidFill>
                <a:cs typeface="Arial"/>
              </a:rPr>
              <a:t>Immuno-Oncology is a fundamentally different approach to cancer.</a:t>
            </a:r>
          </a:p>
        </p:txBody>
      </p:sp>
      <p:sp>
        <p:nvSpPr>
          <p:cNvPr id="8" name="Rectangle 7">
            <a:extLst>
              <a:ext uri="{FF2B5EF4-FFF2-40B4-BE49-F238E27FC236}">
                <a16:creationId xmlns:a16="http://schemas.microsoft.com/office/drawing/2014/main" id="{82E5287C-AF98-D77C-865A-128EB39A0CB0}"/>
              </a:ext>
            </a:extLst>
          </p:cNvPr>
          <p:cNvSpPr/>
          <p:nvPr/>
        </p:nvSpPr>
        <p:spPr>
          <a:xfrm>
            <a:off x="6209918" y="4335885"/>
            <a:ext cx="5632704" cy="9144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solidFill>
                  <a:schemeClr val="tx2"/>
                </a:solidFill>
                <a:cs typeface="Arial"/>
              </a:rPr>
              <a:t>Topic 7</a:t>
            </a:r>
            <a:r>
              <a:rPr lang="en-US" sz="2000" b="1" dirty="0">
                <a:solidFill>
                  <a:schemeClr val="tx2"/>
                </a:solidFill>
                <a:cs typeface="Arial"/>
              </a:rPr>
              <a:t>. Exploring the potential for pathway combinations</a:t>
            </a:r>
          </a:p>
          <a:p>
            <a:r>
              <a:rPr lang="en-US" sz="1400" dirty="0">
                <a:solidFill>
                  <a:schemeClr val="tx2"/>
                </a:solidFill>
                <a:cs typeface="Arial"/>
              </a:rPr>
              <a:t>Pathway combinations may help improve anti-tumor response.</a:t>
            </a:r>
          </a:p>
        </p:txBody>
      </p:sp>
    </p:spTree>
    <p:custDataLst>
      <p:tags r:id="rId1"/>
    </p:custDataLst>
    <p:extLst>
      <p:ext uri="{BB962C8B-B14F-4D97-AF65-F5344CB8AC3E}">
        <p14:creationId xmlns:p14="http://schemas.microsoft.com/office/powerpoint/2010/main" val="32770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60958241-266E-478E-A452-0C82D5D3071E}"/>
              </a:ext>
            </a:extLst>
          </p:cNvPr>
          <p:cNvSpPr>
            <a:spLocks noGrp="1"/>
          </p:cNvSpPr>
          <p:nvPr>
            <p:ph idx="1"/>
          </p:nvPr>
        </p:nvSpPr>
        <p:spPr>
          <a:xfrm>
            <a:off x="365759" y="1554480"/>
            <a:ext cx="11461115" cy="4572000"/>
          </a:xfrm>
        </p:spPr>
        <p:txBody>
          <a:bodyPr/>
          <a:lstStyle/>
          <a:p>
            <a:r>
              <a:rPr lang="en-US" sz="1800" dirty="0">
                <a:solidFill>
                  <a:schemeClr val="tx2"/>
                </a:solidFill>
              </a:rPr>
              <a:t>Both solid tumors and hematologic malignancies are able to induce an immune response that can regulate their growth. This ability is known as </a:t>
            </a:r>
            <a:r>
              <a:rPr lang="en-US" sz="1800" b="1" dirty="0">
                <a:solidFill>
                  <a:schemeClr val="tx2"/>
                </a:solidFill>
              </a:rPr>
              <a:t>tumor immunogenicity</a:t>
            </a:r>
            <a:r>
              <a:rPr lang="en-US" sz="1800" dirty="0">
                <a:solidFill>
                  <a:schemeClr val="tx2"/>
                </a:solidFill>
              </a:rPr>
              <a:t>.</a:t>
            </a:r>
            <a:r>
              <a:rPr lang="en-US" sz="1800" baseline="30000" dirty="0">
                <a:solidFill>
                  <a:schemeClr val="tx2"/>
                </a:solidFill>
              </a:rPr>
              <a:t>59,60</a:t>
            </a:r>
            <a:r>
              <a:rPr lang="en-US" sz="1800" dirty="0">
                <a:solidFill>
                  <a:schemeClr val="tx2"/>
                </a:solidFill>
              </a:rPr>
              <a:t> The body can recognize and attack cancer through the following stages of immune response:</a:t>
            </a:r>
          </a:p>
          <a:p>
            <a:endParaRPr lang="en-US" sz="1800" dirty="0">
              <a:solidFill>
                <a:schemeClr val="tx2"/>
              </a:solidFill>
            </a:endParaRPr>
          </a:p>
        </p:txBody>
      </p:sp>
      <p:sp>
        <p:nvSpPr>
          <p:cNvPr id="2" name="Title 1"/>
          <p:cNvSpPr>
            <a:spLocks noGrp="1"/>
          </p:cNvSpPr>
          <p:nvPr>
            <p:ph type="title"/>
          </p:nvPr>
        </p:nvSpPr>
        <p:spPr>
          <a:xfrm>
            <a:off x="365759" y="365760"/>
            <a:ext cx="10378440" cy="914400"/>
          </a:xfrm>
        </p:spPr>
        <p:txBody>
          <a:bodyPr>
            <a:noAutofit/>
          </a:bodyPr>
          <a:lstStyle/>
          <a:p>
            <a:r>
              <a:rPr lang="en-US" dirty="0"/>
              <a:t>I-O research is based on a depth of evidence for the immune response to cancer</a:t>
            </a:r>
          </a:p>
        </p:txBody>
      </p:sp>
      <p:sp>
        <p:nvSpPr>
          <p:cNvPr id="26" name="Rectangle 25">
            <a:extLst>
              <a:ext uri="{FF2B5EF4-FFF2-40B4-BE49-F238E27FC236}">
                <a16:creationId xmlns:a16="http://schemas.microsoft.com/office/drawing/2014/main" id="{39B21C13-51B1-4AF5-A461-F8BF6CD8AEE6}"/>
              </a:ext>
            </a:extLst>
          </p:cNvPr>
          <p:cNvSpPr/>
          <p:nvPr/>
        </p:nvSpPr>
        <p:spPr>
          <a:xfrm>
            <a:off x="6505431" y="2663765"/>
            <a:ext cx="382137" cy="3579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37B56B44-46D0-4483-8717-7E1BCF8A4A26}"/>
              </a:ext>
            </a:extLst>
          </p:cNvPr>
          <p:cNvSpPr/>
          <p:nvPr/>
        </p:nvSpPr>
        <p:spPr>
          <a:xfrm>
            <a:off x="4938452" y="2950483"/>
            <a:ext cx="382137" cy="3579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B48DCF2C-2410-4DC5-80F9-EEEDF82B798F}"/>
              </a:ext>
            </a:extLst>
          </p:cNvPr>
          <p:cNvSpPr/>
          <p:nvPr/>
        </p:nvSpPr>
        <p:spPr>
          <a:xfrm>
            <a:off x="4194629" y="3683581"/>
            <a:ext cx="251802" cy="2020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9" name="Rectangle 28">
            <a:extLst>
              <a:ext uri="{FF2B5EF4-FFF2-40B4-BE49-F238E27FC236}">
                <a16:creationId xmlns:a16="http://schemas.microsoft.com/office/drawing/2014/main" id="{0932C8D6-C11A-4968-A931-D60EF4DDF63A}"/>
              </a:ext>
            </a:extLst>
          </p:cNvPr>
          <p:cNvSpPr/>
          <p:nvPr/>
        </p:nvSpPr>
        <p:spPr>
          <a:xfrm>
            <a:off x="4263106" y="3717588"/>
            <a:ext cx="215706" cy="185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0" name="Rounded Rectangle 1">
            <a:extLst>
              <a:ext uri="{FF2B5EF4-FFF2-40B4-BE49-F238E27FC236}">
                <a16:creationId xmlns:a16="http://schemas.microsoft.com/office/drawing/2014/main" id="{0D7A557D-F1E5-479F-BF7D-650579D56C18}"/>
              </a:ext>
            </a:extLst>
          </p:cNvPr>
          <p:cNvSpPr/>
          <p:nvPr/>
        </p:nvSpPr>
        <p:spPr>
          <a:xfrm>
            <a:off x="601384" y="3333814"/>
            <a:ext cx="3456266" cy="2872676"/>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25CCE203-37DF-4406-91EF-177189927277}"/>
              </a:ext>
            </a:extLst>
          </p:cNvPr>
          <p:cNvSpPr txBox="1"/>
          <p:nvPr/>
        </p:nvSpPr>
        <p:spPr>
          <a:xfrm>
            <a:off x="887134" y="3939904"/>
            <a:ext cx="2884766"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Presentation</a:t>
            </a:r>
            <a:endParaRPr kumimoji="0" lang="en-US" sz="1200" b="1"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Traditionally, immunogenic tumors are defined by a high rate of mutations.</a:t>
            </a:r>
            <a:r>
              <a:rPr lang="en-US" sz="1400" baseline="30000" dirty="0">
                <a:solidFill>
                  <a:srgbClr val="595454"/>
                </a:solidFill>
                <a:latin typeface="Trebuchet MS"/>
              </a:rPr>
              <a:t>61</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These mutations create </a:t>
            </a:r>
            <a:r>
              <a:rPr kumimoji="0" lang="en-US" sz="1400" b="1" i="0" u="none" strike="noStrike" kern="1200" cap="none" spc="0" normalizeH="0" baseline="0" noProof="0" dirty="0">
                <a:ln>
                  <a:noFill/>
                </a:ln>
                <a:solidFill>
                  <a:srgbClr val="595454"/>
                </a:solidFill>
                <a:effectLst/>
                <a:uLnTx/>
                <a:uFillTx/>
                <a:latin typeface="Trebuchet MS"/>
                <a:ea typeface="+mn-ea"/>
                <a:cs typeface="+mn-cs"/>
              </a:rPr>
              <a:t>neoantigens that can be recognized</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by the immune system, activating an antitumor immune response.</a:t>
            </a:r>
            <a:r>
              <a:rPr kumimoji="0" lang="en-US" sz="1400" b="0" i="0" u="none" strike="noStrike" kern="1200" cap="none" spc="0" normalizeH="0" baseline="30000" noProof="0" dirty="0">
                <a:ln>
                  <a:noFill/>
                </a:ln>
                <a:solidFill>
                  <a:srgbClr val="595454"/>
                </a:solidFill>
                <a:effectLst/>
                <a:uLnTx/>
                <a:uFillTx/>
                <a:latin typeface="Trebuchet MS"/>
                <a:ea typeface="+mn-ea"/>
                <a:cs typeface="+mn-cs"/>
              </a:rPr>
              <a:t>62</a:t>
            </a:r>
            <a:endParaRPr kumimoji="0" lang="en-US" sz="1400" b="1" i="0" u="none" strike="noStrike" kern="1200" cap="none" spc="0" normalizeH="0" baseline="30000" noProof="0" dirty="0">
              <a:ln>
                <a:noFill/>
              </a:ln>
              <a:solidFill>
                <a:srgbClr val="595454"/>
              </a:solidFill>
              <a:effectLst/>
              <a:uLnTx/>
              <a:uFillTx/>
              <a:latin typeface="Trebuchet MS"/>
              <a:ea typeface="+mn-ea"/>
              <a:cs typeface="+mn-cs"/>
            </a:endParaRPr>
          </a:p>
        </p:txBody>
      </p:sp>
      <p:pic>
        <p:nvPicPr>
          <p:cNvPr id="32" name="Picture 31" descr="A picture containing diagram&#10;&#10;Description automatically generated">
            <a:extLst>
              <a:ext uri="{FF2B5EF4-FFF2-40B4-BE49-F238E27FC236}">
                <a16:creationId xmlns:a16="http://schemas.microsoft.com/office/drawing/2014/main" id="{6A31F43C-5115-4CC6-8CCA-2CFF7371EC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7860" y="2585507"/>
            <a:ext cx="1383313" cy="1364888"/>
          </a:xfrm>
          <a:prstGeom prst="flowChartConnector">
            <a:avLst/>
          </a:prstGeom>
          <a:ln w="28575">
            <a:solidFill>
              <a:schemeClr val="accent1"/>
            </a:solidFill>
          </a:ln>
        </p:spPr>
      </p:pic>
      <p:sp>
        <p:nvSpPr>
          <p:cNvPr id="33" name="Rounded Rectangle 11">
            <a:extLst>
              <a:ext uri="{FF2B5EF4-FFF2-40B4-BE49-F238E27FC236}">
                <a16:creationId xmlns:a16="http://schemas.microsoft.com/office/drawing/2014/main" id="{79E55F7E-6DBC-46B3-87AD-F380882B6CB1}"/>
              </a:ext>
            </a:extLst>
          </p:cNvPr>
          <p:cNvSpPr/>
          <p:nvPr/>
        </p:nvSpPr>
        <p:spPr>
          <a:xfrm>
            <a:off x="4475729" y="3333815"/>
            <a:ext cx="3460214" cy="2872676"/>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4" name="TextBox 33">
            <a:extLst>
              <a:ext uri="{FF2B5EF4-FFF2-40B4-BE49-F238E27FC236}">
                <a16:creationId xmlns:a16="http://schemas.microsoft.com/office/drawing/2014/main" id="{84221744-E245-4EBE-B8D3-82B09C513DE1}"/>
              </a:ext>
            </a:extLst>
          </p:cNvPr>
          <p:cNvSpPr txBox="1"/>
          <p:nvPr/>
        </p:nvSpPr>
        <p:spPr>
          <a:xfrm>
            <a:off x="4804424" y="3994694"/>
            <a:ext cx="280282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Infiltration</a:t>
            </a:r>
            <a:endParaRPr kumimoji="0" lang="en-US" sz="1200" b="1"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Tumor-infiltrating immune cells are present in the tumor microenvironment. Their presence demonstrates their capacity to </a:t>
            </a:r>
            <a:r>
              <a:rPr kumimoji="0" lang="en-US" sz="1400" b="1" i="0" u="none" strike="noStrike" kern="1200" cap="none" spc="0" normalizeH="0" baseline="0" noProof="0" dirty="0">
                <a:ln>
                  <a:noFill/>
                </a:ln>
                <a:solidFill>
                  <a:srgbClr val="595454"/>
                </a:solidFill>
                <a:effectLst/>
                <a:uLnTx/>
                <a:uFillTx/>
                <a:latin typeface="Trebuchet MS"/>
                <a:ea typeface="+mn-ea"/>
                <a:cs typeface="+mn-cs"/>
              </a:rPr>
              <a:t>identify and migrate to tumor cells</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a:t>
            </a:r>
            <a:r>
              <a:rPr kumimoji="0" lang="en-US" sz="1400" b="0" i="0" u="none" strike="noStrike" kern="1200" cap="none" spc="0" normalizeH="0" baseline="30000" noProof="0" dirty="0">
                <a:ln>
                  <a:noFill/>
                </a:ln>
                <a:solidFill>
                  <a:srgbClr val="595454"/>
                </a:solidFill>
                <a:effectLst/>
                <a:uLnTx/>
                <a:uFillTx/>
                <a:latin typeface="Trebuchet MS"/>
                <a:ea typeface="+mn-ea"/>
                <a:cs typeface="+mn-cs"/>
              </a:rPr>
              <a:t>27,63</a:t>
            </a:r>
            <a:r>
              <a:rPr lang="en-US" sz="1400" baseline="30000" dirty="0">
                <a:solidFill>
                  <a:srgbClr val="595454"/>
                </a:solidFill>
                <a:latin typeface="Trebuchet MS"/>
              </a:rPr>
              <a:t>-75</a:t>
            </a:r>
            <a:endParaRPr kumimoji="0" lang="en-US" sz="1400" b="1" i="0" u="none" strike="noStrike" kern="1200" cap="none" spc="0" normalizeH="0" baseline="30000" noProof="0" dirty="0">
              <a:ln>
                <a:noFill/>
              </a:ln>
              <a:solidFill>
                <a:srgbClr val="595454"/>
              </a:solidFill>
              <a:effectLst/>
              <a:uLnTx/>
              <a:uFillTx/>
              <a:latin typeface="Trebuchet MS"/>
              <a:ea typeface="+mn-ea"/>
              <a:cs typeface="+mn-cs"/>
            </a:endParaRPr>
          </a:p>
        </p:txBody>
      </p:sp>
      <p:pic>
        <p:nvPicPr>
          <p:cNvPr id="35" name="Picture 34" descr="A picture containing diagram&#10;&#10;Description automatically generated">
            <a:extLst>
              <a:ext uri="{FF2B5EF4-FFF2-40B4-BE49-F238E27FC236}">
                <a16:creationId xmlns:a16="http://schemas.microsoft.com/office/drawing/2014/main" id="{DD7F8FED-AB26-4E00-8C68-BAB2B0B763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14179" y="2572349"/>
            <a:ext cx="1383314" cy="1330929"/>
          </a:xfrm>
          <a:prstGeom prst="flowChartConnector">
            <a:avLst/>
          </a:prstGeom>
          <a:ln w="28575">
            <a:solidFill>
              <a:schemeClr val="accent1"/>
            </a:solidFill>
          </a:ln>
        </p:spPr>
      </p:pic>
      <p:sp>
        <p:nvSpPr>
          <p:cNvPr id="36" name="Rounded Rectangle 12">
            <a:extLst>
              <a:ext uri="{FF2B5EF4-FFF2-40B4-BE49-F238E27FC236}">
                <a16:creationId xmlns:a16="http://schemas.microsoft.com/office/drawing/2014/main" id="{D6562F4A-D4E9-4136-96CF-DFBACA92D6DF}"/>
              </a:ext>
            </a:extLst>
          </p:cNvPr>
          <p:cNvSpPr/>
          <p:nvPr/>
        </p:nvSpPr>
        <p:spPr>
          <a:xfrm>
            <a:off x="8354021" y="3333812"/>
            <a:ext cx="3460214" cy="2872678"/>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7" name="TextBox 36">
            <a:extLst>
              <a:ext uri="{FF2B5EF4-FFF2-40B4-BE49-F238E27FC236}">
                <a16:creationId xmlns:a16="http://schemas.microsoft.com/office/drawing/2014/main" id="{2A857022-3901-42C3-9AAA-AEF92AC8D0CF}"/>
              </a:ext>
            </a:extLst>
          </p:cNvPr>
          <p:cNvSpPr txBox="1"/>
          <p:nvPr/>
        </p:nvSpPr>
        <p:spPr>
          <a:xfrm>
            <a:off x="8448698" y="3939903"/>
            <a:ext cx="3270862"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Elimination</a:t>
            </a:r>
            <a:endParaRPr kumimoji="0" lang="en-US" sz="1200" b="1" i="0" u="none" strike="noStrike" kern="1200" cap="none" spc="0" normalizeH="0" baseline="0" noProof="0" dirty="0">
              <a:ln>
                <a:noFill/>
              </a:ln>
              <a:solidFill>
                <a:srgbClr val="595454"/>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Early in their development, some tumors display evidence of spontaneous regression.</a:t>
            </a:r>
            <a:r>
              <a:rPr kumimoji="0" lang="en-US" sz="1400" b="0" i="0" u="none" strike="noStrike" kern="1200" cap="none" spc="0" normalizeH="0" baseline="30000" noProof="0" dirty="0">
                <a:ln>
                  <a:noFill/>
                </a:ln>
                <a:solidFill>
                  <a:srgbClr val="595454"/>
                </a:solidFill>
                <a:effectLst/>
                <a:uLnTx/>
                <a:uFillTx/>
                <a:latin typeface="Trebuchet MS"/>
                <a:ea typeface="+mn-ea"/>
                <a:cs typeface="+mn-cs"/>
              </a:rPr>
              <a:t>76</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This suggests that the immune system is able to recognize and </a:t>
            </a:r>
            <a:r>
              <a:rPr kumimoji="0" lang="en-US" sz="1400" b="1" i="0" u="none" strike="noStrike" kern="1200" cap="none" spc="0" normalizeH="0" baseline="0" noProof="0" dirty="0">
                <a:ln>
                  <a:noFill/>
                </a:ln>
                <a:solidFill>
                  <a:srgbClr val="595454"/>
                </a:solidFill>
                <a:effectLst/>
                <a:uLnTx/>
                <a:uFillTx/>
                <a:latin typeface="Trebuchet MS"/>
                <a:ea typeface="+mn-ea"/>
                <a:cs typeface="+mn-cs"/>
              </a:rPr>
              <a:t>eliminate some tumor cells</a:t>
            </a:r>
            <a:r>
              <a:rPr kumimoji="0" lang="en-US" sz="1400" b="0" i="0" u="none" strike="noStrike" kern="1200" cap="none" spc="0" normalizeH="0" baseline="0" noProof="0" dirty="0">
                <a:ln>
                  <a:noFill/>
                </a:ln>
                <a:solidFill>
                  <a:srgbClr val="595454"/>
                </a:solidFill>
                <a:effectLst/>
                <a:uLnTx/>
                <a:uFillTx/>
                <a:latin typeface="Trebuchet MS"/>
                <a:ea typeface="+mn-ea"/>
                <a:cs typeface="+mn-cs"/>
              </a:rPr>
              <a:t> and supports the concept that the body’s own immune system has the ability to induce an antitumor response against cancer.</a:t>
            </a:r>
            <a:r>
              <a:rPr kumimoji="0" lang="en-US" sz="1400" b="0" i="0" u="none" strike="noStrike" kern="1200" cap="none" spc="0" normalizeH="0" baseline="30000" noProof="0" dirty="0">
                <a:ln>
                  <a:noFill/>
                </a:ln>
                <a:solidFill>
                  <a:srgbClr val="595454"/>
                </a:solidFill>
                <a:effectLst/>
                <a:uLnTx/>
                <a:uFillTx/>
                <a:latin typeface="Trebuchet MS"/>
                <a:ea typeface="+mn-ea"/>
                <a:cs typeface="+mn-cs"/>
              </a:rPr>
              <a:t>77</a:t>
            </a:r>
            <a:endParaRPr kumimoji="0" lang="en-US" sz="1400" b="1" i="0" u="none" strike="noStrike" kern="1200" cap="none" spc="0" normalizeH="0" baseline="30000" noProof="0" dirty="0">
              <a:ln>
                <a:noFill/>
              </a:ln>
              <a:solidFill>
                <a:srgbClr val="595454"/>
              </a:solidFill>
              <a:effectLst/>
              <a:uLnTx/>
              <a:uFillTx/>
              <a:latin typeface="Trebuchet MS"/>
              <a:ea typeface="+mn-ea"/>
              <a:cs typeface="+mn-cs"/>
            </a:endParaRPr>
          </a:p>
        </p:txBody>
      </p:sp>
      <p:pic>
        <p:nvPicPr>
          <p:cNvPr id="38" name="Picture 37" descr="A picture containing diagram&#10;&#10;Description automatically generated">
            <a:extLst>
              <a:ext uri="{FF2B5EF4-FFF2-40B4-BE49-F238E27FC236}">
                <a16:creationId xmlns:a16="http://schemas.microsoft.com/office/drawing/2014/main" id="{07D5C702-FB75-4C5F-8C87-8999339F90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389571" y="2579032"/>
            <a:ext cx="1389117" cy="1377839"/>
          </a:xfrm>
          <a:prstGeom prst="flowChartConnector">
            <a:avLst/>
          </a:prstGeom>
          <a:ln w="28575">
            <a:solidFill>
              <a:schemeClr val="accent1"/>
            </a:solidFill>
          </a:ln>
        </p:spPr>
      </p:pic>
      <p:sp>
        <p:nvSpPr>
          <p:cNvPr id="39" name="Slide Number Placeholder 38">
            <a:extLst>
              <a:ext uri="{FF2B5EF4-FFF2-40B4-BE49-F238E27FC236}">
                <a16:creationId xmlns:a16="http://schemas.microsoft.com/office/drawing/2014/main" id="{1B045FBC-4FB5-4D1F-AC32-A5C3A30E25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 name="Rectangle 2">
            <a:extLst>
              <a:ext uri="{FF2B5EF4-FFF2-40B4-BE49-F238E27FC236}">
                <a16:creationId xmlns:a16="http://schemas.microsoft.com/office/drawing/2014/main" id="{4E3C0C63-8838-06B1-2E83-9ADAF29FA011}"/>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Tree>
    <p:custDataLst>
      <p:tags r:id="rId1"/>
    </p:custDataLst>
    <p:extLst>
      <p:ext uri="{BB962C8B-B14F-4D97-AF65-F5344CB8AC3E}">
        <p14:creationId xmlns:p14="http://schemas.microsoft.com/office/powerpoint/2010/main" val="196607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65125"/>
            <a:ext cx="10379075" cy="914400"/>
          </a:xfrm>
        </p:spPr>
        <p:txBody>
          <a:bodyPr>
            <a:noAutofit/>
          </a:bodyPr>
          <a:lstStyle/>
          <a:p>
            <a:r>
              <a:rPr lang="en-US" dirty="0"/>
              <a:t>There is broad potential for Immuno-Oncology research based on evidence for immunogenicity across tumor types</a:t>
            </a:r>
          </a:p>
        </p:txBody>
      </p:sp>
      <p:sp>
        <p:nvSpPr>
          <p:cNvPr id="5" name="Content Placeholder 5"/>
          <p:cNvSpPr txBox="1">
            <a:spLocks/>
          </p:cNvSpPr>
          <p:nvPr/>
        </p:nvSpPr>
        <p:spPr>
          <a:xfrm>
            <a:off x="365125" y="1134581"/>
            <a:ext cx="10379075" cy="289888"/>
          </a:xfrm>
          <a:prstGeom prst="rect">
            <a:avLst/>
          </a:prstGeom>
        </p:spPr>
        <p:txBody>
          <a:bodyPr vert="horz" wrap="square" lIns="0" tIns="0" rIns="0" bIns="0" rtlCol="0">
            <a:sp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Arial"/>
              </a:rPr>
              <a:t>There is evidence of immunogenicity across a wide range of </a:t>
            </a:r>
            <a:r>
              <a:rPr kumimoji="0" lang="en-US" sz="1800" b="0" i="0" u="none" strike="noStrike" kern="1200" cap="none" spc="0" normalizeH="0" noProof="0" dirty="0">
                <a:ln>
                  <a:noFill/>
                </a:ln>
                <a:solidFill>
                  <a:srgbClr val="595454"/>
                </a:solidFill>
                <a:effectLst/>
                <a:uLnTx/>
                <a:uFillTx/>
                <a:latin typeface="Trebuchet MS"/>
                <a:ea typeface="+mn-ea"/>
                <a:cs typeface="Arial"/>
              </a:rPr>
              <a:t>malignancies</a:t>
            </a:r>
            <a:r>
              <a:rPr lang="en-US" sz="1800" baseline="30000" dirty="0">
                <a:solidFill>
                  <a:srgbClr val="595454"/>
                </a:solidFill>
                <a:latin typeface="Trebuchet MS"/>
                <a:cs typeface="Arial"/>
              </a:rPr>
              <a:t>78</a:t>
            </a:r>
            <a:r>
              <a:rPr kumimoji="0" lang="en-US" sz="1800" b="0" i="0" u="none" strike="noStrike" kern="1200" cap="none" spc="0" normalizeH="0" baseline="0" noProof="0" dirty="0">
                <a:ln>
                  <a:noFill/>
                </a:ln>
                <a:solidFill>
                  <a:srgbClr val="595454"/>
                </a:solidFill>
                <a:effectLst/>
                <a:uLnTx/>
                <a:uFillTx/>
                <a:latin typeface="Trebuchet MS"/>
                <a:ea typeface="+mn-ea"/>
                <a:cs typeface="Arial"/>
              </a:rPr>
              <a:t>:</a:t>
            </a:r>
          </a:p>
        </p:txBody>
      </p:sp>
      <p:graphicFrame>
        <p:nvGraphicFramePr>
          <p:cNvPr id="8" name="Table 7"/>
          <p:cNvGraphicFramePr>
            <a:graphicFrameLocks noGrp="1"/>
          </p:cNvGraphicFramePr>
          <p:nvPr>
            <p:extLst>
              <p:ext uri="{D42A27DB-BD31-4B8C-83A1-F6EECF244321}">
                <p14:modId xmlns:p14="http://schemas.microsoft.com/office/powerpoint/2010/main" val="144125370"/>
              </p:ext>
            </p:extLst>
          </p:nvPr>
        </p:nvGraphicFramePr>
        <p:xfrm>
          <a:off x="365124" y="1544324"/>
          <a:ext cx="11461752" cy="4400550"/>
        </p:xfrm>
        <a:graphic>
          <a:graphicData uri="http://schemas.openxmlformats.org/drawingml/2006/table">
            <a:tbl>
              <a:tblPr firstRow="1" firstCol="1" bandRow="1">
                <a:tableStyleId>{5C22544A-7EE6-4342-B048-85BDC9FD1C3A}</a:tableStyleId>
              </a:tblPr>
              <a:tblGrid>
                <a:gridCol w="3667416">
                  <a:extLst>
                    <a:ext uri="{9D8B030D-6E8A-4147-A177-3AD203B41FA5}">
                      <a16:colId xmlns:a16="http://schemas.microsoft.com/office/drawing/2014/main" val="20000"/>
                    </a:ext>
                  </a:extLst>
                </a:gridCol>
                <a:gridCol w="2598112">
                  <a:extLst>
                    <a:ext uri="{9D8B030D-6E8A-4147-A177-3AD203B41FA5}">
                      <a16:colId xmlns:a16="http://schemas.microsoft.com/office/drawing/2014/main" val="20001"/>
                    </a:ext>
                  </a:extLst>
                </a:gridCol>
                <a:gridCol w="2598112">
                  <a:extLst>
                    <a:ext uri="{9D8B030D-6E8A-4147-A177-3AD203B41FA5}">
                      <a16:colId xmlns:a16="http://schemas.microsoft.com/office/drawing/2014/main" val="20002"/>
                    </a:ext>
                  </a:extLst>
                </a:gridCol>
                <a:gridCol w="2598112">
                  <a:extLst>
                    <a:ext uri="{9D8B030D-6E8A-4147-A177-3AD203B41FA5}">
                      <a16:colId xmlns:a16="http://schemas.microsoft.com/office/drawing/2014/main" val="20003"/>
                    </a:ext>
                  </a:extLst>
                </a:gridCol>
              </a:tblGrid>
              <a:tr h="203939">
                <a:tc rowSpan="2">
                  <a:txBody>
                    <a:bodyPr/>
                    <a:lstStyle/>
                    <a:p>
                      <a:pPr>
                        <a:lnSpc>
                          <a:spcPct val="100000"/>
                        </a:lnSpc>
                        <a:spcAft>
                          <a:spcPts val="0"/>
                        </a:spcAft>
                      </a:pPr>
                      <a:r>
                        <a:rPr lang="en-US" sz="1400" dirty="0">
                          <a:solidFill>
                            <a:schemeClr val="bg1"/>
                          </a:solidFill>
                          <a:effectLst/>
                          <a:latin typeface="+mn-lt"/>
                          <a:cs typeface="Arial"/>
                        </a:rPr>
                        <a:t> </a:t>
                      </a:r>
                    </a:p>
                    <a:p>
                      <a:pPr>
                        <a:lnSpc>
                          <a:spcPct val="100000"/>
                        </a:lnSpc>
                        <a:spcAft>
                          <a:spcPts val="0"/>
                        </a:spcAft>
                      </a:pPr>
                      <a:r>
                        <a:rPr lang="en-US" sz="1400" dirty="0">
                          <a:solidFill>
                            <a:schemeClr val="bg1"/>
                          </a:solidFill>
                          <a:effectLst/>
                          <a:latin typeface="+mn-lt"/>
                          <a:cs typeface="Arial"/>
                        </a:rPr>
                        <a:t>Tumor type*</a:t>
                      </a:r>
                      <a:endParaRPr lang="en-US" sz="1400" dirty="0">
                        <a:solidFill>
                          <a:schemeClr val="bg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3">
                  <a:txBody>
                    <a:bodyPr/>
                    <a:lstStyle/>
                    <a:p>
                      <a:pPr algn="ctr">
                        <a:lnSpc>
                          <a:spcPct val="100000"/>
                        </a:lnSpc>
                        <a:spcAft>
                          <a:spcPts val="0"/>
                        </a:spcAft>
                      </a:pPr>
                      <a:r>
                        <a:rPr lang="en-US" sz="1400" dirty="0">
                          <a:solidFill>
                            <a:schemeClr val="bg1"/>
                          </a:solidFill>
                          <a:effectLst/>
                          <a:latin typeface="+mn-lt"/>
                          <a:cs typeface="Arial"/>
                        </a:rPr>
                        <a:t>Evidence for tumor immunogenicity</a:t>
                      </a:r>
                      <a:endParaRPr lang="en-US" sz="1400" dirty="0">
                        <a:solidFill>
                          <a:schemeClr val="bg1"/>
                        </a:solidFill>
                        <a:effectLst/>
                        <a:latin typeface="+mn-lt"/>
                        <a:ea typeface="Calibri" charset="0"/>
                        <a:cs typeface="Arial"/>
                      </a:endParaRPr>
                    </a:p>
                  </a:txBody>
                  <a:tcPr marT="0" marB="0"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9610">
                <a:tc vMerge="1">
                  <a:txBody>
                    <a:bodyPr/>
                    <a:lstStyle/>
                    <a:p>
                      <a:endParaRPr lang="en-US"/>
                    </a:p>
                  </a:txBody>
                  <a:tcPr/>
                </a:tc>
                <a:tc>
                  <a:txBody>
                    <a:bodyPr/>
                    <a:lstStyle/>
                    <a:p>
                      <a:pPr algn="ctr">
                        <a:lnSpc>
                          <a:spcPct val="100000"/>
                        </a:lnSpc>
                        <a:spcBef>
                          <a:spcPts val="0"/>
                        </a:spcBef>
                        <a:spcAft>
                          <a:spcPts val="0"/>
                        </a:spcAft>
                      </a:pPr>
                      <a:r>
                        <a:rPr lang="en-US" sz="1400" b="1" dirty="0">
                          <a:solidFill>
                            <a:schemeClr val="bg1"/>
                          </a:solidFill>
                          <a:effectLst/>
                          <a:latin typeface="+mn-lt"/>
                          <a:cs typeface="Arial"/>
                        </a:rPr>
                        <a:t>PRESENTATION</a:t>
                      </a:r>
                    </a:p>
                    <a:p>
                      <a:pPr algn="ctr">
                        <a:lnSpc>
                          <a:spcPct val="100000"/>
                        </a:lnSpc>
                        <a:spcBef>
                          <a:spcPts val="0"/>
                        </a:spcBef>
                        <a:spcAft>
                          <a:spcPts val="0"/>
                        </a:spcAft>
                      </a:pPr>
                      <a:r>
                        <a:rPr lang="en-US" sz="1000" dirty="0">
                          <a:solidFill>
                            <a:schemeClr val="bg1"/>
                          </a:solidFill>
                          <a:effectLst/>
                          <a:latin typeface="+mn-lt"/>
                          <a:cs typeface="Arial"/>
                        </a:rPr>
                        <a:t>Presence of somatic mutations</a:t>
                      </a:r>
                      <a:endParaRPr lang="en-US" sz="1000" dirty="0">
                        <a:solidFill>
                          <a:schemeClr val="bg1"/>
                        </a:solidFill>
                        <a:effectLst/>
                        <a:latin typeface="+mn-lt"/>
                        <a:ea typeface="Calibri" charset="0"/>
                        <a:cs typeface="Arial"/>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Bef>
                          <a:spcPts val="0"/>
                        </a:spcBef>
                        <a:spcAft>
                          <a:spcPts val="0"/>
                        </a:spcAft>
                      </a:pPr>
                      <a:r>
                        <a:rPr lang="en-US" sz="1400" b="1" dirty="0">
                          <a:solidFill>
                            <a:schemeClr val="bg1"/>
                          </a:solidFill>
                          <a:effectLst/>
                          <a:latin typeface="+mn-lt"/>
                          <a:cs typeface="Arial"/>
                        </a:rPr>
                        <a:t>INFILTRATION</a:t>
                      </a:r>
                    </a:p>
                    <a:p>
                      <a:pPr algn="ctr">
                        <a:lnSpc>
                          <a:spcPct val="100000"/>
                        </a:lnSpc>
                        <a:spcBef>
                          <a:spcPts val="0"/>
                        </a:spcBef>
                        <a:spcAft>
                          <a:spcPts val="0"/>
                        </a:spcAft>
                      </a:pPr>
                      <a:r>
                        <a:rPr lang="en-US" sz="1000" dirty="0">
                          <a:solidFill>
                            <a:schemeClr val="bg1"/>
                          </a:solidFill>
                          <a:effectLst/>
                          <a:latin typeface="+mn-lt"/>
                          <a:cs typeface="Arial"/>
                        </a:rPr>
                        <a:t>Evidence of immune-cell infiltration</a:t>
                      </a:r>
                      <a:endParaRPr lang="en-US" sz="1000" dirty="0">
                        <a:solidFill>
                          <a:schemeClr val="bg1"/>
                        </a:solidFill>
                        <a:effectLst/>
                        <a:latin typeface="+mn-lt"/>
                        <a:ea typeface="Calibri" charset="0"/>
                        <a:cs typeface="Arial"/>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Bef>
                          <a:spcPts val="0"/>
                        </a:spcBef>
                        <a:spcAft>
                          <a:spcPts val="0"/>
                        </a:spcAft>
                      </a:pPr>
                      <a:r>
                        <a:rPr lang="en-US" sz="1400" b="1" dirty="0">
                          <a:solidFill>
                            <a:schemeClr val="bg1"/>
                          </a:solidFill>
                          <a:effectLst/>
                          <a:latin typeface="+mn-lt"/>
                          <a:cs typeface="Arial"/>
                        </a:rPr>
                        <a:t>ELIMINATION</a:t>
                      </a:r>
                    </a:p>
                    <a:p>
                      <a:pPr algn="ctr">
                        <a:lnSpc>
                          <a:spcPct val="100000"/>
                        </a:lnSpc>
                        <a:spcBef>
                          <a:spcPts val="0"/>
                        </a:spcBef>
                        <a:spcAft>
                          <a:spcPts val="0"/>
                        </a:spcAft>
                      </a:pPr>
                      <a:r>
                        <a:rPr lang="en-US" sz="1000" dirty="0">
                          <a:solidFill>
                            <a:schemeClr val="bg1"/>
                          </a:solidFill>
                          <a:effectLst/>
                          <a:latin typeface="+mn-lt"/>
                          <a:cs typeface="Arial"/>
                        </a:rPr>
                        <a:t>Evidence of spontaneous regression</a:t>
                      </a:r>
                      <a:endParaRPr lang="en-US" sz="1000" dirty="0">
                        <a:solidFill>
                          <a:schemeClr val="bg1"/>
                        </a:solidFill>
                        <a:effectLst/>
                        <a:latin typeface="+mn-lt"/>
                        <a:ea typeface="Calibri" charset="0"/>
                        <a:cs typeface="Arial"/>
                      </a:endParaRPr>
                    </a:p>
                  </a:txBody>
                  <a:tcPr marT="0" marB="0"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21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Bladder</a:t>
                      </a:r>
                      <a:r>
                        <a:rPr lang="en-US" sz="1200" b="0" baseline="30000" dirty="0">
                          <a:solidFill>
                            <a:schemeClr val="tx2"/>
                          </a:solidFill>
                          <a:latin typeface="+mn-lt"/>
                        </a:rPr>
                        <a:t>61,73</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02"/>
                  </a:ext>
                </a:extLst>
              </a:tr>
              <a:tr h="2148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Breast</a:t>
                      </a:r>
                      <a:r>
                        <a:rPr lang="en-US" sz="1200" b="0" baseline="30000" dirty="0">
                          <a:solidFill>
                            <a:schemeClr val="tx2"/>
                          </a:solidFill>
                          <a:latin typeface="+mn-lt"/>
                        </a:rPr>
                        <a:t>75,79</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4864">
                <a:tc>
                  <a:txBody>
                    <a:bodyPr/>
                    <a:lstStyle/>
                    <a:p>
                      <a:pPr algn="l"/>
                      <a:r>
                        <a:rPr lang="en-US" sz="1200" b="1" dirty="0">
                          <a:solidFill>
                            <a:schemeClr val="tx2"/>
                          </a:solidFill>
                          <a:latin typeface="+mn-lt"/>
                        </a:rPr>
                        <a:t>Colorectal</a:t>
                      </a:r>
                      <a:r>
                        <a:rPr lang="en-US" sz="1200" b="0" baseline="30000" dirty="0">
                          <a:solidFill>
                            <a:schemeClr val="tx2"/>
                          </a:solidFill>
                          <a:latin typeface="+mn-lt"/>
                        </a:rPr>
                        <a:t>74</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04"/>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Gastric/</a:t>
                      </a:r>
                      <a:r>
                        <a:rPr lang="en-US" sz="1200" b="1" dirty="0">
                          <a:solidFill>
                            <a:schemeClr val="tx2"/>
                          </a:solidFill>
                          <a:latin typeface="+mn-lt"/>
                        </a:rPr>
                        <a:t>esophageal</a:t>
                      </a:r>
                      <a:r>
                        <a:rPr lang="en-US" sz="1200" b="0" baseline="30000" dirty="0">
                          <a:solidFill>
                            <a:schemeClr val="tx2"/>
                          </a:solidFill>
                          <a:latin typeface="+mn-lt"/>
                        </a:rPr>
                        <a:t>66,80</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tx2"/>
                          </a:solidFill>
                          <a:latin typeface="+mn-lt"/>
                        </a:rPr>
                        <a:t>Glioblastoma</a:t>
                      </a:r>
                      <a:r>
                        <a:rPr lang="en-US" sz="1200" b="0" baseline="30000" dirty="0">
                          <a:solidFill>
                            <a:schemeClr val="tx2"/>
                          </a:solidFill>
                          <a:latin typeface="+mn-lt"/>
                        </a:rPr>
                        <a:t>61,62,64</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06"/>
                  </a:ext>
                </a:extLst>
              </a:tr>
              <a:tr h="214864">
                <a:tc>
                  <a:txBody>
                    <a:bodyPr/>
                    <a:lstStyle/>
                    <a:p>
                      <a:pPr marL="0" indent="0" algn="l"/>
                      <a:r>
                        <a:rPr lang="en-US" sz="1200" b="1" dirty="0">
                          <a:solidFill>
                            <a:schemeClr val="tx2"/>
                          </a:solidFill>
                          <a:latin typeface="+mn-lt"/>
                        </a:rPr>
                        <a:t>Head and neck</a:t>
                      </a:r>
                      <a:r>
                        <a:rPr lang="en-US" sz="1200" b="0" baseline="30000" dirty="0">
                          <a:solidFill>
                            <a:schemeClr val="tx2"/>
                          </a:solidFill>
                          <a:latin typeface="+mn-lt"/>
                        </a:rPr>
                        <a:t>67,81</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Hepatocellular</a:t>
                      </a:r>
                      <a:r>
                        <a:rPr lang="en-US" sz="1200" b="0" baseline="30000" dirty="0">
                          <a:solidFill>
                            <a:schemeClr val="tx2"/>
                          </a:solidFill>
                          <a:latin typeface="+mn-lt"/>
                        </a:rPr>
                        <a:t>71</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08"/>
                  </a:ext>
                </a:extLst>
              </a:tr>
              <a:tr h="21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Lung</a:t>
                      </a:r>
                      <a:r>
                        <a:rPr lang="en-US" sz="1200" b="0" baseline="30000" dirty="0">
                          <a:solidFill>
                            <a:schemeClr val="tx2"/>
                          </a:solidFill>
                          <a:latin typeface="+mn-lt"/>
                        </a:rPr>
                        <a:t>61,66</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Melanoma</a:t>
                      </a:r>
                      <a:r>
                        <a:rPr lang="en-US" sz="1200" b="0" baseline="30000" dirty="0">
                          <a:solidFill>
                            <a:schemeClr val="tx2"/>
                          </a:solidFill>
                          <a:latin typeface="+mn-lt"/>
                        </a:rPr>
                        <a:t>61,66,76</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1400" baseline="0" dirty="0">
                        <a:solidFill>
                          <a:schemeClr val="tx1"/>
                        </a:solidFill>
                        <a:latin typeface="+mn-lt"/>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10"/>
                  </a:ext>
                </a:extLst>
              </a:tr>
              <a:tr h="2148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chemeClr val="tx2"/>
                          </a:solidFill>
                          <a:latin typeface="+mn-lt"/>
                        </a:rPr>
                        <a:t>Ovarian</a:t>
                      </a:r>
                      <a:r>
                        <a:rPr lang="en-US" sz="1200" b="0" baseline="30000" dirty="0">
                          <a:solidFill>
                            <a:schemeClr val="tx2"/>
                          </a:solidFill>
                          <a:latin typeface="+mn-lt"/>
                        </a:rPr>
                        <a:t>70,82</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Pancreatic</a:t>
                      </a:r>
                      <a:r>
                        <a:rPr lang="en-US" sz="1200" b="0" baseline="30000" dirty="0">
                          <a:solidFill>
                            <a:schemeClr val="tx2"/>
                          </a:solidFill>
                          <a:latin typeface="+mn-lt"/>
                        </a:rPr>
                        <a:t>74</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12"/>
                  </a:ext>
                </a:extLst>
              </a:tr>
              <a:tr h="214864">
                <a:tc>
                  <a:txBody>
                    <a:bodyPr/>
                    <a:lstStyle/>
                    <a:p>
                      <a:pPr algn="l"/>
                      <a:r>
                        <a:rPr lang="en-US" sz="1200" b="1" dirty="0">
                          <a:solidFill>
                            <a:schemeClr val="tx2"/>
                          </a:solidFill>
                          <a:latin typeface="+mn-lt"/>
                        </a:rPr>
                        <a:t>Prostate</a:t>
                      </a:r>
                      <a:r>
                        <a:rPr lang="en-US" sz="1200" b="0" baseline="30000" dirty="0">
                          <a:solidFill>
                            <a:schemeClr val="tx2"/>
                          </a:solidFill>
                          <a:latin typeface="+mn-lt"/>
                        </a:rPr>
                        <a:t>68,83</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Renal</a:t>
                      </a:r>
                      <a:r>
                        <a:rPr lang="en-US" sz="1200" b="0" i="0" baseline="30000" dirty="0">
                          <a:solidFill>
                            <a:schemeClr val="tx2"/>
                          </a:solidFill>
                          <a:latin typeface="+mn-lt"/>
                        </a:rPr>
                        <a:t>61,69</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1400" baseline="0" dirty="0">
                        <a:solidFill>
                          <a:schemeClr val="accent5">
                            <a:lumMod val="25000"/>
                          </a:schemeClr>
                        </a:solidFill>
                        <a:latin typeface="+mn-lt"/>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14"/>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Non-Hodgkin</a:t>
                      </a:r>
                      <a:r>
                        <a:rPr lang="en-US" sz="1200" b="1" baseline="0" dirty="0">
                          <a:solidFill>
                            <a:schemeClr val="tx2"/>
                          </a:solidFill>
                          <a:latin typeface="+mn-lt"/>
                        </a:rPr>
                        <a:t> lymphoma</a:t>
                      </a:r>
                      <a:r>
                        <a:rPr lang="en-US" sz="1200" b="0" baseline="30000" dirty="0">
                          <a:solidFill>
                            <a:schemeClr val="tx2"/>
                          </a:solidFill>
                          <a:latin typeface="+mn-lt"/>
                        </a:rPr>
                        <a:t>63,84</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1400" baseline="0" dirty="0">
                        <a:solidFill>
                          <a:schemeClr val="accent5">
                            <a:lumMod val="25000"/>
                          </a:schemeClr>
                        </a:solidFill>
                        <a:latin typeface="+mn-lt"/>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1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Hodgkin lymphoma</a:t>
                      </a:r>
                      <a:r>
                        <a:rPr lang="en-US" sz="1200" b="0" baseline="30000" dirty="0">
                          <a:solidFill>
                            <a:schemeClr val="tx2"/>
                          </a:solidFill>
                          <a:latin typeface="+mn-lt"/>
                        </a:rPr>
                        <a:t>72,85</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16"/>
                  </a:ext>
                </a:extLst>
              </a:tr>
              <a:tr h="2148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Leukemia</a:t>
                      </a:r>
                      <a:r>
                        <a:rPr lang="en-US" sz="1200" b="0" baseline="30000" dirty="0">
                          <a:solidFill>
                            <a:schemeClr val="tx2"/>
                          </a:solidFill>
                          <a:latin typeface="+mn-lt"/>
                        </a:rPr>
                        <a:t>86</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200" b="1" dirty="0">
                        <a:solidFill>
                          <a:schemeClr val="accent2"/>
                        </a:solidFill>
                        <a:latin typeface="+mn-lt"/>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148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Multiple </a:t>
                      </a:r>
                      <a:r>
                        <a:rPr lang="en-US" sz="1200" b="1" dirty="0">
                          <a:solidFill>
                            <a:schemeClr val="tx2"/>
                          </a:solidFill>
                          <a:latin typeface="+mn-lt"/>
                        </a:rPr>
                        <a:t>myeloma</a:t>
                      </a:r>
                      <a:r>
                        <a:rPr lang="en-US" sz="1200" b="0" baseline="30000" dirty="0">
                          <a:solidFill>
                            <a:schemeClr val="tx2"/>
                          </a:solidFill>
                          <a:latin typeface="+mn-lt"/>
                        </a:rPr>
                        <a:t>61,65,87</a:t>
                      </a:r>
                    </a:p>
                  </a:txBody>
                  <a:tcPr marL="45720" marR="45720" marT="9144" marB="914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marR="0" algn="ctr">
                        <a:lnSpc>
                          <a:spcPct val="115000"/>
                        </a:lnSpc>
                        <a:spcBef>
                          <a:spcPts val="0"/>
                        </a:spcBef>
                        <a:spcAft>
                          <a:spcPts val="0"/>
                        </a:spcAft>
                      </a:pPr>
                      <a:r>
                        <a:rPr lang="en-US" sz="1400" dirty="0">
                          <a:solidFill>
                            <a:srgbClr val="61B2C6"/>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800" dirty="0">
                        <a:solidFill>
                          <a:srgbClr val="595454"/>
                        </a:solidFill>
                        <a:effectLst/>
                        <a:latin typeface="Trebuchet MS" panose="020B0603020202020204" pitchFamily="34" charset="0"/>
                        <a:ea typeface="Arial" panose="020B0604020202020204" pitchFamily="34" charset="0"/>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algn="ctr">
                        <a:lnSpc>
                          <a:spcPct val="100000"/>
                        </a:lnSpc>
                      </a:pPr>
                      <a:r>
                        <a:rPr lang="en-US" sz="1200" dirty="0">
                          <a:solidFill>
                            <a:schemeClr val="accent2"/>
                          </a:solidFill>
                          <a:effectLst/>
                          <a:latin typeface="Trebuchet MS" panose="020B0603020202020204" pitchFamily="34" charset="0"/>
                          <a:ea typeface="Arial" panose="020B0604020202020204" pitchFamily="34" charset="0"/>
                          <a:cs typeface="Arial" panose="020B0604020202020204" pitchFamily="34" charset="0"/>
                          <a:sym typeface="Wingdings" panose="05000000000000000000" pitchFamily="2" charset="2"/>
                        </a:rPr>
                        <a:t></a:t>
                      </a:r>
                      <a:endParaRPr lang="en-US" sz="1200" b="1" dirty="0">
                        <a:solidFill>
                          <a:schemeClr val="accent2"/>
                        </a:solidFill>
                        <a:latin typeface="+mn-lt"/>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tc>
                  <a:txBody>
                    <a:bodyPr/>
                    <a:lstStyle/>
                    <a:p>
                      <a:pPr marL="0" indent="0" algn="ctr">
                        <a:lnSpc>
                          <a:spcPct val="100000"/>
                        </a:lnSpc>
                        <a:spcAft>
                          <a:spcPts val="0"/>
                        </a:spcAft>
                      </a:pPr>
                      <a:r>
                        <a:rPr lang="en-US" sz="1400" dirty="0">
                          <a:solidFill>
                            <a:schemeClr val="tx1"/>
                          </a:solidFill>
                          <a:effectLst/>
                          <a:latin typeface="+mn-lt"/>
                          <a:cs typeface="Arial"/>
                        </a:rPr>
                        <a:t> </a:t>
                      </a:r>
                      <a:endParaRPr lang="en-US" sz="1400" dirty="0">
                        <a:solidFill>
                          <a:schemeClr val="tx1"/>
                        </a:solidFill>
                        <a:effectLst/>
                        <a:latin typeface="+mn-lt"/>
                        <a:ea typeface="Calibri" charset="0"/>
                        <a:cs typeface="Arial"/>
                      </a:endParaRPr>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F2F5"/>
                    </a:solidFill>
                  </a:tcPr>
                </a:tc>
                <a:extLst>
                  <a:ext uri="{0D108BD9-81ED-4DB2-BD59-A6C34878D82A}">
                    <a16:rowId xmlns:a16="http://schemas.microsoft.com/office/drawing/2014/main" val="10018"/>
                  </a:ext>
                </a:extLst>
              </a:tr>
            </a:tbl>
          </a:graphicData>
        </a:graphic>
      </p:graphicFrame>
      <p:sp>
        <p:nvSpPr>
          <p:cNvPr id="6" name="Rectangle 5">
            <a:extLst>
              <a:ext uri="{FF2B5EF4-FFF2-40B4-BE49-F238E27FC236}">
                <a16:creationId xmlns:a16="http://schemas.microsoft.com/office/drawing/2014/main" id="{D92D2BC8-AEE3-4753-A99F-4DACCC54D70F}"/>
              </a:ext>
            </a:extLst>
          </p:cNvPr>
          <p:cNvSpPr/>
          <p:nvPr/>
        </p:nvSpPr>
        <p:spPr>
          <a:xfrm>
            <a:off x="365124" y="6132729"/>
            <a:ext cx="4572000" cy="153888"/>
          </a:xfrm>
          <a:prstGeom prst="rect">
            <a:avLst/>
          </a:prstGeom>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*List of tumors represents common types of cancer but is not exhaustive.</a:t>
            </a:r>
          </a:p>
        </p:txBody>
      </p:sp>
      <p:sp>
        <p:nvSpPr>
          <p:cNvPr id="32" name="Slide Number Placeholder 31">
            <a:extLst>
              <a:ext uri="{FF2B5EF4-FFF2-40B4-BE49-F238E27FC236}">
                <a16:creationId xmlns:a16="http://schemas.microsoft.com/office/drawing/2014/main" id="{FF9905C6-C2A0-4222-9BE1-A8BC874AFB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 name="Rectangle 2">
            <a:extLst>
              <a:ext uri="{FF2B5EF4-FFF2-40B4-BE49-F238E27FC236}">
                <a16:creationId xmlns:a16="http://schemas.microsoft.com/office/drawing/2014/main" id="{7A669027-3421-33BF-8623-C91F741DE05E}"/>
              </a:ext>
            </a:extLst>
          </p:cNvPr>
          <p:cNvSpPr/>
          <p:nvPr/>
        </p:nvSpPr>
        <p:spPr>
          <a:xfrm>
            <a:off x="365125" y="0"/>
            <a:ext cx="3902030" cy="2616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Revealing the potential of the immune system in cancer</a:t>
            </a:r>
          </a:p>
        </p:txBody>
      </p:sp>
    </p:spTree>
    <p:custDataLst>
      <p:tags r:id="rId1"/>
    </p:custDataLst>
    <p:extLst>
      <p:ext uri="{BB962C8B-B14F-4D97-AF65-F5344CB8AC3E}">
        <p14:creationId xmlns:p14="http://schemas.microsoft.com/office/powerpoint/2010/main" val="118280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9">
            <a:extLst>
              <a:ext uri="{FF2B5EF4-FFF2-40B4-BE49-F238E27FC236}">
                <a16:creationId xmlns:a16="http://schemas.microsoft.com/office/drawing/2014/main" id="{6F753FE3-891A-6641-B231-D7F6ADD49934}"/>
              </a:ext>
            </a:extLst>
          </p:cNvPr>
          <p:cNvSpPr txBox="1">
            <a:spLocks/>
          </p:cNvSpPr>
          <p:nvPr/>
        </p:nvSpPr>
        <p:spPr>
          <a:xfrm>
            <a:off x="365758" y="4077586"/>
            <a:ext cx="7543800"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Checkpoint pathways play a unique role in the immune system by acting as regulatory switches for effector and non-effector cells.</a:t>
            </a:r>
          </a:p>
        </p:txBody>
      </p:sp>
      <p:sp>
        <p:nvSpPr>
          <p:cNvPr id="5" name="Title 1">
            <a:extLst>
              <a:ext uri="{FF2B5EF4-FFF2-40B4-BE49-F238E27FC236}">
                <a16:creationId xmlns:a16="http://schemas.microsoft.com/office/drawing/2014/main" id="{6A93B159-7E5C-2B47-A23D-88A3E94B885D}"/>
              </a:ext>
            </a:extLst>
          </p:cNvPr>
          <p:cNvSpPr txBox="1">
            <a:spLocks/>
          </p:cNvSpPr>
          <p:nvPr/>
        </p:nvSpPr>
        <p:spPr>
          <a:xfrm>
            <a:off x="365758" y="1859014"/>
            <a:ext cx="7681913" cy="1920526"/>
          </a:xfrm>
          <a:prstGeom prst="rect">
            <a:avLst/>
          </a:prstGeom>
        </p:spPr>
        <p:txBody>
          <a:bodyPr>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95454"/>
                </a:solidFill>
                <a:effectLst/>
                <a:uLnTx/>
                <a:uFillTx/>
                <a:latin typeface="Trebuchet MS"/>
                <a:ea typeface="+mj-ea"/>
                <a:cs typeface="+mj-cs"/>
              </a:rPr>
              <a:t>Topic 3: </a:t>
            </a:r>
            <a:br>
              <a:rPr kumimoji="0" lang="en-US" sz="4400" b="0" i="0" u="none" strike="noStrike" kern="1200" cap="none" spc="0" normalizeH="0" baseline="0" noProof="0" dirty="0">
                <a:ln>
                  <a:noFill/>
                </a:ln>
                <a:solidFill>
                  <a:srgbClr val="595454"/>
                </a:solidFill>
                <a:effectLst/>
                <a:uLnTx/>
                <a:uFillTx/>
                <a:latin typeface="Trebuchet MS"/>
                <a:ea typeface="+mj-ea"/>
                <a:cs typeface="+mj-cs"/>
              </a:rPr>
            </a:br>
            <a:r>
              <a:rPr kumimoji="0" lang="en-US" sz="4400" b="0" i="0" u="none" strike="noStrike" kern="1200" cap="none" spc="0" normalizeH="0" baseline="0" noProof="0" dirty="0">
                <a:ln>
                  <a:noFill/>
                </a:ln>
                <a:solidFill>
                  <a:srgbClr val="595454"/>
                </a:solidFill>
                <a:effectLst/>
                <a:uLnTx/>
                <a:uFillTx/>
                <a:latin typeface="Trebuchet MS"/>
                <a:ea typeface="+mj-ea"/>
                <a:cs typeface="+mj-cs"/>
              </a:rPr>
              <a:t>Exploring the role of checkpoint pathways</a:t>
            </a:r>
          </a:p>
        </p:txBody>
      </p:sp>
    </p:spTree>
    <p:extLst>
      <p:ext uri="{BB962C8B-B14F-4D97-AF65-F5344CB8AC3E}">
        <p14:creationId xmlns:p14="http://schemas.microsoft.com/office/powerpoint/2010/main" val="328925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058B-5796-43B7-83D6-429335F002E9}"/>
              </a:ext>
            </a:extLst>
          </p:cNvPr>
          <p:cNvSpPr>
            <a:spLocks noGrp="1"/>
          </p:cNvSpPr>
          <p:nvPr>
            <p:ph type="title"/>
          </p:nvPr>
        </p:nvSpPr>
        <p:spPr/>
        <p:txBody>
          <a:bodyPr/>
          <a:lstStyle/>
          <a:p>
            <a:r>
              <a:rPr lang="en-US" dirty="0"/>
              <a:t>Checkpoint pathways maintain checks and balances</a:t>
            </a:r>
            <a:br>
              <a:rPr lang="en-US" dirty="0"/>
            </a:br>
            <a:r>
              <a:rPr lang="en-US" dirty="0"/>
              <a:t>on the immune response</a:t>
            </a:r>
            <a:r>
              <a:rPr lang="en-US" baseline="30000" dirty="0"/>
              <a:t>1-16*</a:t>
            </a:r>
            <a:endParaRPr lang="en-US" dirty="0"/>
          </a:p>
        </p:txBody>
      </p:sp>
      <p:sp>
        <p:nvSpPr>
          <p:cNvPr id="3" name="Slide Number Placeholder 2">
            <a:extLst>
              <a:ext uri="{FF2B5EF4-FFF2-40B4-BE49-F238E27FC236}">
                <a16:creationId xmlns:a16="http://schemas.microsoft.com/office/drawing/2014/main" id="{6AD5F532-72DF-4685-9018-E70554D148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20" name="Footnotes">
            <a:extLst>
              <a:ext uri="{FF2B5EF4-FFF2-40B4-BE49-F238E27FC236}">
                <a16:creationId xmlns:a16="http://schemas.microsoft.com/office/drawing/2014/main" id="{9EBC0614-C74D-4E35-9221-569C91BAC2C7}"/>
              </a:ext>
            </a:extLst>
          </p:cNvPr>
          <p:cNvSpPr txBox="1"/>
          <p:nvPr/>
        </p:nvSpPr>
        <p:spPr>
          <a:xfrm>
            <a:off x="367149" y="6169168"/>
            <a:ext cx="11459091" cy="152365"/>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 a comprehensive list of immune pathways.</a:t>
            </a:r>
          </a:p>
        </p:txBody>
      </p:sp>
      <p:grpSp>
        <p:nvGrpSpPr>
          <p:cNvPr id="9" name="Group 8">
            <a:extLst>
              <a:ext uri="{FF2B5EF4-FFF2-40B4-BE49-F238E27FC236}">
                <a16:creationId xmlns:a16="http://schemas.microsoft.com/office/drawing/2014/main" id="{4985C411-5166-47CA-B435-D0AF06041A1C}"/>
              </a:ext>
            </a:extLst>
          </p:cNvPr>
          <p:cNvGrpSpPr/>
          <p:nvPr/>
        </p:nvGrpSpPr>
        <p:grpSpPr>
          <a:xfrm>
            <a:off x="139470" y="1717651"/>
            <a:ext cx="11913060" cy="3944190"/>
            <a:chOff x="-16124" y="1108770"/>
            <a:chExt cx="11913060" cy="3944190"/>
          </a:xfrm>
        </p:grpSpPr>
        <p:sp>
          <p:nvSpPr>
            <p:cNvPr id="101" name="Rectangle 100">
              <a:extLst>
                <a:ext uri="{FF2B5EF4-FFF2-40B4-BE49-F238E27FC236}">
                  <a16:creationId xmlns:a16="http://schemas.microsoft.com/office/drawing/2014/main" id="{C7D0136D-F75F-46C5-B133-E8BD695F6623}"/>
                </a:ext>
              </a:extLst>
            </p:cNvPr>
            <p:cNvSpPr/>
            <p:nvPr/>
          </p:nvSpPr>
          <p:spPr>
            <a:xfrm>
              <a:off x="9442827" y="4379325"/>
              <a:ext cx="2454109" cy="457200"/>
            </a:xfrm>
            <a:prstGeom prst="rect">
              <a:avLst/>
            </a:prstGeom>
            <a:solidFill>
              <a:schemeClr val="bg1"/>
            </a:solidFill>
            <a:ln>
              <a:solidFill>
                <a:srgbClr val="92D050"/>
              </a:solidFill>
            </a:ln>
          </p:spPr>
          <p:style>
            <a:lnRef idx="0">
              <a:schemeClr val="accent1"/>
            </a:lnRef>
            <a:fillRef idx="1">
              <a:schemeClr val="accent1"/>
            </a:fillRef>
            <a:effectRef idx="0">
              <a:srgbClr val="000000"/>
            </a:effectRef>
            <a:fontRef idx="minor">
              <a:schemeClr val="lt1"/>
            </a:fontRef>
          </p:style>
          <p:txBody>
            <a:bodyPr lIns="18288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CTLA-4 </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and </a:t>
              </a: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TIGIT</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drive the ability of Tregs to suppress T cells</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1,2,10-12</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p:txBody>
        </p:sp>
        <p:sp>
          <p:nvSpPr>
            <p:cNvPr id="160" name="TextBox 159">
              <a:hlinkClick r:id="" action="ppaction://noaction"/>
              <a:extLst>
                <a:ext uri="{FF2B5EF4-FFF2-40B4-BE49-F238E27FC236}">
                  <a16:creationId xmlns:a16="http://schemas.microsoft.com/office/drawing/2014/main" id="{A97614E0-BAD7-40CB-BCB0-1E803D6EF3A3}"/>
                </a:ext>
              </a:extLst>
            </p:cNvPr>
            <p:cNvSpPr txBox="1"/>
            <p:nvPr/>
          </p:nvSpPr>
          <p:spPr>
            <a:xfrm>
              <a:off x="578223" y="3049147"/>
              <a:ext cx="1944821" cy="674407"/>
            </a:xfrm>
            <a:prstGeom prst="rect">
              <a:avLst/>
            </a:prstGeom>
            <a:noFill/>
            <a:ln>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30000" noProof="0" dirty="0">
                <a:ln>
                  <a:noFill/>
                </a:ln>
                <a:solidFill>
                  <a:srgbClr val="954ECA"/>
                </a:solidFill>
                <a:effectLst/>
                <a:uLnTx/>
                <a:uFillTx/>
                <a:latin typeface="Trebuchet MS"/>
                <a:ea typeface="+mn-ea"/>
                <a:cs typeface="+mn-cs"/>
              </a:endParaRPr>
            </a:p>
          </p:txBody>
        </p:sp>
        <p:grpSp>
          <p:nvGrpSpPr>
            <p:cNvPr id="90" name="Group 89">
              <a:extLst>
                <a:ext uri="{FF2B5EF4-FFF2-40B4-BE49-F238E27FC236}">
                  <a16:creationId xmlns:a16="http://schemas.microsoft.com/office/drawing/2014/main" id="{14CDCFB1-EC24-4B43-9245-2FE3BF84EE4B}"/>
                </a:ext>
              </a:extLst>
            </p:cNvPr>
            <p:cNvGrpSpPr/>
            <p:nvPr/>
          </p:nvGrpSpPr>
          <p:grpSpPr>
            <a:xfrm>
              <a:off x="6619448" y="2844823"/>
              <a:ext cx="1710193" cy="1703820"/>
              <a:chOff x="4689305" y="2494660"/>
              <a:chExt cx="1405701" cy="1502272"/>
            </a:xfrm>
          </p:grpSpPr>
          <p:pic>
            <p:nvPicPr>
              <p:cNvPr id="91" name="Picture 90">
                <a:extLst>
                  <a:ext uri="{FF2B5EF4-FFF2-40B4-BE49-F238E27FC236}">
                    <a16:creationId xmlns:a16="http://schemas.microsoft.com/office/drawing/2014/main" id="{E8588FAA-CFA9-42D1-ABA3-64429148D45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689305" y="2494660"/>
                <a:ext cx="1405701" cy="1502272"/>
              </a:xfrm>
              <a:prstGeom prst="rect">
                <a:avLst/>
              </a:prstGeom>
            </p:spPr>
          </p:pic>
          <p:sp>
            <p:nvSpPr>
              <p:cNvPr id="92" name="TextBox 91">
                <a:extLst>
                  <a:ext uri="{FF2B5EF4-FFF2-40B4-BE49-F238E27FC236}">
                    <a16:creationId xmlns:a16="http://schemas.microsoft.com/office/drawing/2014/main" id="{E8298354-8CB7-48EB-963C-3C1E4CC1DEE5}"/>
                  </a:ext>
                </a:extLst>
              </p:cNvPr>
              <p:cNvSpPr txBox="1"/>
              <p:nvPr/>
            </p:nvSpPr>
            <p:spPr>
              <a:xfrm>
                <a:off x="5053322" y="3131405"/>
                <a:ext cx="623433" cy="271369"/>
              </a:xfrm>
              <a:prstGeom prst="rect">
                <a:avLst/>
              </a:prstGeom>
            </p:spPr>
            <p:txBody>
              <a:bodyPr wrap="square">
                <a:spAutoFit/>
              </a:bodyPr>
              <a:lstStyle>
                <a:defPPr>
                  <a:defRPr lang="en-US"/>
                </a:defPPr>
                <a:lvl1pPr marR="0" lvl="0" indent="0" algn="ctr" defTabSz="914377" fontAlgn="auto">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Trebuchet M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 CELL</a:t>
                </a:r>
              </a:p>
            </p:txBody>
          </p:sp>
        </p:grpSp>
        <p:grpSp>
          <p:nvGrpSpPr>
            <p:cNvPr id="6" name="Group 5">
              <a:extLst>
                <a:ext uri="{FF2B5EF4-FFF2-40B4-BE49-F238E27FC236}">
                  <a16:creationId xmlns:a16="http://schemas.microsoft.com/office/drawing/2014/main" id="{D1038BC4-9D2D-4418-B15B-2B15CDD07ADE}"/>
                </a:ext>
              </a:extLst>
            </p:cNvPr>
            <p:cNvGrpSpPr/>
            <p:nvPr/>
          </p:nvGrpSpPr>
          <p:grpSpPr>
            <a:xfrm>
              <a:off x="2846208" y="2682756"/>
              <a:ext cx="2061548" cy="2027963"/>
              <a:chOff x="2913100" y="1500700"/>
              <a:chExt cx="2061548" cy="2027963"/>
            </a:xfrm>
          </p:grpSpPr>
          <p:pic>
            <p:nvPicPr>
              <p:cNvPr id="73" name="Picture 72" descr="A close up of a coral&#10;&#10;Description automatically generated">
                <a:extLst>
                  <a:ext uri="{FF2B5EF4-FFF2-40B4-BE49-F238E27FC236}">
                    <a16:creationId xmlns:a16="http://schemas.microsoft.com/office/drawing/2014/main" id="{D7586C8C-8681-4E76-B8DC-F7B934B16A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3100" y="2077631"/>
                <a:ext cx="1425596" cy="1425596"/>
              </a:xfrm>
              <a:prstGeom prst="rect">
                <a:avLst/>
              </a:prstGeom>
            </p:spPr>
          </p:pic>
          <p:pic>
            <p:nvPicPr>
              <p:cNvPr id="93" name="Picture 92" descr="A close up of a coral&#10;&#10;Description automatically generated">
                <a:extLst>
                  <a:ext uri="{FF2B5EF4-FFF2-40B4-BE49-F238E27FC236}">
                    <a16:creationId xmlns:a16="http://schemas.microsoft.com/office/drawing/2014/main" id="{98E25054-F87D-4A57-8C12-70C5F05C47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49052" y="2103067"/>
                <a:ext cx="1425596" cy="1425596"/>
              </a:xfrm>
              <a:prstGeom prst="rect">
                <a:avLst/>
              </a:prstGeom>
            </p:spPr>
          </p:pic>
          <p:pic>
            <p:nvPicPr>
              <p:cNvPr id="94" name="Picture 93" descr="A close up of a coral&#10;&#10;Description automatically generated">
                <a:extLst>
                  <a:ext uri="{FF2B5EF4-FFF2-40B4-BE49-F238E27FC236}">
                    <a16:creationId xmlns:a16="http://schemas.microsoft.com/office/drawing/2014/main" id="{A2C9FEAF-6285-4134-893A-EFB4B630B5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68188" y="1500700"/>
                <a:ext cx="1425596" cy="1425596"/>
              </a:xfrm>
              <a:prstGeom prst="rect">
                <a:avLst/>
              </a:prstGeom>
            </p:spPr>
          </p:pic>
          <p:sp>
            <p:nvSpPr>
              <p:cNvPr id="95" name="TextBox 94">
                <a:extLst>
                  <a:ext uri="{FF2B5EF4-FFF2-40B4-BE49-F238E27FC236}">
                    <a16:creationId xmlns:a16="http://schemas.microsoft.com/office/drawing/2014/main" id="{F0A5CA2D-3135-4F2F-A130-DF59F765F9DB}"/>
                  </a:ext>
                </a:extLst>
              </p:cNvPr>
              <p:cNvSpPr txBox="1"/>
              <p:nvPr/>
            </p:nvSpPr>
            <p:spPr>
              <a:xfrm>
                <a:off x="3294504" y="2323386"/>
                <a:ext cx="115897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400" b="1" i="0" u="none" strike="noStrike" kern="1200" cap="none" spc="0" normalizeH="0" baseline="0" noProof="0" dirty="0">
                    <a:ln>
                      <a:noFill/>
                    </a:ln>
                    <a:solidFill>
                      <a:srgbClr val="FFFFFF"/>
                    </a:solidFill>
                    <a:effectLst/>
                    <a:uLnTx/>
                    <a:uFillTx/>
                    <a:latin typeface="Trebuchet MS"/>
                    <a:ea typeface="+mn-ea"/>
                    <a:cs typeface="+mn-cs"/>
                  </a:rPr>
                  <a:t>TUMOR </a:t>
                </a:r>
                <a:br>
                  <a:rPr kumimoji="0" lang="en-US" sz="1400" b="1" i="0" u="none" strike="noStrike" kern="1200" cap="none" spc="0" normalizeH="0" baseline="0" noProof="0" dirty="0">
                    <a:ln>
                      <a:noFill/>
                    </a:ln>
                    <a:solidFill>
                      <a:srgbClr val="FFFFFF"/>
                    </a:solidFill>
                    <a:effectLst/>
                    <a:uLnTx/>
                    <a:uFillTx/>
                    <a:latin typeface="Trebuchet MS"/>
                    <a:ea typeface="+mn-ea"/>
                    <a:cs typeface="+mn-cs"/>
                  </a:rPr>
                </a:br>
                <a:r>
                  <a:rPr kumimoji="0" lang="en-US" sz="1400" b="1" i="0" u="none" strike="noStrike" kern="1200" cap="none" spc="0" normalizeH="0" baseline="0" noProof="0" dirty="0">
                    <a:ln>
                      <a:noFill/>
                    </a:ln>
                    <a:solidFill>
                      <a:srgbClr val="FFFFFF"/>
                    </a:solidFill>
                    <a:effectLst/>
                    <a:uLnTx/>
                    <a:uFillTx/>
                    <a:latin typeface="Trebuchet MS"/>
                    <a:ea typeface="+mn-ea"/>
                    <a:cs typeface="+mn-cs"/>
                  </a:rPr>
                  <a:t>CELLS</a:t>
                </a:r>
              </a:p>
            </p:txBody>
          </p:sp>
        </p:grpSp>
        <p:grpSp>
          <p:nvGrpSpPr>
            <p:cNvPr id="5" name="Group 4">
              <a:extLst>
                <a:ext uri="{FF2B5EF4-FFF2-40B4-BE49-F238E27FC236}">
                  <a16:creationId xmlns:a16="http://schemas.microsoft.com/office/drawing/2014/main" id="{58B4597A-1211-4B56-9350-3D4941DA8A50}"/>
                </a:ext>
              </a:extLst>
            </p:cNvPr>
            <p:cNvGrpSpPr/>
            <p:nvPr/>
          </p:nvGrpSpPr>
          <p:grpSpPr>
            <a:xfrm>
              <a:off x="-16124" y="2805632"/>
              <a:ext cx="1782210" cy="1782210"/>
              <a:chOff x="6253461" y="865324"/>
              <a:chExt cx="1782210" cy="1782210"/>
            </a:xfrm>
          </p:grpSpPr>
          <p:pic>
            <p:nvPicPr>
              <p:cNvPr id="168" name="Picture 3">
                <a:extLst>
                  <a:ext uri="{FF2B5EF4-FFF2-40B4-BE49-F238E27FC236}">
                    <a16:creationId xmlns:a16="http://schemas.microsoft.com/office/drawing/2014/main" id="{773ACAE1-E541-45FD-967E-6CBC43DB211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p:blipFill>
            <p:spPr bwMode="auto">
              <a:xfrm>
                <a:off x="6253461" y="865324"/>
                <a:ext cx="1782210" cy="1782210"/>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F545C9C3-3E42-44FC-925A-01297F440A2A}"/>
                  </a:ext>
                </a:extLst>
              </p:cNvPr>
              <p:cNvSpPr txBox="1"/>
              <p:nvPr/>
            </p:nvSpPr>
            <p:spPr>
              <a:xfrm>
                <a:off x="6667164" y="1518967"/>
                <a:ext cx="881973" cy="523220"/>
              </a:xfrm>
              <a:prstGeom prst="rect">
                <a:avLst/>
              </a:prstGeom>
            </p:spPr>
            <p:txBody>
              <a:bodyPr wrap="square">
                <a:spAutoFit/>
              </a:bodyPr>
              <a:lstStyle>
                <a:defPPr>
                  <a:defRPr lang="en-US"/>
                </a:defPPr>
                <a:lvl1pPr marR="0" lvl="0" indent="0" algn="ctr" defTabSz="914377" fontAlgn="auto">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Trebuchet M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NK</a:t>
                </a:r>
                <a:b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b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CELL</a:t>
                </a:r>
              </a:p>
            </p:txBody>
          </p:sp>
        </p:grpSp>
        <p:sp>
          <p:nvSpPr>
            <p:cNvPr id="67" name="Arrow: Right 66">
              <a:extLst>
                <a:ext uri="{FF2B5EF4-FFF2-40B4-BE49-F238E27FC236}">
                  <a16:creationId xmlns:a16="http://schemas.microsoft.com/office/drawing/2014/main" id="{224CB221-A2F3-4926-B521-90CD31A854CF}"/>
                </a:ext>
              </a:extLst>
            </p:cNvPr>
            <p:cNvSpPr/>
            <p:nvPr/>
          </p:nvSpPr>
          <p:spPr>
            <a:xfrm rot="10800000" flipV="1">
              <a:off x="5042350" y="3192537"/>
              <a:ext cx="1334107" cy="786384"/>
            </a:xfrm>
            <a:prstGeom prst="rightArrow">
              <a:avLst/>
            </a:prstGeom>
            <a:gradFill>
              <a:gsLst>
                <a:gs pos="0">
                  <a:schemeClr val="accent5">
                    <a:lumMod val="75000"/>
                    <a:alpha val="0"/>
                  </a:schemeClr>
                </a:gs>
                <a:gs pos="100000">
                  <a:schemeClr val="accent5">
                    <a:lumMod val="75000"/>
                  </a:schemeClr>
                </a:gs>
              </a:gsLst>
              <a:lin ang="0" scaled="0"/>
            </a:gra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8B088EF2-F90B-467C-B72C-F8F18BC6A504}"/>
                </a:ext>
              </a:extLst>
            </p:cNvPr>
            <p:cNvGrpSpPr/>
            <p:nvPr/>
          </p:nvGrpSpPr>
          <p:grpSpPr>
            <a:xfrm>
              <a:off x="9190045" y="1108770"/>
              <a:ext cx="2375087" cy="1378173"/>
              <a:chOff x="1145394" y="2737648"/>
              <a:chExt cx="2375087" cy="1378173"/>
            </a:xfrm>
          </p:grpSpPr>
          <p:grpSp>
            <p:nvGrpSpPr>
              <p:cNvPr id="46" name="Group 45">
                <a:extLst>
                  <a:ext uri="{FF2B5EF4-FFF2-40B4-BE49-F238E27FC236}">
                    <a16:creationId xmlns:a16="http://schemas.microsoft.com/office/drawing/2014/main" id="{100D6B66-435A-49BD-ACA7-E8B08C9FD5B5}"/>
                  </a:ext>
                </a:extLst>
              </p:cNvPr>
              <p:cNvGrpSpPr/>
              <p:nvPr/>
            </p:nvGrpSpPr>
            <p:grpSpPr>
              <a:xfrm>
                <a:off x="1145394" y="2737648"/>
                <a:ext cx="2021231" cy="1378173"/>
                <a:chOff x="6312860" y="2237919"/>
                <a:chExt cx="2021231" cy="1378173"/>
              </a:xfrm>
            </p:grpSpPr>
            <p:pic>
              <p:nvPicPr>
                <p:cNvPr id="48" name="Picture 47">
                  <a:extLst>
                    <a:ext uri="{FF2B5EF4-FFF2-40B4-BE49-F238E27FC236}">
                      <a16:creationId xmlns:a16="http://schemas.microsoft.com/office/drawing/2014/main" id="{166F0DDE-B1BF-4AA3-BDFD-C7A6044C554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84606" y="2361179"/>
                  <a:ext cx="949485" cy="1254913"/>
                </a:xfrm>
                <a:prstGeom prst="rect">
                  <a:avLst/>
                </a:prstGeom>
              </p:spPr>
            </p:pic>
            <p:pic>
              <p:nvPicPr>
                <p:cNvPr id="49" name="Picture 48">
                  <a:extLst>
                    <a:ext uri="{FF2B5EF4-FFF2-40B4-BE49-F238E27FC236}">
                      <a16:creationId xmlns:a16="http://schemas.microsoft.com/office/drawing/2014/main" id="{2078D66B-80DB-4ED1-B9AB-5E4E740DDD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12860" y="2237919"/>
                  <a:ext cx="949485" cy="1254913"/>
                </a:xfrm>
                <a:prstGeom prst="rect">
                  <a:avLst/>
                </a:prstGeom>
              </p:spPr>
            </p:pic>
          </p:grpSp>
          <p:sp>
            <p:nvSpPr>
              <p:cNvPr id="52" name="TextBox 51">
                <a:extLst>
                  <a:ext uri="{FF2B5EF4-FFF2-40B4-BE49-F238E27FC236}">
                    <a16:creationId xmlns:a16="http://schemas.microsoft.com/office/drawing/2014/main" id="{BD1E8F11-8C7D-4E0A-AB7E-9427DFB9910C}"/>
                  </a:ext>
                </a:extLst>
              </p:cNvPr>
              <p:cNvSpPr txBox="1"/>
              <p:nvPr/>
            </p:nvSpPr>
            <p:spPr>
              <a:xfrm>
                <a:off x="2374913" y="3293191"/>
                <a:ext cx="1145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a:ea typeface="+mn-ea"/>
                    <a:cs typeface="+mn-cs"/>
                  </a:rPr>
                  <a:t>MEMORY</a:t>
                </a:r>
                <a:br>
                  <a:rPr kumimoji="0" lang="en-US" sz="900" b="1" i="0" u="none" strike="noStrike" kern="1200" cap="none" spc="0" normalizeH="0" baseline="0" noProof="0" dirty="0">
                    <a:ln>
                      <a:noFill/>
                    </a:ln>
                    <a:solidFill>
                      <a:srgbClr val="FFFFFF"/>
                    </a:solidFill>
                    <a:effectLst/>
                    <a:uLnTx/>
                    <a:uFillTx/>
                    <a:latin typeface="Trebuchet MS"/>
                    <a:ea typeface="+mn-ea"/>
                    <a:cs typeface="+mn-cs"/>
                  </a:rPr>
                </a:br>
                <a:r>
                  <a:rPr kumimoji="0" lang="en-US" sz="900" b="1" i="0" u="none" strike="noStrike" kern="1200" cap="none" spc="0" normalizeH="0" baseline="0" noProof="0" dirty="0">
                    <a:ln>
                      <a:noFill/>
                    </a:ln>
                    <a:solidFill>
                      <a:srgbClr val="FFFFFF"/>
                    </a:solidFill>
                    <a:effectLst/>
                    <a:uLnTx/>
                    <a:uFillTx/>
                    <a:latin typeface="Trebuchet MS"/>
                    <a:ea typeface="+mn-ea"/>
                    <a:cs typeface="+mn-cs"/>
                  </a:rPr>
                  <a:t>T CELL</a:t>
                </a:r>
                <a:endParaRPr kumimoji="0" lang="en-US" sz="900" b="1" i="0" u="none" strike="noStrike" kern="1200" cap="none" spc="0" normalizeH="0" baseline="30000" noProof="0" dirty="0">
                  <a:ln>
                    <a:noFill/>
                  </a:ln>
                  <a:solidFill>
                    <a:srgbClr val="FFFFFF"/>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09BD8468-EB27-4014-83B4-5F933BB864DD}"/>
                  </a:ext>
                </a:extLst>
              </p:cNvPr>
              <p:cNvSpPr txBox="1"/>
              <p:nvPr/>
            </p:nvSpPr>
            <p:spPr>
              <a:xfrm>
                <a:off x="1293137" y="3172254"/>
                <a:ext cx="1145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a:ea typeface="+mn-ea"/>
                    <a:cs typeface="+mn-cs"/>
                  </a:rPr>
                  <a:t>MEMORY</a:t>
                </a:r>
                <a:br>
                  <a:rPr kumimoji="0" lang="en-US" sz="900" b="1" i="0" u="none" strike="noStrike" kern="1200" cap="none" spc="0" normalizeH="0" baseline="0" noProof="0" dirty="0">
                    <a:ln>
                      <a:noFill/>
                    </a:ln>
                    <a:solidFill>
                      <a:srgbClr val="FFFFFF"/>
                    </a:solidFill>
                    <a:effectLst/>
                    <a:uLnTx/>
                    <a:uFillTx/>
                    <a:latin typeface="Trebuchet MS"/>
                    <a:ea typeface="+mn-ea"/>
                    <a:cs typeface="+mn-cs"/>
                  </a:rPr>
                </a:br>
                <a:r>
                  <a:rPr kumimoji="0" lang="en-US" sz="900" b="1" i="0" u="none" strike="noStrike" kern="1200" cap="none" spc="0" normalizeH="0" baseline="0" noProof="0" dirty="0">
                    <a:ln>
                      <a:noFill/>
                    </a:ln>
                    <a:solidFill>
                      <a:srgbClr val="FFFFFF"/>
                    </a:solidFill>
                    <a:effectLst/>
                    <a:uLnTx/>
                    <a:uFillTx/>
                    <a:latin typeface="Trebuchet MS"/>
                    <a:ea typeface="+mn-ea"/>
                    <a:cs typeface="+mn-cs"/>
                  </a:rPr>
                  <a:t>T CELL</a:t>
                </a:r>
                <a:endParaRPr kumimoji="0" lang="en-US" sz="900" b="1" i="0" u="none" strike="noStrike" kern="1200" cap="none" spc="0" normalizeH="0" baseline="30000" noProof="0" dirty="0">
                  <a:ln>
                    <a:noFill/>
                  </a:ln>
                  <a:solidFill>
                    <a:srgbClr val="FFFFFF"/>
                  </a:solidFill>
                  <a:effectLst/>
                  <a:uLnTx/>
                  <a:uFillTx/>
                  <a:latin typeface="Trebuchet MS"/>
                  <a:ea typeface="+mn-ea"/>
                  <a:cs typeface="+mn-cs"/>
                </a:endParaRPr>
              </a:p>
            </p:txBody>
          </p:sp>
        </p:grpSp>
        <p:sp>
          <p:nvSpPr>
            <p:cNvPr id="55" name="Rectangle 54">
              <a:extLst>
                <a:ext uri="{FF2B5EF4-FFF2-40B4-BE49-F238E27FC236}">
                  <a16:creationId xmlns:a16="http://schemas.microsoft.com/office/drawing/2014/main" id="{5215B577-4A94-4526-950C-31A230D4B011}"/>
                </a:ext>
              </a:extLst>
            </p:cNvPr>
            <p:cNvSpPr/>
            <p:nvPr/>
          </p:nvSpPr>
          <p:spPr>
            <a:xfrm>
              <a:off x="6677006" y="1437161"/>
              <a:ext cx="2303515" cy="452177"/>
            </a:xfrm>
            <a:prstGeom prst="rect">
              <a:avLst/>
            </a:prstGeom>
            <a:solidFill>
              <a:schemeClr val="bg1"/>
            </a:solidFill>
            <a:ln>
              <a:solidFill>
                <a:schemeClr val="accent1"/>
              </a:solid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CTLA-4</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and </a:t>
              </a: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LAG-3</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impede development of memory T cells</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6,8,9</a:t>
              </a:r>
            </a:p>
          </p:txBody>
        </p:sp>
        <p:sp>
          <p:nvSpPr>
            <p:cNvPr id="84" name="Rectangle 83">
              <a:extLst>
                <a:ext uri="{FF2B5EF4-FFF2-40B4-BE49-F238E27FC236}">
                  <a16:creationId xmlns:a16="http://schemas.microsoft.com/office/drawing/2014/main" id="{AD125E01-F456-4F99-AE2D-A8485DAB2255}"/>
                </a:ext>
              </a:extLst>
            </p:cNvPr>
            <p:cNvSpPr/>
            <p:nvPr/>
          </p:nvSpPr>
          <p:spPr>
            <a:xfrm>
              <a:off x="1372355" y="4253519"/>
              <a:ext cx="1334107" cy="541708"/>
            </a:xfrm>
            <a:prstGeom prst="rect">
              <a:avLst/>
            </a:prstGeom>
            <a:solidFill>
              <a:schemeClr val="bg1"/>
            </a:solidFill>
            <a:ln>
              <a:solidFill>
                <a:schemeClr val="accent2"/>
              </a:solid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TIGIT </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and</a:t>
              </a: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 NKG2A </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suppress NK cell activity</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1-4</a:t>
              </a:r>
            </a:p>
          </p:txBody>
        </p:sp>
        <p:sp>
          <p:nvSpPr>
            <p:cNvPr id="87" name="Rectangle 86">
              <a:extLst>
                <a:ext uri="{FF2B5EF4-FFF2-40B4-BE49-F238E27FC236}">
                  <a16:creationId xmlns:a16="http://schemas.microsoft.com/office/drawing/2014/main" id="{21D10DFB-D2D6-40E5-ADAF-3195B3D28976}"/>
                </a:ext>
              </a:extLst>
            </p:cNvPr>
            <p:cNvSpPr/>
            <p:nvPr/>
          </p:nvSpPr>
          <p:spPr>
            <a:xfrm>
              <a:off x="5095922" y="4407757"/>
              <a:ext cx="1645920" cy="457200"/>
            </a:xfrm>
            <a:prstGeom prst="rect">
              <a:avLst/>
            </a:prstGeom>
            <a:solidFill>
              <a:schemeClr val="bg1"/>
            </a:solidFill>
            <a:ln>
              <a:solidFill>
                <a:schemeClr val="accent1"/>
              </a:solid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LAG-3</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and </a:t>
              </a: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TIGIT</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inhibit </a:t>
              </a:r>
              <a:b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T-cell proliferation</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8,13-16</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endPar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grpSp>
          <p:nvGrpSpPr>
            <p:cNvPr id="88" name="Group 87">
              <a:extLst>
                <a:ext uri="{FF2B5EF4-FFF2-40B4-BE49-F238E27FC236}">
                  <a16:creationId xmlns:a16="http://schemas.microsoft.com/office/drawing/2014/main" id="{3F1CE23F-3F70-411B-9D99-14206CB51758}"/>
                </a:ext>
              </a:extLst>
            </p:cNvPr>
            <p:cNvGrpSpPr/>
            <p:nvPr/>
          </p:nvGrpSpPr>
          <p:grpSpPr>
            <a:xfrm rot="480023" flipH="1">
              <a:off x="7590979" y="1963276"/>
              <a:ext cx="2746564" cy="2499310"/>
              <a:chOff x="3499464" y="2879099"/>
              <a:chExt cx="1552678" cy="1285707"/>
            </a:xfrm>
          </p:grpSpPr>
          <p:sp>
            <p:nvSpPr>
              <p:cNvPr id="89" name="Arc 88">
                <a:extLst>
                  <a:ext uri="{FF2B5EF4-FFF2-40B4-BE49-F238E27FC236}">
                    <a16:creationId xmlns:a16="http://schemas.microsoft.com/office/drawing/2014/main" id="{FB6AF415-6FD4-4A3A-8562-0E849A85E65D}"/>
                  </a:ext>
                </a:extLst>
              </p:cNvPr>
              <p:cNvSpPr/>
              <p:nvPr/>
            </p:nvSpPr>
            <p:spPr>
              <a:xfrm rot="8523840" flipH="1" flipV="1">
                <a:off x="3499464" y="2879099"/>
                <a:ext cx="1552678" cy="1285707"/>
              </a:xfrm>
              <a:prstGeom prst="arc">
                <a:avLst>
                  <a:gd name="adj1" fmla="val 5874766"/>
                  <a:gd name="adj2" fmla="val 7864580"/>
                </a:avLst>
              </a:prstGeom>
              <a:ln w="63500" cap="sq">
                <a:solidFill>
                  <a:schemeClr val="accent1"/>
                </a:solidFill>
                <a:headEnd type="none" w="sm" len="sm"/>
                <a:tailEnd type="none"/>
              </a:ln>
            </p:spPr>
            <p:style>
              <a:lnRef idx="1">
                <a:schemeClr val="accent1"/>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96" name="Straight Connector 95">
                <a:extLst>
                  <a:ext uri="{FF2B5EF4-FFF2-40B4-BE49-F238E27FC236}">
                    <a16:creationId xmlns:a16="http://schemas.microsoft.com/office/drawing/2014/main" id="{947A678C-B87B-4831-8819-5C9466F5D451}"/>
                  </a:ext>
                </a:extLst>
              </p:cNvPr>
              <p:cNvCxnSpPr>
                <a:cxnSpLocks/>
              </p:cNvCxnSpPr>
              <p:nvPr/>
            </p:nvCxnSpPr>
            <p:spPr>
              <a:xfrm rot="3619399">
                <a:off x="4564413" y="4038907"/>
                <a:ext cx="158712" cy="60174"/>
              </a:xfrm>
              <a:prstGeom prst="line">
                <a:avLst/>
              </a:prstGeom>
              <a:ln w="63500" cap="sq">
                <a:solidFill>
                  <a:schemeClr val="accent1"/>
                </a:solidFill>
              </a:ln>
            </p:spPr>
            <p:style>
              <a:lnRef idx="1">
                <a:schemeClr val="accent1"/>
              </a:lnRef>
              <a:fillRef idx="0">
                <a:schemeClr val="accent1"/>
              </a:fillRef>
              <a:effectRef idx="0">
                <a:srgbClr val="000000"/>
              </a:effectRef>
              <a:fontRef idx="minor">
                <a:schemeClr val="lt1"/>
              </a:fontRef>
            </p:style>
          </p:cxnSp>
        </p:grpSp>
        <p:grpSp>
          <p:nvGrpSpPr>
            <p:cNvPr id="98" name="Group 97">
              <a:extLst>
                <a:ext uri="{FF2B5EF4-FFF2-40B4-BE49-F238E27FC236}">
                  <a16:creationId xmlns:a16="http://schemas.microsoft.com/office/drawing/2014/main" id="{D32446D0-8D5C-4F32-9C05-FE7DD9A95694}"/>
                </a:ext>
              </a:extLst>
            </p:cNvPr>
            <p:cNvGrpSpPr/>
            <p:nvPr/>
          </p:nvGrpSpPr>
          <p:grpSpPr>
            <a:xfrm>
              <a:off x="8845890" y="4231222"/>
              <a:ext cx="821737" cy="821738"/>
              <a:chOff x="4671648" y="4419826"/>
              <a:chExt cx="985801" cy="985801"/>
            </a:xfrm>
          </p:grpSpPr>
          <p:pic>
            <p:nvPicPr>
              <p:cNvPr id="99" name="Picture 2">
                <a:extLst>
                  <a:ext uri="{FF2B5EF4-FFF2-40B4-BE49-F238E27FC236}">
                    <a16:creationId xmlns:a16="http://schemas.microsoft.com/office/drawing/2014/main" id="{7671D735-F2FC-4FF2-B9D3-93BB7E4AAE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4671648" y="4419826"/>
                <a:ext cx="985801" cy="9858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D5124F12-B84A-43CB-9F21-0FBC2310894B}"/>
                  </a:ext>
                </a:extLst>
              </p:cNvPr>
              <p:cNvSpPr txBox="1"/>
              <p:nvPr/>
            </p:nvSpPr>
            <p:spPr>
              <a:xfrm>
                <a:off x="4826955" y="4782595"/>
                <a:ext cx="645116" cy="313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TREG</a:t>
                </a:r>
              </a:p>
            </p:txBody>
          </p:sp>
        </p:grpSp>
        <p:sp>
          <p:nvSpPr>
            <p:cNvPr id="102" name="Rectangle 101">
              <a:extLst>
                <a:ext uri="{FF2B5EF4-FFF2-40B4-BE49-F238E27FC236}">
                  <a16:creationId xmlns:a16="http://schemas.microsoft.com/office/drawing/2014/main" id="{BC6F1D3B-C422-459D-AD9A-467E462A7A50}"/>
                </a:ext>
              </a:extLst>
            </p:cNvPr>
            <p:cNvSpPr/>
            <p:nvPr/>
          </p:nvSpPr>
          <p:spPr>
            <a:xfrm>
              <a:off x="5019583" y="2560402"/>
              <a:ext cx="1722259" cy="457200"/>
            </a:xfrm>
            <a:prstGeom prst="rect">
              <a:avLst/>
            </a:prstGeom>
            <a:solidFill>
              <a:schemeClr val="bg1"/>
            </a:solidFill>
            <a:ln>
              <a:solidFill>
                <a:schemeClr val="accent1"/>
              </a:solid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PD-1</a:t>
              </a:r>
              <a:r>
                <a:rPr kumimoji="0" lang="en-US" sz="11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and </a:t>
              </a: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LAG-3</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cause </a:t>
              </a:r>
              <a:b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T-cell exhaustion</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5-7</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endPar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
          <p:nvSpPr>
            <p:cNvPr id="106" name="Arc 105">
              <a:extLst>
                <a:ext uri="{FF2B5EF4-FFF2-40B4-BE49-F238E27FC236}">
                  <a16:creationId xmlns:a16="http://schemas.microsoft.com/office/drawing/2014/main" id="{DFF5B9A3-992B-4775-BC24-F2EBD3C7BB18}"/>
                </a:ext>
              </a:extLst>
            </p:cNvPr>
            <p:cNvSpPr/>
            <p:nvPr/>
          </p:nvSpPr>
          <p:spPr>
            <a:xfrm rot="13005446" flipH="1">
              <a:off x="8052843" y="1920456"/>
              <a:ext cx="1562900" cy="3060294"/>
            </a:xfrm>
            <a:prstGeom prst="arc">
              <a:avLst>
                <a:gd name="adj1" fmla="val 6626586"/>
                <a:gd name="adj2" fmla="val 11484711"/>
              </a:avLst>
            </a:prstGeom>
            <a:noFill/>
            <a:ln w="127000" cap="sq" cmpd="sng" algn="ctr">
              <a:gradFill>
                <a:gsLst>
                  <a:gs pos="0">
                    <a:srgbClr val="5B9BD5">
                      <a:lumMod val="75000"/>
                      <a:alpha val="0"/>
                    </a:srgbClr>
                  </a:gs>
                  <a:gs pos="100000">
                    <a:srgbClr val="5B9BD5">
                      <a:lumMod val="75000"/>
                    </a:srgbClr>
                  </a:gs>
                </a:gsLst>
                <a:lin ang="5400000" scaled="1"/>
              </a:gradFill>
              <a:prstDash val="solid"/>
              <a:miter lim="800000"/>
              <a:headEnd type="triangle" w="sm" len="sm"/>
              <a:tailEnd type="non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1" name="Arrow: Right 50">
              <a:extLst>
                <a:ext uri="{FF2B5EF4-FFF2-40B4-BE49-F238E27FC236}">
                  <a16:creationId xmlns:a16="http://schemas.microsoft.com/office/drawing/2014/main" id="{91A948B5-060C-4FCA-B8C6-E499A31E1363}"/>
                </a:ext>
              </a:extLst>
            </p:cNvPr>
            <p:cNvSpPr/>
            <p:nvPr/>
          </p:nvSpPr>
          <p:spPr>
            <a:xfrm flipV="1">
              <a:off x="1585741" y="3341345"/>
              <a:ext cx="1334107" cy="782505"/>
            </a:xfrm>
            <a:prstGeom prst="rightArrow">
              <a:avLst/>
            </a:prstGeom>
            <a:gradFill>
              <a:gsLst>
                <a:gs pos="0">
                  <a:schemeClr val="accent5">
                    <a:lumMod val="75000"/>
                    <a:alpha val="0"/>
                  </a:schemeClr>
                </a:gs>
                <a:gs pos="100000">
                  <a:schemeClr val="accent5">
                    <a:lumMod val="75000"/>
                  </a:schemeClr>
                </a:gs>
              </a:gsLst>
              <a:lin ang="0" scaled="0"/>
            </a:gra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a:ea typeface="+mn-ea"/>
                <a:cs typeface="+mn-cs"/>
              </a:endParaRPr>
            </a:p>
          </p:txBody>
        </p:sp>
      </p:grpSp>
      <p:cxnSp>
        <p:nvCxnSpPr>
          <p:cNvPr id="45" name="Straight Connector 44">
            <a:extLst>
              <a:ext uri="{FF2B5EF4-FFF2-40B4-BE49-F238E27FC236}">
                <a16:creationId xmlns:a16="http://schemas.microsoft.com/office/drawing/2014/main" id="{5901F130-31F1-4686-BBC8-8AD37378F0BC}"/>
              </a:ext>
            </a:extLst>
          </p:cNvPr>
          <p:cNvCxnSpPr>
            <a:cxnSpLocks/>
          </p:cNvCxnSpPr>
          <p:nvPr/>
        </p:nvCxnSpPr>
        <p:spPr>
          <a:xfrm flipH="1">
            <a:off x="5270104" y="4711508"/>
            <a:ext cx="1504938" cy="0"/>
          </a:xfrm>
          <a:prstGeom prst="line">
            <a:avLst/>
          </a:prstGeom>
          <a:ln w="63500" cap="sq">
            <a:solidFill>
              <a:schemeClr val="accent1"/>
            </a:solidFill>
          </a:ln>
        </p:spPr>
        <p:style>
          <a:lnRef idx="1">
            <a:schemeClr val="accent1"/>
          </a:lnRef>
          <a:fillRef idx="0">
            <a:schemeClr val="accent1"/>
          </a:fillRef>
          <a:effectRef idx="0">
            <a:srgbClr val="000000"/>
          </a:effectRef>
          <a:fontRef idx="minor">
            <a:schemeClr val="lt1"/>
          </a:fontRef>
        </p:style>
      </p:cxnSp>
      <p:cxnSp>
        <p:nvCxnSpPr>
          <p:cNvPr id="54" name="Straight Connector 53">
            <a:extLst>
              <a:ext uri="{FF2B5EF4-FFF2-40B4-BE49-F238E27FC236}">
                <a16:creationId xmlns:a16="http://schemas.microsoft.com/office/drawing/2014/main" id="{100F2AC5-660C-4ABC-8E5D-6327C50F89E5}"/>
              </a:ext>
            </a:extLst>
          </p:cNvPr>
          <p:cNvCxnSpPr>
            <a:cxnSpLocks/>
          </p:cNvCxnSpPr>
          <p:nvPr/>
        </p:nvCxnSpPr>
        <p:spPr>
          <a:xfrm>
            <a:off x="6808693" y="4578859"/>
            <a:ext cx="3479" cy="257958"/>
          </a:xfrm>
          <a:prstGeom prst="line">
            <a:avLst/>
          </a:prstGeom>
          <a:ln w="63500" cap="sq">
            <a:solidFill>
              <a:schemeClr val="accent1"/>
            </a:solidFill>
          </a:ln>
        </p:spPr>
        <p:style>
          <a:lnRef idx="1">
            <a:schemeClr val="accent1"/>
          </a:lnRef>
          <a:fillRef idx="0">
            <a:schemeClr val="accent1"/>
          </a:fillRef>
          <a:effectRef idx="0">
            <a:srgbClr val="000000"/>
          </a:effectRef>
          <a:fontRef idx="minor">
            <a:schemeClr val="lt1"/>
          </a:fontRef>
        </p:style>
      </p:cxnSp>
      <p:sp>
        <p:nvSpPr>
          <p:cNvPr id="10" name="Rectangle 9">
            <a:extLst>
              <a:ext uri="{FF2B5EF4-FFF2-40B4-BE49-F238E27FC236}">
                <a16:creationId xmlns:a16="http://schemas.microsoft.com/office/drawing/2014/main" id="{686F5FD2-047C-C524-93DF-8B3FC5DD79B0}"/>
              </a:ext>
            </a:extLst>
          </p:cNvPr>
          <p:cNvSpPr/>
          <p:nvPr/>
        </p:nvSpPr>
        <p:spPr>
          <a:xfrm>
            <a:off x="8419254" y="3930119"/>
            <a:ext cx="1722259" cy="457200"/>
          </a:xfrm>
          <a:prstGeom prst="rect">
            <a:avLst/>
          </a:prstGeom>
          <a:solidFill>
            <a:schemeClr val="bg1"/>
          </a:solidFill>
          <a:ln>
            <a:solidFill>
              <a:schemeClr val="accent1"/>
            </a:solid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BE2BBB"/>
                </a:solidFill>
                <a:effectLst/>
                <a:uLnTx/>
                <a:uFillTx/>
                <a:latin typeface="Trebuchet MS"/>
                <a:ea typeface="+mn-ea"/>
                <a:cs typeface="Arial" panose="020B0604020202020204" pitchFamily="34" charset="0"/>
              </a:rPr>
              <a:t>NKG2A </a:t>
            </a: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suppresses </a:t>
            </a:r>
            <a:b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1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T-cell activity</a:t>
            </a:r>
            <a:r>
              <a:rPr kumimoji="0" lang="en-US" sz="11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rPr>
              <a:t>4</a:t>
            </a:r>
          </a:p>
        </p:txBody>
      </p:sp>
      <p:sp>
        <p:nvSpPr>
          <p:cNvPr id="12" name="Content Placeholder 2">
            <a:extLst>
              <a:ext uri="{FF2B5EF4-FFF2-40B4-BE49-F238E27FC236}">
                <a16:creationId xmlns:a16="http://schemas.microsoft.com/office/drawing/2014/main" id="{942648DF-F4F1-072B-1D38-85A6AF6AB73E}"/>
              </a:ext>
            </a:extLst>
          </p:cNvPr>
          <p:cNvSpPr txBox="1">
            <a:spLocks/>
          </p:cNvSpPr>
          <p:nvPr/>
        </p:nvSpPr>
        <p:spPr>
          <a:xfrm>
            <a:off x="344236" y="1445343"/>
            <a:ext cx="11460480" cy="584775"/>
          </a:xfrm>
          <a:prstGeom prst="rect">
            <a:avLst/>
          </a:prstGeom>
        </p:spPr>
        <p:txBody>
          <a:bodyPr>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solidFill>
                  <a:schemeClr val="tx2"/>
                </a:solidFill>
              </a:rPr>
              <a:t>Inhibitory immune checkpoints are pathways that help to maintain self-tolerance and to minimize collateral tissue damage from immune responses</a:t>
            </a:r>
            <a:r>
              <a:rPr lang="en-US" sz="1600" baseline="30000" dirty="0">
                <a:solidFill>
                  <a:schemeClr val="tx2"/>
                </a:solidFill>
              </a:rPr>
              <a:t>10,17</a:t>
            </a:r>
          </a:p>
        </p:txBody>
      </p:sp>
      <p:sp>
        <p:nvSpPr>
          <p:cNvPr id="13" name="Rectangle 12">
            <a:extLst>
              <a:ext uri="{FF2B5EF4-FFF2-40B4-BE49-F238E27FC236}">
                <a16:creationId xmlns:a16="http://schemas.microsoft.com/office/drawing/2014/main" id="{5D634BC9-8E4B-B4C1-5F7D-0879315CF532}"/>
              </a:ext>
            </a:extLst>
          </p:cNvPr>
          <p:cNvSpPr/>
          <p:nvPr/>
        </p:nvSpPr>
        <p:spPr>
          <a:xfrm>
            <a:off x="365125" y="0"/>
            <a:ext cx="2986715" cy="2616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Exploring the role of checkpoint pathways</a:t>
            </a:r>
          </a:p>
        </p:txBody>
      </p:sp>
      <p:sp>
        <p:nvSpPr>
          <p:cNvPr id="8" name="Content Placeholder 2">
            <a:extLst>
              <a:ext uri="{FF2B5EF4-FFF2-40B4-BE49-F238E27FC236}">
                <a16:creationId xmlns:a16="http://schemas.microsoft.com/office/drawing/2014/main" id="{F4B93A45-EC9F-1E27-40F6-E9B550D60564}"/>
              </a:ext>
            </a:extLst>
          </p:cNvPr>
          <p:cNvSpPr txBox="1">
            <a:spLocks/>
          </p:cNvSpPr>
          <p:nvPr/>
        </p:nvSpPr>
        <p:spPr>
          <a:xfrm>
            <a:off x="365125" y="2230113"/>
            <a:ext cx="4994276" cy="338554"/>
          </a:xfrm>
          <a:prstGeom prst="rect">
            <a:avLst/>
          </a:prstGeom>
        </p:spPr>
        <p:txBody>
          <a:bodyPr wrap="square">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buNone/>
            </a:pPr>
            <a:r>
              <a:rPr lang="en-US" sz="1600" b="1" i="1" dirty="0"/>
              <a:t>The role of select inhibitory immune checkpoints</a:t>
            </a:r>
            <a:endParaRPr lang="en-US" sz="1600" b="1" i="1" baseline="30000" dirty="0">
              <a:solidFill>
                <a:srgbClr val="FF0000"/>
              </a:solidFill>
            </a:endParaRPr>
          </a:p>
        </p:txBody>
      </p:sp>
    </p:spTree>
    <p:extLst>
      <p:ext uri="{BB962C8B-B14F-4D97-AF65-F5344CB8AC3E}">
        <p14:creationId xmlns:p14="http://schemas.microsoft.com/office/powerpoint/2010/main" val="46160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0B95E5A-B3D8-4332-9525-486625F50F71}"/>
              </a:ext>
            </a:extLst>
          </p:cNvPr>
          <p:cNvSpPr/>
          <p:nvPr/>
        </p:nvSpPr>
        <p:spPr>
          <a:xfrm>
            <a:off x="378479" y="4441488"/>
            <a:ext cx="5669280" cy="1438485"/>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53CAFD6B-5CDB-443A-87A4-7E0B9A3B781D}"/>
              </a:ext>
            </a:extLst>
          </p:cNvPr>
          <p:cNvSpPr/>
          <p:nvPr/>
        </p:nvSpPr>
        <p:spPr>
          <a:xfrm>
            <a:off x="378479" y="2860898"/>
            <a:ext cx="5669280" cy="1438485"/>
          </a:xfrm>
          <a:prstGeom prst="rect">
            <a:avLst/>
          </a:prstGeom>
          <a:solidFill>
            <a:schemeClr val="bg1"/>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5F582C18-E50C-4C81-89ED-F118E3045C61}"/>
              </a:ext>
            </a:extLst>
          </p:cNvPr>
          <p:cNvSpPr>
            <a:spLocks noGrp="1"/>
          </p:cNvSpPr>
          <p:nvPr>
            <p:ph type="title"/>
          </p:nvPr>
        </p:nvSpPr>
        <p:spPr>
          <a:xfrm>
            <a:off x="365759" y="365760"/>
            <a:ext cx="10378440" cy="914400"/>
          </a:xfrm>
        </p:spPr>
        <p:txBody>
          <a:bodyPr/>
          <a:lstStyle/>
          <a:p>
            <a:r>
              <a:rPr lang="en-US" dirty="0"/>
              <a:t>Checkpoint receptors are expressed on various cells of the immune system </a:t>
            </a:r>
          </a:p>
        </p:txBody>
      </p:sp>
      <p:sp>
        <p:nvSpPr>
          <p:cNvPr id="3" name="Slide Number Placeholder 2">
            <a:extLst>
              <a:ext uri="{FF2B5EF4-FFF2-40B4-BE49-F238E27FC236}">
                <a16:creationId xmlns:a16="http://schemas.microsoft.com/office/drawing/2014/main" id="{68B84F80-DD34-4559-BD2B-0AD710B36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A916C63A-8299-43FA-8348-C0206DE84608}"/>
              </a:ext>
            </a:extLst>
          </p:cNvPr>
          <p:cNvSpPr/>
          <p:nvPr/>
        </p:nvSpPr>
        <p:spPr>
          <a:xfrm>
            <a:off x="6156960" y="2880022"/>
            <a:ext cx="5669280" cy="1419361"/>
          </a:xfrm>
          <a:prstGeom prst="rect">
            <a:avLst/>
          </a:prstGeom>
          <a:solidFill>
            <a:schemeClr val="bg1"/>
          </a:solidFill>
          <a:ln w="254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2C19C609-1B83-4A44-85B7-8338FE9D90D7}"/>
              </a:ext>
            </a:extLst>
          </p:cNvPr>
          <p:cNvSpPr/>
          <p:nvPr/>
        </p:nvSpPr>
        <p:spPr>
          <a:xfrm>
            <a:off x="378479" y="2463016"/>
            <a:ext cx="5669280" cy="274320"/>
          </a:xfrm>
          <a:prstGeom prst="rect">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Effector </a:t>
            </a:r>
            <a:r>
              <a:rPr kumimoji="0" lang="en-US" sz="1600" b="1" i="0" u="none" strike="noStrike" kern="1200" cap="none" spc="0" normalizeH="0" baseline="0" noProof="0" dirty="0">
                <a:ln>
                  <a:noFill/>
                </a:ln>
                <a:solidFill>
                  <a:schemeClr val="tx2"/>
                </a:solidFill>
                <a:effectLst/>
                <a:uLnTx/>
                <a:uFillTx/>
                <a:latin typeface="Trebuchet MS"/>
                <a:ea typeface="+mn-ea"/>
                <a:cs typeface="+mn-cs"/>
              </a:rPr>
              <a:t>cells</a:t>
            </a:r>
            <a:r>
              <a:rPr kumimoji="0" lang="en-US" sz="1600" b="1" i="0" u="none" strike="noStrike" kern="1200" cap="none" spc="0" normalizeH="0" baseline="30000" noProof="0" dirty="0">
                <a:ln>
                  <a:noFill/>
                </a:ln>
                <a:solidFill>
                  <a:schemeClr val="tx2"/>
                </a:solidFill>
                <a:effectLst/>
                <a:uLnTx/>
                <a:uFillTx/>
                <a:latin typeface="Trebuchet MS"/>
                <a:ea typeface="+mn-ea"/>
                <a:cs typeface="+mn-cs"/>
              </a:rPr>
              <a:t>10,18,19</a:t>
            </a:r>
          </a:p>
        </p:txBody>
      </p:sp>
      <p:sp>
        <p:nvSpPr>
          <p:cNvPr id="60" name="Rectangle 59">
            <a:extLst>
              <a:ext uri="{FF2B5EF4-FFF2-40B4-BE49-F238E27FC236}">
                <a16:creationId xmlns:a16="http://schemas.microsoft.com/office/drawing/2014/main" id="{E2550551-BE44-4A99-9A30-7C8C493BFA6A}"/>
              </a:ext>
            </a:extLst>
          </p:cNvPr>
          <p:cNvSpPr/>
          <p:nvPr/>
        </p:nvSpPr>
        <p:spPr>
          <a:xfrm>
            <a:off x="6160477" y="2463016"/>
            <a:ext cx="5669280" cy="274320"/>
          </a:xfrm>
          <a:prstGeom prst="rect">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Trebuchet MS"/>
                <a:ea typeface="+mn-ea"/>
                <a:cs typeface="+mn-cs"/>
              </a:rPr>
              <a:t>Non-effector cells</a:t>
            </a:r>
            <a:r>
              <a:rPr kumimoji="0" lang="en-US" sz="1600" b="1" i="0" u="none" strike="noStrike" kern="1200" cap="none" spc="0" normalizeH="0" baseline="30000" noProof="0" dirty="0">
                <a:ln>
                  <a:noFill/>
                </a:ln>
                <a:solidFill>
                  <a:schemeClr val="tx2"/>
                </a:solidFill>
                <a:effectLst/>
                <a:uLnTx/>
                <a:uFillTx/>
                <a:latin typeface="Trebuchet MS"/>
                <a:ea typeface="+mn-ea"/>
                <a:cs typeface="+mn-cs"/>
              </a:rPr>
              <a:t>10,11,20,21</a:t>
            </a:r>
          </a:p>
        </p:txBody>
      </p:sp>
      <p:sp>
        <p:nvSpPr>
          <p:cNvPr id="80" name="TextBox 79">
            <a:hlinkClick r:id="" action="ppaction://noaction"/>
            <a:extLst>
              <a:ext uri="{FF2B5EF4-FFF2-40B4-BE49-F238E27FC236}">
                <a16:creationId xmlns:a16="http://schemas.microsoft.com/office/drawing/2014/main" id="{D7B56936-38E4-495A-8F1B-6CE12CF94252}"/>
              </a:ext>
            </a:extLst>
          </p:cNvPr>
          <p:cNvSpPr txBox="1"/>
          <p:nvPr/>
        </p:nvSpPr>
        <p:spPr>
          <a:xfrm>
            <a:off x="1532353" y="2880022"/>
            <a:ext cx="4332526" cy="485602"/>
          </a:xfrm>
          <a:prstGeom prst="rect">
            <a:avLst/>
          </a:prstGeom>
          <a:noFill/>
          <a:ln>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Trebuchet MS"/>
                <a:ea typeface="+mn-ea"/>
                <a:cs typeface="+mn-cs"/>
              </a:rPr>
              <a:t>NK cell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  Primary effector cell of the innate response</a:t>
            </a:r>
            <a:endParaRPr kumimoji="0" lang="en-US" sz="1100" b="1" i="0" u="none" strike="noStrike" kern="1200" cap="none" spc="0" normalizeH="0" baseline="30000" noProof="0" dirty="0">
              <a:ln>
                <a:noFill/>
              </a:ln>
              <a:solidFill>
                <a:srgbClr val="FFC000"/>
              </a:solidFill>
              <a:effectLst/>
              <a:uLnTx/>
              <a:uFillTx/>
              <a:latin typeface="Trebuchet MS"/>
              <a:ea typeface="+mn-ea"/>
              <a:cs typeface="+mn-cs"/>
            </a:endParaRPr>
          </a:p>
        </p:txBody>
      </p:sp>
      <p:pic>
        <p:nvPicPr>
          <p:cNvPr id="89" name="Picture 3">
            <a:extLst>
              <a:ext uri="{FF2B5EF4-FFF2-40B4-BE49-F238E27FC236}">
                <a16:creationId xmlns:a16="http://schemas.microsoft.com/office/drawing/2014/main" id="{E7D56C72-2562-4A91-85BE-28A73285EAF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287459" y="2872919"/>
            <a:ext cx="1463040" cy="146304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222534B9-C0C4-468F-BDA9-7208DC3D5919}"/>
              </a:ext>
            </a:extLst>
          </p:cNvPr>
          <p:cNvSpPr txBox="1"/>
          <p:nvPr/>
        </p:nvSpPr>
        <p:spPr>
          <a:xfrm>
            <a:off x="505606" y="3463665"/>
            <a:ext cx="1026747" cy="307776"/>
          </a:xfrm>
          <a:prstGeom prst="rect">
            <a:avLst/>
          </a:prstGeom>
        </p:spPr>
        <p:txBody>
          <a:bodyPr wrap="square">
            <a:spAutoFit/>
          </a:bodyPr>
          <a:lstStyle>
            <a:defPPr>
              <a:defRPr lang="en-US"/>
            </a:defPPr>
            <a:lvl1pPr marR="0" lvl="0" indent="0" algn="ctr" defTabSz="914377" fontAlgn="auto">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Trebuchet M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NK CELL</a:t>
            </a:r>
          </a:p>
        </p:txBody>
      </p:sp>
      <p:pic>
        <p:nvPicPr>
          <p:cNvPr id="95" name="Picture 94">
            <a:extLst>
              <a:ext uri="{FF2B5EF4-FFF2-40B4-BE49-F238E27FC236}">
                <a16:creationId xmlns:a16="http://schemas.microsoft.com/office/drawing/2014/main" id="{084356BC-91E6-4521-B033-4C2BF03AE41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78927" y="4551074"/>
            <a:ext cx="1280105" cy="1280105"/>
          </a:xfrm>
          <a:prstGeom prst="rect">
            <a:avLst/>
          </a:prstGeom>
        </p:spPr>
      </p:pic>
      <p:sp>
        <p:nvSpPr>
          <p:cNvPr id="96" name="TextBox 95">
            <a:extLst>
              <a:ext uri="{FF2B5EF4-FFF2-40B4-BE49-F238E27FC236}">
                <a16:creationId xmlns:a16="http://schemas.microsoft.com/office/drawing/2014/main" id="{067CDF2C-8159-4B5A-B802-8550C8D96359}"/>
              </a:ext>
            </a:extLst>
          </p:cNvPr>
          <p:cNvSpPr txBox="1"/>
          <p:nvPr/>
        </p:nvSpPr>
        <p:spPr>
          <a:xfrm>
            <a:off x="505606" y="5037238"/>
            <a:ext cx="1026747" cy="307776"/>
          </a:xfrm>
          <a:prstGeom prst="rect">
            <a:avLst/>
          </a:prstGeom>
        </p:spPr>
        <p:txBody>
          <a:bodyPr wrap="square">
            <a:spAutoFit/>
          </a:bodyPr>
          <a:lstStyle>
            <a:defPPr>
              <a:defRPr lang="en-US"/>
            </a:defPPr>
            <a:lvl1pPr marR="0" lvl="0" indent="0" algn="ctr" defTabSz="914377" fontAlgn="auto">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Trebuchet MS"/>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 CELL</a:t>
            </a:r>
          </a:p>
        </p:txBody>
      </p:sp>
      <p:pic>
        <p:nvPicPr>
          <p:cNvPr id="98" name="Picture 2">
            <a:extLst>
              <a:ext uri="{FF2B5EF4-FFF2-40B4-BE49-F238E27FC236}">
                <a16:creationId xmlns:a16="http://schemas.microsoft.com/office/drawing/2014/main" id="{A559E0C6-AE7D-4897-AB63-5B095131E7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230826" y="3191671"/>
            <a:ext cx="911695" cy="864243"/>
          </a:xfrm>
          <a:prstGeom prst="rect">
            <a:avLst/>
          </a:prstGeom>
          <a:solidFill>
            <a:schemeClr val="bg1"/>
          </a:solidFill>
          <a:ln>
            <a:noFill/>
          </a:ln>
        </p:spPr>
      </p:pic>
      <p:sp>
        <p:nvSpPr>
          <p:cNvPr id="103" name="TextBox 102">
            <a:extLst>
              <a:ext uri="{FF2B5EF4-FFF2-40B4-BE49-F238E27FC236}">
                <a16:creationId xmlns:a16="http://schemas.microsoft.com/office/drawing/2014/main" id="{5AA972C7-2A31-437B-B6CA-14CC3B2001F4}"/>
              </a:ext>
            </a:extLst>
          </p:cNvPr>
          <p:cNvSpPr txBox="1"/>
          <p:nvPr/>
        </p:nvSpPr>
        <p:spPr>
          <a:xfrm>
            <a:off x="6329377" y="3456756"/>
            <a:ext cx="7145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n-ea"/>
                <a:cs typeface="+mn-cs"/>
              </a:rPr>
              <a:t>TREG</a:t>
            </a:r>
          </a:p>
        </p:txBody>
      </p:sp>
      <p:sp>
        <p:nvSpPr>
          <p:cNvPr id="87" name="TextBox 86">
            <a:hlinkClick r:id="" action="ppaction://noaction"/>
            <a:extLst>
              <a:ext uri="{FF2B5EF4-FFF2-40B4-BE49-F238E27FC236}">
                <a16:creationId xmlns:a16="http://schemas.microsoft.com/office/drawing/2014/main" id="{8112AE13-E93C-414A-A890-1E11D833CEFA}"/>
              </a:ext>
            </a:extLst>
          </p:cNvPr>
          <p:cNvSpPr txBox="1"/>
          <p:nvPr/>
        </p:nvSpPr>
        <p:spPr>
          <a:xfrm>
            <a:off x="6958661" y="2910260"/>
            <a:ext cx="4846320" cy="546143"/>
          </a:xfrm>
          <a:prstGeom prst="rect">
            <a:avLst/>
          </a:prstGeom>
          <a:solidFill>
            <a:schemeClr val="bg1"/>
          </a:solidFill>
          <a:ln>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63D"/>
                </a:solidFill>
                <a:effectLst/>
                <a:uLnTx/>
                <a:uFillTx/>
                <a:latin typeface="Trebuchet MS"/>
                <a:ea typeface="+mn-ea"/>
                <a:cs typeface="+mn-cs"/>
              </a:rPr>
              <a:t>Treg expression</a:t>
            </a:r>
            <a:endParaRPr kumimoji="0" lang="en-US" sz="1100" b="1" i="0" u="none" strike="noStrike" kern="1200" cap="none" spc="0" normalizeH="0" baseline="0" noProof="0" dirty="0">
              <a:ln>
                <a:noFill/>
              </a:ln>
              <a:solidFill>
                <a:srgbClr val="00863D"/>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  </a:t>
            </a:r>
            <a:r>
              <a:rPr kumimoji="0" lang="en-US" sz="1100" b="0" i="0" u="none" strike="noStrike" kern="1200" cap="none" spc="0" normalizeH="0" baseline="0" noProof="0" dirty="0">
                <a:ln>
                  <a:noFill/>
                </a:ln>
                <a:solidFill>
                  <a:srgbClr val="595454"/>
                </a:solidFill>
                <a:effectLst/>
                <a:uLnTx/>
                <a:uFillTx/>
                <a:latin typeface="Trebuchet MS"/>
                <a:ea typeface="+mn-ea"/>
                <a:cs typeface="+mn-cs"/>
              </a:rPr>
              <a:t>Non-effector cell that modulates the activation of effector T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06" name="Rectangle 105">
            <a:extLst>
              <a:ext uri="{FF2B5EF4-FFF2-40B4-BE49-F238E27FC236}">
                <a16:creationId xmlns:a16="http://schemas.microsoft.com/office/drawing/2014/main" id="{4DDD036D-083A-4FF3-8E3F-3C569CD969D1}"/>
              </a:ext>
            </a:extLst>
          </p:cNvPr>
          <p:cNvSpPr/>
          <p:nvPr/>
        </p:nvSpPr>
        <p:spPr>
          <a:xfrm>
            <a:off x="4023745" y="5560795"/>
            <a:ext cx="1143000" cy="24688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TIGIT</a:t>
            </a:r>
            <a:r>
              <a:rPr lang="en-US" sz="1100" baseline="30000" dirty="0">
                <a:solidFill>
                  <a:schemeClr val="tx2"/>
                </a:solidFill>
                <a:latin typeface="Trebuchet MS"/>
                <a:cs typeface="Arial" panose="020B0604020202020204" pitchFamily="34" charset="0"/>
              </a:rPr>
              <a:t>1</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,13</a:t>
            </a:r>
          </a:p>
        </p:txBody>
      </p:sp>
      <p:sp>
        <p:nvSpPr>
          <p:cNvPr id="107" name="Rectangle 106">
            <a:extLst>
              <a:ext uri="{FF2B5EF4-FFF2-40B4-BE49-F238E27FC236}">
                <a16:creationId xmlns:a16="http://schemas.microsoft.com/office/drawing/2014/main" id="{A5CB6F42-E51D-4D76-AAB5-5819A35066FC}"/>
              </a:ext>
            </a:extLst>
          </p:cNvPr>
          <p:cNvSpPr/>
          <p:nvPr/>
        </p:nvSpPr>
        <p:spPr>
          <a:xfrm>
            <a:off x="2369613" y="5568867"/>
            <a:ext cx="1143000" cy="24688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PD-1</a:t>
            </a:r>
            <a:r>
              <a:rPr lang="en-US" sz="1100" baseline="30000" dirty="0">
                <a:solidFill>
                  <a:schemeClr val="tx2"/>
                </a:solidFill>
                <a:latin typeface="Trebuchet MS"/>
                <a:cs typeface="Arial" panose="020B0604020202020204" pitchFamily="34" charset="0"/>
              </a:rPr>
              <a:t>24</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,25</a:t>
            </a:r>
          </a:p>
        </p:txBody>
      </p:sp>
      <p:sp>
        <p:nvSpPr>
          <p:cNvPr id="114" name="Rectangle 113">
            <a:extLst>
              <a:ext uri="{FF2B5EF4-FFF2-40B4-BE49-F238E27FC236}">
                <a16:creationId xmlns:a16="http://schemas.microsoft.com/office/drawing/2014/main" id="{DF91B05B-7BDF-428E-B211-86D9D4FED055}"/>
              </a:ext>
            </a:extLst>
          </p:cNvPr>
          <p:cNvSpPr/>
          <p:nvPr/>
        </p:nvSpPr>
        <p:spPr>
          <a:xfrm>
            <a:off x="1532353" y="5568867"/>
            <a:ext cx="1143000" cy="24688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CTLA-4</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12,22,23</a:t>
            </a:r>
          </a:p>
        </p:txBody>
      </p:sp>
      <p:sp>
        <p:nvSpPr>
          <p:cNvPr id="115" name="Rectangle 114">
            <a:extLst>
              <a:ext uri="{FF2B5EF4-FFF2-40B4-BE49-F238E27FC236}">
                <a16:creationId xmlns:a16="http://schemas.microsoft.com/office/drawing/2014/main" id="{30167DE0-723B-4500-98FE-A475C4FF4F01}"/>
              </a:ext>
            </a:extLst>
          </p:cNvPr>
          <p:cNvSpPr/>
          <p:nvPr/>
        </p:nvSpPr>
        <p:spPr>
          <a:xfrm>
            <a:off x="3206873" y="5568867"/>
            <a:ext cx="1143000" cy="24688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LAG-3</a:t>
            </a:r>
            <a:r>
              <a:rPr lang="en-US" sz="1100" baseline="30000" dirty="0">
                <a:solidFill>
                  <a:schemeClr val="tx2"/>
                </a:solidFill>
                <a:latin typeface="Trebuchet MS"/>
                <a:cs typeface="Arial" panose="020B0604020202020204" pitchFamily="34" charset="0"/>
              </a:rPr>
              <a:t>26</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,27</a:t>
            </a:r>
          </a:p>
        </p:txBody>
      </p:sp>
      <p:pic>
        <p:nvPicPr>
          <p:cNvPr id="116" name="Picture 115">
            <a:extLst>
              <a:ext uri="{FF2B5EF4-FFF2-40B4-BE49-F238E27FC236}">
                <a16:creationId xmlns:a16="http://schemas.microsoft.com/office/drawing/2014/main" id="{6277860D-C0CB-4D8C-8024-7AA6C462EA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7" b="27019"/>
          <a:stretch/>
        </p:blipFill>
        <p:spPr>
          <a:xfrm>
            <a:off x="4187096" y="5057743"/>
            <a:ext cx="859169" cy="502403"/>
          </a:xfrm>
          <a:prstGeom prst="rect">
            <a:avLst/>
          </a:prstGeom>
          <a:effectLst/>
        </p:spPr>
      </p:pic>
      <p:pic>
        <p:nvPicPr>
          <p:cNvPr id="117" name="Picture 116" descr="A picture containing coelenterate&#10;&#10;Description automatically generated">
            <a:extLst>
              <a:ext uri="{FF2B5EF4-FFF2-40B4-BE49-F238E27FC236}">
                <a16:creationId xmlns:a16="http://schemas.microsoft.com/office/drawing/2014/main" id="{78BEB2AB-12CA-490D-B8F1-6807A1DB7B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022" b="28359"/>
          <a:stretch/>
        </p:blipFill>
        <p:spPr>
          <a:xfrm>
            <a:off x="1704938" y="5109416"/>
            <a:ext cx="753466" cy="415201"/>
          </a:xfrm>
          <a:prstGeom prst="rect">
            <a:avLst/>
          </a:prstGeom>
          <a:effectLst/>
        </p:spPr>
      </p:pic>
      <p:pic>
        <p:nvPicPr>
          <p:cNvPr id="118" name="Picture 117" descr="A picture containing plant&#10;&#10;Description automatically generated">
            <a:extLst>
              <a:ext uri="{FF2B5EF4-FFF2-40B4-BE49-F238E27FC236}">
                <a16:creationId xmlns:a16="http://schemas.microsoft.com/office/drawing/2014/main" id="{CB959A08-A66B-4FF7-8FAD-96F18DD950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738" t="21184" r="17468" b="31078"/>
          <a:stretch/>
        </p:blipFill>
        <p:spPr>
          <a:xfrm>
            <a:off x="2585026" y="5061948"/>
            <a:ext cx="712174" cy="510137"/>
          </a:xfrm>
          <a:prstGeom prst="rect">
            <a:avLst/>
          </a:prstGeom>
          <a:effectLst/>
        </p:spPr>
      </p:pic>
      <p:sp>
        <p:nvSpPr>
          <p:cNvPr id="122" name="Rectangle 121">
            <a:extLst>
              <a:ext uri="{FF2B5EF4-FFF2-40B4-BE49-F238E27FC236}">
                <a16:creationId xmlns:a16="http://schemas.microsoft.com/office/drawing/2014/main" id="{C4E60B0B-C1DC-4C03-BB11-8A40D855BF0F}"/>
              </a:ext>
            </a:extLst>
          </p:cNvPr>
          <p:cNvSpPr/>
          <p:nvPr/>
        </p:nvSpPr>
        <p:spPr>
          <a:xfrm>
            <a:off x="8940455" y="3990788"/>
            <a:ext cx="1143000" cy="246888"/>
          </a:xfrm>
          <a:prstGeom prst="rect">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TIGIT</a:t>
            </a:r>
            <a:r>
              <a:rPr lang="en-US" sz="1100" baseline="30000" dirty="0">
                <a:solidFill>
                  <a:schemeClr val="tx2"/>
                </a:solidFill>
                <a:latin typeface="Trebuchet MS"/>
                <a:cs typeface="Arial" panose="020B0604020202020204" pitchFamily="34" charset="0"/>
              </a:rPr>
              <a:t>1</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,13</a:t>
            </a:r>
          </a:p>
        </p:txBody>
      </p:sp>
      <p:sp>
        <p:nvSpPr>
          <p:cNvPr id="123" name="Rectangle 122">
            <a:extLst>
              <a:ext uri="{FF2B5EF4-FFF2-40B4-BE49-F238E27FC236}">
                <a16:creationId xmlns:a16="http://schemas.microsoft.com/office/drawing/2014/main" id="{30DB62F2-5A6A-4954-A8F8-8F3D583E8EAB}"/>
              </a:ext>
            </a:extLst>
          </p:cNvPr>
          <p:cNvSpPr/>
          <p:nvPr/>
        </p:nvSpPr>
        <p:spPr>
          <a:xfrm>
            <a:off x="7070450" y="3990788"/>
            <a:ext cx="1143000" cy="246888"/>
          </a:xfrm>
          <a:prstGeom prst="rect">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CTLA-4</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12,22,23</a:t>
            </a:r>
          </a:p>
        </p:txBody>
      </p:sp>
      <p:sp>
        <p:nvSpPr>
          <p:cNvPr id="124" name="Rectangle 123">
            <a:extLst>
              <a:ext uri="{FF2B5EF4-FFF2-40B4-BE49-F238E27FC236}">
                <a16:creationId xmlns:a16="http://schemas.microsoft.com/office/drawing/2014/main" id="{1F4FC2FF-DB29-4F99-BD5A-74E7846FF738}"/>
              </a:ext>
            </a:extLst>
          </p:cNvPr>
          <p:cNvSpPr/>
          <p:nvPr/>
        </p:nvSpPr>
        <p:spPr>
          <a:xfrm>
            <a:off x="7986710" y="3990788"/>
            <a:ext cx="1143000" cy="246888"/>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LAG-3</a:t>
            </a:r>
            <a:r>
              <a:rPr lang="en-US" sz="1100" baseline="30000" dirty="0">
                <a:solidFill>
                  <a:schemeClr val="tx2"/>
                </a:solidFill>
                <a:latin typeface="Trebuchet MS"/>
                <a:cs typeface="Arial" panose="020B0604020202020204" pitchFamily="34" charset="0"/>
              </a:rPr>
              <a:t>26</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,27</a:t>
            </a:r>
          </a:p>
        </p:txBody>
      </p:sp>
      <p:pic>
        <p:nvPicPr>
          <p:cNvPr id="125" name="Picture 124">
            <a:extLst>
              <a:ext uri="{FF2B5EF4-FFF2-40B4-BE49-F238E27FC236}">
                <a16:creationId xmlns:a16="http://schemas.microsoft.com/office/drawing/2014/main" id="{1588984D-70F6-4D1E-966B-2A56EF515F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7" b="27019"/>
          <a:stretch/>
        </p:blipFill>
        <p:spPr>
          <a:xfrm>
            <a:off x="9057494" y="3430433"/>
            <a:ext cx="859169" cy="502403"/>
          </a:xfrm>
          <a:prstGeom prst="rect">
            <a:avLst/>
          </a:prstGeom>
          <a:effectLst/>
        </p:spPr>
      </p:pic>
      <p:pic>
        <p:nvPicPr>
          <p:cNvPr id="126" name="Picture 125" descr="A picture containing coelenterate&#10;&#10;Description automatically generated">
            <a:extLst>
              <a:ext uri="{FF2B5EF4-FFF2-40B4-BE49-F238E27FC236}">
                <a16:creationId xmlns:a16="http://schemas.microsoft.com/office/drawing/2014/main" id="{AA7E1E74-F35E-46C7-9533-159D973CF0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022" b="28359"/>
          <a:stretch/>
        </p:blipFill>
        <p:spPr>
          <a:xfrm>
            <a:off x="7246446" y="3474034"/>
            <a:ext cx="753466" cy="415201"/>
          </a:xfrm>
          <a:prstGeom prst="rect">
            <a:avLst/>
          </a:prstGeom>
          <a:ln>
            <a:noFill/>
          </a:ln>
          <a:effectLst/>
        </p:spPr>
      </p:pic>
      <p:pic>
        <p:nvPicPr>
          <p:cNvPr id="130" name="Picture 129">
            <a:extLst>
              <a:ext uri="{FF2B5EF4-FFF2-40B4-BE49-F238E27FC236}">
                <a16:creationId xmlns:a16="http://schemas.microsoft.com/office/drawing/2014/main" id="{1578368B-9B5C-4703-87DD-E2795CEE29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7" b="27019"/>
          <a:stretch/>
        </p:blipFill>
        <p:spPr>
          <a:xfrm>
            <a:off x="1652087" y="3430432"/>
            <a:ext cx="859169" cy="502404"/>
          </a:xfrm>
          <a:prstGeom prst="rect">
            <a:avLst/>
          </a:prstGeom>
          <a:effectLst/>
        </p:spPr>
      </p:pic>
      <p:sp>
        <p:nvSpPr>
          <p:cNvPr id="132" name="Rectangle 131">
            <a:extLst>
              <a:ext uri="{FF2B5EF4-FFF2-40B4-BE49-F238E27FC236}">
                <a16:creationId xmlns:a16="http://schemas.microsoft.com/office/drawing/2014/main" id="{BB2A966D-2DC6-410C-905E-5FA933332E0A}"/>
              </a:ext>
            </a:extLst>
          </p:cNvPr>
          <p:cNvSpPr/>
          <p:nvPr/>
        </p:nvSpPr>
        <p:spPr>
          <a:xfrm>
            <a:off x="1532353" y="3991033"/>
            <a:ext cx="1143000" cy="246398"/>
          </a:xfrm>
          <a:prstGeom prst="rect">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TIGIT</a:t>
            </a:r>
            <a:r>
              <a:rPr lang="en-US" sz="1100" baseline="30000" dirty="0">
                <a:solidFill>
                  <a:schemeClr val="tx2"/>
                </a:solidFill>
                <a:latin typeface="Trebuchet MS"/>
                <a:cs typeface="Arial" panose="020B0604020202020204" pitchFamily="34" charset="0"/>
              </a:rPr>
              <a:t>1</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,13</a:t>
            </a:r>
          </a:p>
        </p:txBody>
      </p:sp>
      <p:sp>
        <p:nvSpPr>
          <p:cNvPr id="85" name="TextBox 84">
            <a:hlinkClick r:id="" action="ppaction://noaction"/>
            <a:extLst>
              <a:ext uri="{FF2B5EF4-FFF2-40B4-BE49-F238E27FC236}">
                <a16:creationId xmlns:a16="http://schemas.microsoft.com/office/drawing/2014/main" id="{DC656335-D4F6-4951-BE56-D3BC8E77404B}"/>
              </a:ext>
            </a:extLst>
          </p:cNvPr>
          <p:cNvSpPr txBox="1"/>
          <p:nvPr/>
        </p:nvSpPr>
        <p:spPr>
          <a:xfrm>
            <a:off x="1532353" y="4538064"/>
            <a:ext cx="4332526" cy="504107"/>
          </a:xfrm>
          <a:prstGeom prst="rect">
            <a:avLst/>
          </a:prstGeom>
          <a:noFill/>
          <a:ln>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B2C6"/>
                </a:solidFill>
                <a:effectLst/>
                <a:uLnTx/>
                <a:uFillTx/>
                <a:latin typeface="Trebuchet MS"/>
                <a:ea typeface="+mn-ea"/>
                <a:cs typeface="+mn-cs"/>
              </a:rPr>
              <a:t>Cytotoxic T-cell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454"/>
                </a:solidFill>
                <a:effectLst/>
                <a:uLnTx/>
                <a:uFillTx/>
                <a:latin typeface="Trebuchet MS"/>
                <a:ea typeface="+mn-ea"/>
                <a:cs typeface="+mn-cs"/>
              </a:rPr>
              <a:t>  Primary effector cell of the adaptive response</a:t>
            </a:r>
            <a:endParaRPr kumimoji="0" lang="en-US" sz="1100" b="1" i="0" u="none" strike="noStrike" kern="1200" cap="none" spc="0" normalizeH="0" baseline="0" noProof="0" dirty="0">
              <a:ln>
                <a:noFill/>
              </a:ln>
              <a:solidFill>
                <a:srgbClr val="61B2C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30000" noProof="0" dirty="0">
              <a:ln>
                <a:noFill/>
              </a:ln>
              <a:solidFill>
                <a:srgbClr val="61B2C6"/>
              </a:solidFill>
              <a:effectLst/>
              <a:uLnTx/>
              <a:uFillTx/>
              <a:latin typeface="Trebuchet MS"/>
              <a:ea typeface="+mn-ea"/>
              <a:cs typeface="+mn-cs"/>
            </a:endParaRPr>
          </a:p>
        </p:txBody>
      </p:sp>
      <p:pic>
        <p:nvPicPr>
          <p:cNvPr id="51" name="Picture 50" descr="A picture containing invertebrate, smoke, coelenterate, hydrozoan&#10;&#10;Description automatically generated">
            <a:extLst>
              <a:ext uri="{FF2B5EF4-FFF2-40B4-BE49-F238E27FC236}">
                <a16:creationId xmlns:a16="http://schemas.microsoft.com/office/drawing/2014/main" id="{217467D6-F966-4271-9DBC-61FE8E44AD09}"/>
              </a:ext>
            </a:extLst>
          </p:cNvPr>
          <p:cNvPicPr>
            <a:picLocks noChangeAspect="1"/>
          </p:cNvPicPr>
          <p:nvPr/>
        </p:nvPicPr>
        <p:blipFill>
          <a:blip r:embed="rId10"/>
          <a:stretch>
            <a:fillRect/>
          </a:stretch>
        </p:blipFill>
        <p:spPr>
          <a:xfrm rot="2287347">
            <a:off x="8297760" y="3417817"/>
            <a:ext cx="628371" cy="628370"/>
          </a:xfrm>
          <a:prstGeom prst="rect">
            <a:avLst/>
          </a:prstGeom>
        </p:spPr>
      </p:pic>
      <p:pic>
        <p:nvPicPr>
          <p:cNvPr id="52" name="Picture 51" descr="A picture containing invertebrate, smoke, coelenterate, hydrozoan&#10;&#10;Description automatically generated">
            <a:extLst>
              <a:ext uri="{FF2B5EF4-FFF2-40B4-BE49-F238E27FC236}">
                <a16:creationId xmlns:a16="http://schemas.microsoft.com/office/drawing/2014/main" id="{82B519B0-1092-4F2D-8FB7-D06AF495D1A1}"/>
              </a:ext>
            </a:extLst>
          </p:cNvPr>
          <p:cNvPicPr>
            <a:picLocks noChangeAspect="1"/>
          </p:cNvPicPr>
          <p:nvPr/>
        </p:nvPicPr>
        <p:blipFill>
          <a:blip r:embed="rId10"/>
          <a:stretch>
            <a:fillRect/>
          </a:stretch>
        </p:blipFill>
        <p:spPr>
          <a:xfrm rot="2287347">
            <a:off x="3492543" y="5021662"/>
            <a:ext cx="628371" cy="628370"/>
          </a:xfrm>
          <a:prstGeom prst="rect">
            <a:avLst/>
          </a:prstGeom>
        </p:spPr>
      </p:pic>
      <p:pic>
        <p:nvPicPr>
          <p:cNvPr id="5" name="Picture 4">
            <a:extLst>
              <a:ext uri="{FF2B5EF4-FFF2-40B4-BE49-F238E27FC236}">
                <a16:creationId xmlns:a16="http://schemas.microsoft.com/office/drawing/2014/main" id="{9DEA748F-7713-A871-000F-101F05BB6006}"/>
              </a:ext>
            </a:extLst>
          </p:cNvPr>
          <p:cNvPicPr>
            <a:picLocks noChangeAspect="1"/>
          </p:cNvPicPr>
          <p:nvPr/>
        </p:nvPicPr>
        <p:blipFill>
          <a:blip r:embed="rId11"/>
          <a:stretch>
            <a:fillRect/>
          </a:stretch>
        </p:blipFill>
        <p:spPr>
          <a:xfrm>
            <a:off x="2661401" y="3392469"/>
            <a:ext cx="516551" cy="547857"/>
          </a:xfrm>
          <a:prstGeom prst="rect">
            <a:avLst/>
          </a:prstGeom>
        </p:spPr>
      </p:pic>
      <p:sp>
        <p:nvSpPr>
          <p:cNvPr id="12" name="Rectangle 11">
            <a:extLst>
              <a:ext uri="{FF2B5EF4-FFF2-40B4-BE49-F238E27FC236}">
                <a16:creationId xmlns:a16="http://schemas.microsoft.com/office/drawing/2014/main" id="{78CACA41-3FF5-CE6C-7FC9-DD95B651D9A5}"/>
              </a:ext>
            </a:extLst>
          </p:cNvPr>
          <p:cNvSpPr/>
          <p:nvPr/>
        </p:nvSpPr>
        <p:spPr>
          <a:xfrm>
            <a:off x="2394593" y="3991617"/>
            <a:ext cx="945372" cy="245229"/>
          </a:xfrm>
          <a:prstGeom prst="rect">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NKG2A</a:t>
            </a:r>
            <a:r>
              <a:rPr lang="en-US" sz="1100" baseline="30000" dirty="0">
                <a:solidFill>
                  <a:schemeClr val="tx2"/>
                </a:solidFill>
                <a:latin typeface="Trebuchet MS"/>
                <a:cs typeface="Arial" panose="020B0604020202020204" pitchFamily="34" charset="0"/>
              </a:rPr>
              <a:t>3</a:t>
            </a:r>
            <a:r>
              <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rPr>
              <a:t>,4</a:t>
            </a:r>
          </a:p>
        </p:txBody>
      </p:sp>
      <p:pic>
        <p:nvPicPr>
          <p:cNvPr id="7" name="Picture 6">
            <a:extLst>
              <a:ext uri="{FF2B5EF4-FFF2-40B4-BE49-F238E27FC236}">
                <a16:creationId xmlns:a16="http://schemas.microsoft.com/office/drawing/2014/main" id="{11DFADB0-E9AC-832E-9662-7554735E2CA3}"/>
              </a:ext>
            </a:extLst>
          </p:cNvPr>
          <p:cNvPicPr>
            <a:picLocks noChangeAspect="1"/>
          </p:cNvPicPr>
          <p:nvPr/>
        </p:nvPicPr>
        <p:blipFill>
          <a:blip r:embed="rId11"/>
          <a:stretch>
            <a:fillRect/>
          </a:stretch>
        </p:blipFill>
        <p:spPr>
          <a:xfrm>
            <a:off x="5194806" y="5021010"/>
            <a:ext cx="516551" cy="547857"/>
          </a:xfrm>
          <a:prstGeom prst="rect">
            <a:avLst/>
          </a:prstGeom>
        </p:spPr>
      </p:pic>
      <p:sp>
        <p:nvSpPr>
          <p:cNvPr id="11" name="Rectangle 10">
            <a:extLst>
              <a:ext uri="{FF2B5EF4-FFF2-40B4-BE49-F238E27FC236}">
                <a16:creationId xmlns:a16="http://schemas.microsoft.com/office/drawing/2014/main" id="{1C221012-3BAB-9642-2EB0-6A5156E9DF4F}"/>
              </a:ext>
            </a:extLst>
          </p:cNvPr>
          <p:cNvSpPr/>
          <p:nvPr/>
        </p:nvSpPr>
        <p:spPr>
          <a:xfrm>
            <a:off x="4927998" y="5573858"/>
            <a:ext cx="945372" cy="245229"/>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NKG2A</a:t>
            </a:r>
            <a:r>
              <a:rPr lang="en-US" sz="1100" baseline="30000" dirty="0">
                <a:solidFill>
                  <a:schemeClr val="tx2"/>
                </a:solidFill>
                <a:latin typeface="Trebuchet MS"/>
                <a:cs typeface="Arial" panose="020B0604020202020204" pitchFamily="34" charset="0"/>
              </a:rPr>
              <a:t>4</a:t>
            </a:r>
            <a:endParaRPr kumimoji="0" lang="en-US" sz="1100" b="0"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endParaRPr>
          </a:p>
        </p:txBody>
      </p:sp>
      <p:sp>
        <p:nvSpPr>
          <p:cNvPr id="10" name="Rectangle 9">
            <a:extLst>
              <a:ext uri="{FF2B5EF4-FFF2-40B4-BE49-F238E27FC236}">
                <a16:creationId xmlns:a16="http://schemas.microsoft.com/office/drawing/2014/main" id="{FA22C3F3-FA17-5B13-472B-BB35E442F866}"/>
              </a:ext>
            </a:extLst>
          </p:cNvPr>
          <p:cNvSpPr/>
          <p:nvPr/>
        </p:nvSpPr>
        <p:spPr>
          <a:xfrm>
            <a:off x="365125" y="0"/>
            <a:ext cx="2986715" cy="2616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Exploring the role of checkpoint pathways</a:t>
            </a:r>
          </a:p>
        </p:txBody>
      </p:sp>
      <p:sp>
        <p:nvSpPr>
          <p:cNvPr id="8" name="Content Placeholder 2">
            <a:extLst>
              <a:ext uri="{FF2B5EF4-FFF2-40B4-BE49-F238E27FC236}">
                <a16:creationId xmlns:a16="http://schemas.microsoft.com/office/drawing/2014/main" id="{EDCFEB93-01EB-248A-56F0-949B05C5EB99}"/>
              </a:ext>
            </a:extLst>
          </p:cNvPr>
          <p:cNvSpPr txBox="1">
            <a:spLocks/>
          </p:cNvSpPr>
          <p:nvPr/>
        </p:nvSpPr>
        <p:spPr>
          <a:xfrm>
            <a:off x="287459" y="1676003"/>
            <a:ext cx="11460480" cy="338554"/>
          </a:xfrm>
          <a:prstGeom prst="rect">
            <a:avLst/>
          </a:prstGeom>
        </p:spPr>
        <p:txBody>
          <a:bodyPr>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t>The following are select inhibitory immune checkpoints that can be found on different immune cells:</a:t>
            </a:r>
            <a:endParaRPr lang="en-US" sz="1600" baseline="30000" dirty="0">
              <a:solidFill>
                <a:srgbClr val="FF0000"/>
              </a:solidFill>
            </a:endParaRPr>
          </a:p>
        </p:txBody>
      </p:sp>
    </p:spTree>
    <p:extLst>
      <p:ext uri="{BB962C8B-B14F-4D97-AF65-F5344CB8AC3E}">
        <p14:creationId xmlns:p14="http://schemas.microsoft.com/office/powerpoint/2010/main" val="20923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2C18-E50C-4C81-89ED-F118E3045C61}"/>
              </a:ext>
            </a:extLst>
          </p:cNvPr>
          <p:cNvSpPr>
            <a:spLocks noGrp="1"/>
          </p:cNvSpPr>
          <p:nvPr>
            <p:ph type="title"/>
          </p:nvPr>
        </p:nvSpPr>
        <p:spPr>
          <a:xfrm>
            <a:off x="365759" y="365760"/>
            <a:ext cx="10825701" cy="914400"/>
          </a:xfrm>
        </p:spPr>
        <p:txBody>
          <a:bodyPr/>
          <a:lstStyle/>
          <a:p>
            <a:r>
              <a:rPr lang="en-US" sz="2600" dirty="0"/>
              <a:t>Checkpoint pathways can diminish antitumor T-cell activity through </a:t>
            </a:r>
            <a:r>
              <a:rPr lang="en-US" sz="2600" dirty="0">
                <a:solidFill>
                  <a:schemeClr val="tx2"/>
                </a:solidFill>
              </a:rPr>
              <a:t>T-cell exhaustion and decreased memory T-cell formation</a:t>
            </a:r>
            <a:r>
              <a:rPr lang="en-US" sz="2600" baseline="30000" dirty="0">
                <a:solidFill>
                  <a:schemeClr val="tx2"/>
                </a:solidFill>
              </a:rPr>
              <a:t>6,8,9,28-31</a:t>
            </a:r>
          </a:p>
        </p:txBody>
      </p:sp>
      <p:sp>
        <p:nvSpPr>
          <p:cNvPr id="3" name="Slide Number Placeholder 2">
            <a:extLst>
              <a:ext uri="{FF2B5EF4-FFF2-40B4-BE49-F238E27FC236}">
                <a16:creationId xmlns:a16="http://schemas.microsoft.com/office/drawing/2014/main" id="{5164F327-ABD9-45B7-884A-7FD894CFC6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grpSp>
        <p:nvGrpSpPr>
          <p:cNvPr id="9" name="Group 8">
            <a:extLst>
              <a:ext uri="{FF2B5EF4-FFF2-40B4-BE49-F238E27FC236}">
                <a16:creationId xmlns:a16="http://schemas.microsoft.com/office/drawing/2014/main" id="{C227274F-7915-27FC-696F-8844D30FF1BC}"/>
              </a:ext>
            </a:extLst>
          </p:cNvPr>
          <p:cNvGrpSpPr/>
          <p:nvPr/>
        </p:nvGrpSpPr>
        <p:grpSpPr>
          <a:xfrm>
            <a:off x="675129" y="1747500"/>
            <a:ext cx="10841104" cy="3556670"/>
            <a:chOff x="509672" y="1642427"/>
            <a:chExt cx="10841104" cy="3556670"/>
          </a:xfrm>
        </p:grpSpPr>
        <p:cxnSp>
          <p:nvCxnSpPr>
            <p:cNvPr id="80" name="Straight Arrow Connector 79">
              <a:extLst>
                <a:ext uri="{FF2B5EF4-FFF2-40B4-BE49-F238E27FC236}">
                  <a16:creationId xmlns:a16="http://schemas.microsoft.com/office/drawing/2014/main" id="{F8BBBA67-257E-46BF-A463-28AB7F8EA908}"/>
                </a:ext>
              </a:extLst>
            </p:cNvPr>
            <p:cNvCxnSpPr>
              <a:cxnSpLocks/>
            </p:cNvCxnSpPr>
            <p:nvPr/>
          </p:nvCxnSpPr>
          <p:spPr>
            <a:xfrm flipV="1">
              <a:off x="5659092" y="2438400"/>
              <a:ext cx="925858" cy="1029684"/>
            </a:xfrm>
            <a:prstGeom prst="straightConnector1">
              <a:avLst/>
            </a:prstGeom>
            <a:ln w="28575">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D1A930F-49D8-4F3F-8A46-2D95BCDC774D}"/>
                </a:ext>
              </a:extLst>
            </p:cNvPr>
            <p:cNvGrpSpPr/>
            <p:nvPr/>
          </p:nvGrpSpPr>
          <p:grpSpPr>
            <a:xfrm>
              <a:off x="509672" y="2612033"/>
              <a:ext cx="1600723" cy="1615358"/>
              <a:chOff x="1388961" y="2320999"/>
              <a:chExt cx="1514835" cy="1528686"/>
            </a:xfrm>
          </p:grpSpPr>
          <p:sp>
            <p:nvSpPr>
              <p:cNvPr id="16" name="Oval 15">
                <a:extLst>
                  <a:ext uri="{FF2B5EF4-FFF2-40B4-BE49-F238E27FC236}">
                    <a16:creationId xmlns:a16="http://schemas.microsoft.com/office/drawing/2014/main" id="{5C7CE17D-BF14-437A-BBB1-9EA58AA6362C}"/>
                  </a:ext>
                </a:extLst>
              </p:cNvPr>
              <p:cNvSpPr/>
              <p:nvPr/>
            </p:nvSpPr>
            <p:spPr>
              <a:xfrm>
                <a:off x="1410158" y="2320999"/>
                <a:ext cx="1468910" cy="1468908"/>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17" name="Picture 16">
                <a:extLst>
                  <a:ext uri="{FF2B5EF4-FFF2-40B4-BE49-F238E27FC236}">
                    <a16:creationId xmlns:a16="http://schemas.microsoft.com/office/drawing/2014/main" id="{589FE73C-19FA-4E7C-AB6B-C6182D85A6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88961" y="2334850"/>
                <a:ext cx="1514835" cy="1514835"/>
              </a:xfrm>
              <a:prstGeom prst="rect">
                <a:avLst/>
              </a:prstGeom>
            </p:spPr>
          </p:pic>
          <p:sp>
            <p:nvSpPr>
              <p:cNvPr id="18" name="TextBox 17">
                <a:extLst>
                  <a:ext uri="{FF2B5EF4-FFF2-40B4-BE49-F238E27FC236}">
                    <a16:creationId xmlns:a16="http://schemas.microsoft.com/office/drawing/2014/main" id="{9F2134CF-D2FE-4D0A-AB85-ACD81A51D60F}"/>
                  </a:ext>
                </a:extLst>
              </p:cNvPr>
              <p:cNvSpPr txBox="1"/>
              <p:nvPr/>
            </p:nvSpPr>
            <p:spPr>
              <a:xfrm>
                <a:off x="1495169" y="2792764"/>
                <a:ext cx="1271034" cy="450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NAÏVE  </a:t>
                </a:r>
                <a:b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sp>
          <p:nvSpPr>
            <p:cNvPr id="11" name="TextBox 10">
              <a:extLst>
                <a:ext uri="{FF2B5EF4-FFF2-40B4-BE49-F238E27FC236}">
                  <a16:creationId xmlns:a16="http://schemas.microsoft.com/office/drawing/2014/main" id="{752EDC8C-A3EA-4DFF-BA0E-E9A0D4714C5D}"/>
                </a:ext>
              </a:extLst>
            </p:cNvPr>
            <p:cNvSpPr txBox="1"/>
            <p:nvPr/>
          </p:nvSpPr>
          <p:spPr>
            <a:xfrm>
              <a:off x="2516974" y="4219221"/>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CTLA-4</a:t>
              </a:r>
            </a:p>
          </p:txBody>
        </p:sp>
        <p:pic>
          <p:nvPicPr>
            <p:cNvPr id="13" name="Picture 12" descr="A picture containing coelenterate&#10;&#10;Description automatically generated">
              <a:extLst>
                <a:ext uri="{FF2B5EF4-FFF2-40B4-BE49-F238E27FC236}">
                  <a16:creationId xmlns:a16="http://schemas.microsoft.com/office/drawing/2014/main" id="{9CB46C6A-2F4A-4697-B50E-569D6BA429FA}"/>
                </a:ext>
              </a:extLst>
            </p:cNvPr>
            <p:cNvPicPr>
              <a:picLocks noChangeAspect="1"/>
            </p:cNvPicPr>
            <p:nvPr/>
          </p:nvPicPr>
          <p:blipFill rotWithShape="1">
            <a:blip r:embed="rId4"/>
            <a:srcRect b="30105"/>
            <a:stretch/>
          </p:blipFill>
          <p:spPr>
            <a:xfrm>
              <a:off x="2460510" y="3642360"/>
              <a:ext cx="696369" cy="486726"/>
            </a:xfrm>
            <a:prstGeom prst="rect">
              <a:avLst/>
            </a:prstGeom>
          </p:spPr>
        </p:pic>
        <p:sp>
          <p:nvSpPr>
            <p:cNvPr id="14" name="TextBox 13">
              <a:extLst>
                <a:ext uri="{FF2B5EF4-FFF2-40B4-BE49-F238E27FC236}">
                  <a16:creationId xmlns:a16="http://schemas.microsoft.com/office/drawing/2014/main" id="{0043D379-280B-422B-A136-68AB84454CB1}"/>
                </a:ext>
              </a:extLst>
            </p:cNvPr>
            <p:cNvSpPr txBox="1"/>
            <p:nvPr/>
          </p:nvSpPr>
          <p:spPr>
            <a:xfrm>
              <a:off x="2431670" y="3385524"/>
              <a:ext cx="1600408" cy="33142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1200" b="1" i="0" u="none" strike="noStrike" kern="1200" cap="none" spc="0" normalizeH="0" baseline="0" noProof="0" dirty="0">
                <a:ln>
                  <a:noFill/>
                </a:ln>
                <a:solidFill>
                  <a:srgbClr val="FF0000"/>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4563272E-572E-4161-A91E-2E8385DFAB3F}"/>
                </a:ext>
              </a:extLst>
            </p:cNvPr>
            <p:cNvSpPr txBox="1"/>
            <p:nvPr/>
          </p:nvSpPr>
          <p:spPr>
            <a:xfrm>
              <a:off x="1986455" y="2821612"/>
              <a:ext cx="2555503" cy="42153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mn-cs"/>
                </a:rPr>
                <a:t>Decreased immune activation </a:t>
              </a:r>
              <a:br>
                <a:rPr kumimoji="0" lang="en-US" sz="1400" b="1" i="0" u="none" strike="noStrike" kern="1200" cap="none" spc="0" normalizeH="0" baseline="0" noProof="0" dirty="0">
                  <a:ln>
                    <a:noFill/>
                  </a:ln>
                  <a:solidFill>
                    <a:schemeClr val="tx2"/>
                  </a:solidFill>
                  <a:effectLst/>
                  <a:uLnTx/>
                  <a:uFillTx/>
                  <a:latin typeface="Trebuchet MS"/>
                  <a:ea typeface="+mn-ea"/>
                  <a:cs typeface="+mn-cs"/>
                </a:rPr>
              </a:br>
              <a:r>
                <a:rPr kumimoji="0" lang="en-US" sz="1400" b="1" i="0" u="none" strike="noStrike" kern="1200" cap="none" spc="0" normalizeH="0" baseline="0" noProof="0" dirty="0">
                  <a:ln>
                    <a:noFill/>
                  </a:ln>
                  <a:solidFill>
                    <a:schemeClr val="tx2"/>
                  </a:solidFill>
                  <a:effectLst/>
                  <a:uLnTx/>
                  <a:uFillTx/>
                  <a:latin typeface="Trebuchet MS"/>
                  <a:ea typeface="+mn-ea"/>
                  <a:cs typeface="+mn-cs"/>
                </a:rPr>
                <a:t>and proliferation</a:t>
              </a:r>
              <a:r>
                <a:rPr kumimoji="0" lang="en-US" sz="1400" b="1" i="0" u="none" strike="noStrike" kern="1200" cap="none" spc="0" normalizeH="0" baseline="30000" noProof="0" dirty="0">
                  <a:ln>
                    <a:noFill/>
                  </a:ln>
                  <a:solidFill>
                    <a:schemeClr val="tx2"/>
                  </a:solidFill>
                  <a:effectLst/>
                  <a:uLnTx/>
                  <a:uFillTx/>
                  <a:latin typeface="Trebuchet MS"/>
                  <a:ea typeface="+mn-ea"/>
                  <a:cs typeface="+mn-cs"/>
                </a:rPr>
                <a:t>6,28-31</a:t>
              </a:r>
              <a:endParaRPr kumimoji="0" lang="en-US" sz="1400" b="1" i="0" u="none" strike="noStrike" kern="1200" cap="none" spc="0" normalizeH="0" baseline="0" noProof="0" dirty="0">
                <a:ln>
                  <a:noFill/>
                </a:ln>
                <a:solidFill>
                  <a:schemeClr val="tx2"/>
                </a:solidFill>
                <a:effectLst/>
                <a:uLnTx/>
                <a:uFillTx/>
                <a:latin typeface="Trebuchet MS"/>
                <a:ea typeface="+mn-ea"/>
                <a:cs typeface="+mn-cs"/>
              </a:endParaRPr>
            </a:p>
          </p:txBody>
        </p:sp>
        <p:grpSp>
          <p:nvGrpSpPr>
            <p:cNvPr id="21" name="Group 20">
              <a:extLst>
                <a:ext uri="{FF2B5EF4-FFF2-40B4-BE49-F238E27FC236}">
                  <a16:creationId xmlns:a16="http://schemas.microsoft.com/office/drawing/2014/main" id="{9F6FC479-AF96-4AFE-94B2-6D95482BD8B2}"/>
                </a:ext>
              </a:extLst>
            </p:cNvPr>
            <p:cNvGrpSpPr/>
            <p:nvPr/>
          </p:nvGrpSpPr>
          <p:grpSpPr>
            <a:xfrm>
              <a:off x="9684972" y="1642427"/>
              <a:ext cx="1578256" cy="1600721"/>
              <a:chOff x="9453296" y="1200370"/>
              <a:chExt cx="1736082" cy="1760795"/>
            </a:xfrm>
          </p:grpSpPr>
          <p:sp>
            <p:nvSpPr>
              <p:cNvPr id="27" name="Oval 26">
                <a:extLst>
                  <a:ext uri="{FF2B5EF4-FFF2-40B4-BE49-F238E27FC236}">
                    <a16:creationId xmlns:a16="http://schemas.microsoft.com/office/drawing/2014/main" id="{3BE828BB-8323-4E25-BBF7-D89BD8A6F44B}"/>
                  </a:ext>
                </a:extLst>
              </p:cNvPr>
              <p:cNvSpPr/>
              <p:nvPr/>
            </p:nvSpPr>
            <p:spPr>
              <a:xfrm>
                <a:off x="9453296" y="1226919"/>
                <a:ext cx="1734248" cy="1734246"/>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28" name="Picture 27">
                <a:extLst>
                  <a:ext uri="{FF2B5EF4-FFF2-40B4-BE49-F238E27FC236}">
                    <a16:creationId xmlns:a16="http://schemas.microsoft.com/office/drawing/2014/main" id="{36CC6D7E-128C-46D3-BEDD-E235146D9D0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60711" y="1200370"/>
                <a:ext cx="1728667" cy="1728668"/>
              </a:xfrm>
              <a:prstGeom prst="rect">
                <a:avLst/>
              </a:prstGeom>
              <a:ln>
                <a:noFill/>
              </a:ln>
            </p:spPr>
          </p:pic>
          <p:sp>
            <p:nvSpPr>
              <p:cNvPr id="29" name="TextBox 28">
                <a:extLst>
                  <a:ext uri="{FF2B5EF4-FFF2-40B4-BE49-F238E27FC236}">
                    <a16:creationId xmlns:a16="http://schemas.microsoft.com/office/drawing/2014/main" id="{6FF22C11-1E8D-4494-9FA7-2B5C2278EA43}"/>
                  </a:ext>
                </a:extLst>
              </p:cNvPr>
              <p:cNvSpPr txBox="1"/>
              <p:nvPr/>
            </p:nvSpPr>
            <p:spPr>
              <a:xfrm>
                <a:off x="9751800" y="1777929"/>
                <a:ext cx="11492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MEMORY </a:t>
                </a:r>
                <a:b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pic>
          <p:nvPicPr>
            <p:cNvPr id="22" name="Picture 21" descr="A picture containing coelenterate&#10;&#10;Description automatically generated">
              <a:extLst>
                <a:ext uri="{FF2B5EF4-FFF2-40B4-BE49-F238E27FC236}">
                  <a16:creationId xmlns:a16="http://schemas.microsoft.com/office/drawing/2014/main" id="{1F9350A6-210A-44F9-BC78-B6A09A200395}"/>
                </a:ext>
              </a:extLst>
            </p:cNvPr>
            <p:cNvPicPr>
              <a:picLocks noChangeAspect="1"/>
            </p:cNvPicPr>
            <p:nvPr/>
          </p:nvPicPr>
          <p:blipFill>
            <a:blip r:embed="rId4"/>
            <a:stretch>
              <a:fillRect/>
            </a:stretch>
          </p:blipFill>
          <p:spPr>
            <a:xfrm>
              <a:off x="7182153" y="2611172"/>
              <a:ext cx="696370" cy="696369"/>
            </a:xfrm>
            <a:prstGeom prst="rect">
              <a:avLst/>
            </a:prstGeom>
          </p:spPr>
        </p:pic>
        <p:sp>
          <p:nvSpPr>
            <p:cNvPr id="24" name="TextBox 23">
              <a:extLst>
                <a:ext uri="{FF2B5EF4-FFF2-40B4-BE49-F238E27FC236}">
                  <a16:creationId xmlns:a16="http://schemas.microsoft.com/office/drawing/2014/main" id="{02EEBAE2-92D6-44AC-A79A-41D059FDB842}"/>
                </a:ext>
              </a:extLst>
            </p:cNvPr>
            <p:cNvSpPr txBox="1"/>
            <p:nvPr/>
          </p:nvSpPr>
          <p:spPr>
            <a:xfrm>
              <a:off x="7180400" y="2516911"/>
              <a:ext cx="1600408"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1200" b="1"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7D21FC1E-40A0-4720-A9E4-6F67E07625A2}"/>
                </a:ext>
              </a:extLst>
            </p:cNvPr>
            <p:cNvSpPr txBox="1"/>
            <p:nvPr/>
          </p:nvSpPr>
          <p:spPr>
            <a:xfrm>
              <a:off x="7238656" y="3189044"/>
              <a:ext cx="583441" cy="3314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CTLA-4</a:t>
              </a:r>
            </a:p>
          </p:txBody>
        </p:sp>
        <p:sp>
          <p:nvSpPr>
            <p:cNvPr id="26" name="TextBox 25">
              <a:extLst>
                <a:ext uri="{FF2B5EF4-FFF2-40B4-BE49-F238E27FC236}">
                  <a16:creationId xmlns:a16="http://schemas.microsoft.com/office/drawing/2014/main" id="{D3C1EFE1-CD16-4EDF-99AC-249EDE24238F}"/>
                </a:ext>
              </a:extLst>
            </p:cNvPr>
            <p:cNvSpPr txBox="1"/>
            <p:nvPr/>
          </p:nvSpPr>
          <p:spPr>
            <a:xfrm>
              <a:off x="6431958" y="1959134"/>
              <a:ext cx="3269277" cy="42153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mn-cs"/>
                </a:rPr>
                <a:t>Decreased memory </a:t>
              </a:r>
              <a:br>
                <a:rPr kumimoji="0" lang="en-US" sz="1400" b="1" i="0" u="none" strike="noStrike" kern="1200" cap="none" spc="0" normalizeH="0" baseline="0" noProof="0" dirty="0">
                  <a:ln>
                    <a:noFill/>
                  </a:ln>
                  <a:solidFill>
                    <a:schemeClr val="tx2"/>
                  </a:solidFill>
                  <a:effectLst/>
                  <a:uLnTx/>
                  <a:uFillTx/>
                  <a:latin typeface="Trebuchet MS"/>
                  <a:ea typeface="+mn-ea"/>
                  <a:cs typeface="+mn-cs"/>
                </a:rPr>
              </a:br>
              <a:r>
                <a:rPr kumimoji="0" lang="en-US" sz="1400" b="1" i="0" u="none" strike="noStrike" kern="1200" cap="none" spc="0" normalizeH="0" baseline="0" noProof="0" dirty="0">
                  <a:ln>
                    <a:noFill/>
                  </a:ln>
                  <a:solidFill>
                    <a:schemeClr val="tx2"/>
                  </a:solidFill>
                  <a:effectLst/>
                  <a:uLnTx/>
                  <a:uFillTx/>
                  <a:latin typeface="Trebuchet MS"/>
                  <a:ea typeface="+mn-ea"/>
                  <a:cs typeface="+mn-cs"/>
                </a:rPr>
                <a:t>T-cell generation</a:t>
              </a:r>
              <a:r>
                <a:rPr lang="en-US" sz="1400" b="1" baseline="30000" dirty="0">
                  <a:solidFill>
                    <a:schemeClr val="tx2"/>
                  </a:solidFill>
                  <a:latin typeface="Trebuchet MS"/>
                </a:rPr>
                <a:t>6-9,29</a:t>
              </a:r>
              <a:endParaRPr kumimoji="0" lang="en-US" sz="1400" b="1" i="0" u="none" strike="noStrike" kern="1200" cap="none" spc="0" normalizeH="0" baseline="30000" noProof="0" dirty="0">
                <a:ln>
                  <a:noFill/>
                </a:ln>
                <a:solidFill>
                  <a:schemeClr val="tx2"/>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532F5AC0-D5F3-4FAF-B300-17D0FC4A242A}"/>
                </a:ext>
              </a:extLst>
            </p:cNvPr>
            <p:cNvSpPr txBox="1"/>
            <p:nvPr/>
          </p:nvSpPr>
          <p:spPr>
            <a:xfrm>
              <a:off x="6796547" y="3642360"/>
              <a:ext cx="2834640" cy="42153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mn-cs"/>
                </a:rPr>
                <a:t>Promote T-cell exhaustion</a:t>
              </a:r>
              <a:r>
                <a:rPr kumimoji="0" lang="en-US" sz="1400" b="1" i="0" u="none" strike="noStrike" kern="1200" cap="none" spc="0" normalizeH="0" baseline="30000" noProof="0" dirty="0">
                  <a:ln>
                    <a:noFill/>
                  </a:ln>
                  <a:solidFill>
                    <a:schemeClr val="tx2"/>
                  </a:solidFill>
                  <a:effectLst/>
                  <a:uLnTx/>
                  <a:uFillTx/>
                  <a:latin typeface="Trebuchet MS"/>
                  <a:ea typeface="+mn-ea"/>
                  <a:cs typeface="+mn-cs"/>
                </a:rPr>
                <a:t>29,32-35</a:t>
              </a:r>
            </a:p>
          </p:txBody>
        </p:sp>
        <p:cxnSp>
          <p:nvCxnSpPr>
            <p:cNvPr id="36" name="Straight Arrow Connector 35">
              <a:extLst>
                <a:ext uri="{FF2B5EF4-FFF2-40B4-BE49-F238E27FC236}">
                  <a16:creationId xmlns:a16="http://schemas.microsoft.com/office/drawing/2014/main" id="{15713943-4B1C-4DC1-AB44-AEB29C9AE6FB}"/>
                </a:ext>
              </a:extLst>
            </p:cNvPr>
            <p:cNvCxnSpPr>
              <a:cxnSpLocks/>
            </p:cNvCxnSpPr>
            <p:nvPr/>
          </p:nvCxnSpPr>
          <p:spPr>
            <a:xfrm>
              <a:off x="5870689" y="3465113"/>
              <a:ext cx="714261" cy="598887"/>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2960154-4879-40D5-BB33-AED8FADE064D}"/>
                </a:ext>
              </a:extLst>
            </p:cNvPr>
            <p:cNvGrpSpPr/>
            <p:nvPr/>
          </p:nvGrpSpPr>
          <p:grpSpPr>
            <a:xfrm>
              <a:off x="9789885" y="3410024"/>
              <a:ext cx="1560891" cy="1560886"/>
              <a:chOff x="9453296" y="3529819"/>
              <a:chExt cx="1716980" cy="1716977"/>
            </a:xfrm>
          </p:grpSpPr>
          <p:sp>
            <p:nvSpPr>
              <p:cNvPr id="52" name="Oval 51">
                <a:extLst>
                  <a:ext uri="{FF2B5EF4-FFF2-40B4-BE49-F238E27FC236}">
                    <a16:creationId xmlns:a16="http://schemas.microsoft.com/office/drawing/2014/main" id="{B0104A57-CD0D-42F6-A378-C73E104AB3A9}"/>
                  </a:ext>
                </a:extLst>
              </p:cNvPr>
              <p:cNvSpPr/>
              <p:nvPr/>
            </p:nvSpPr>
            <p:spPr>
              <a:xfrm>
                <a:off x="9453296" y="3529819"/>
                <a:ext cx="1716980" cy="1716977"/>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53" name="Picture 52">
                <a:extLst>
                  <a:ext uri="{FF2B5EF4-FFF2-40B4-BE49-F238E27FC236}">
                    <a16:creationId xmlns:a16="http://schemas.microsoft.com/office/drawing/2014/main" id="{A6AAB629-637A-4E6F-8777-98F76D2035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53296" y="3535086"/>
                <a:ext cx="1711455" cy="1711454"/>
              </a:xfrm>
              <a:prstGeom prst="rect">
                <a:avLst/>
              </a:prstGeom>
            </p:spPr>
          </p:pic>
          <p:sp>
            <p:nvSpPr>
              <p:cNvPr id="54" name="TextBox 53">
                <a:extLst>
                  <a:ext uri="{FF2B5EF4-FFF2-40B4-BE49-F238E27FC236}">
                    <a16:creationId xmlns:a16="http://schemas.microsoft.com/office/drawing/2014/main" id="{C69E4E74-65E3-44E9-A63E-7D7B99A3B1FF}"/>
                  </a:ext>
                </a:extLst>
              </p:cNvPr>
              <p:cNvSpPr txBox="1"/>
              <p:nvPr/>
            </p:nvSpPr>
            <p:spPr>
              <a:xfrm>
                <a:off x="9606031" y="4104950"/>
                <a:ext cx="1470179" cy="575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EXHAUSTED </a:t>
                </a:r>
                <a:b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cxnSp>
          <p:nvCxnSpPr>
            <p:cNvPr id="38" name="Straight Arrow Connector 37">
              <a:extLst>
                <a:ext uri="{FF2B5EF4-FFF2-40B4-BE49-F238E27FC236}">
                  <a16:creationId xmlns:a16="http://schemas.microsoft.com/office/drawing/2014/main" id="{DE0A5072-642E-49AE-ADC1-B85EF488303D}"/>
                </a:ext>
              </a:extLst>
            </p:cNvPr>
            <p:cNvCxnSpPr>
              <a:cxnSpLocks/>
            </p:cNvCxnSpPr>
            <p:nvPr/>
          </p:nvCxnSpPr>
          <p:spPr>
            <a:xfrm>
              <a:off x="6595794" y="4073879"/>
              <a:ext cx="3168312" cy="0"/>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DC339C8-C6C4-41D4-AFF2-B36A4B8B7326}"/>
                </a:ext>
              </a:extLst>
            </p:cNvPr>
            <p:cNvSpPr txBox="1"/>
            <p:nvPr/>
          </p:nvSpPr>
          <p:spPr>
            <a:xfrm>
              <a:off x="7266393" y="4169761"/>
              <a:ext cx="1600408" cy="3314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1200" b="1" i="0" u="none" strike="noStrike" kern="1200" cap="none" spc="0" normalizeH="0" baseline="0" noProof="0" dirty="0">
                <a:ln>
                  <a:noFill/>
                </a:ln>
                <a:solidFill>
                  <a:srgbClr val="FF0000"/>
                </a:solidFill>
                <a:effectLst/>
                <a:uLnTx/>
                <a:uFillTx/>
                <a:latin typeface="Trebuchet MS"/>
                <a:ea typeface="+mn-ea"/>
                <a:cs typeface="+mn-cs"/>
              </a:endParaRPr>
            </a:p>
          </p:txBody>
        </p:sp>
        <p:pic>
          <p:nvPicPr>
            <p:cNvPr id="50" name="Picture 49" descr="A picture containing plant&#10;&#10;Description automatically generated">
              <a:extLst>
                <a:ext uri="{FF2B5EF4-FFF2-40B4-BE49-F238E27FC236}">
                  <a16:creationId xmlns:a16="http://schemas.microsoft.com/office/drawing/2014/main" id="{D9BCD1B1-B8AC-4119-BD7B-2D47BA852B15}"/>
                </a:ext>
              </a:extLst>
            </p:cNvPr>
            <p:cNvPicPr>
              <a:picLocks noChangeAspect="1"/>
            </p:cNvPicPr>
            <p:nvPr/>
          </p:nvPicPr>
          <p:blipFill rotWithShape="1">
            <a:blip r:embed="rId7"/>
            <a:srcRect r="8059" b="11785"/>
            <a:stretch/>
          </p:blipFill>
          <p:spPr>
            <a:xfrm>
              <a:off x="6694796" y="4272370"/>
              <a:ext cx="705020" cy="676446"/>
            </a:xfrm>
            <a:prstGeom prst="rect">
              <a:avLst/>
            </a:prstGeom>
          </p:spPr>
        </p:pic>
        <p:sp>
          <p:nvSpPr>
            <p:cNvPr id="51" name="TextBox 50">
              <a:extLst>
                <a:ext uri="{FF2B5EF4-FFF2-40B4-BE49-F238E27FC236}">
                  <a16:creationId xmlns:a16="http://schemas.microsoft.com/office/drawing/2014/main" id="{66F04D13-524C-43DC-B594-8E5AF9D41A4E}"/>
                </a:ext>
              </a:extLst>
            </p:cNvPr>
            <p:cNvSpPr txBox="1"/>
            <p:nvPr/>
          </p:nvSpPr>
          <p:spPr>
            <a:xfrm>
              <a:off x="6755586" y="4867673"/>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PD-1</a:t>
              </a:r>
            </a:p>
          </p:txBody>
        </p:sp>
        <p:pic>
          <p:nvPicPr>
            <p:cNvPr id="48" name="Picture 47" descr="A picture containing invertebrate, smoke, coelenterate, hydrozoan&#10;&#10;Description automatically generated">
              <a:extLst>
                <a:ext uri="{FF2B5EF4-FFF2-40B4-BE49-F238E27FC236}">
                  <a16:creationId xmlns:a16="http://schemas.microsoft.com/office/drawing/2014/main" id="{4547EF9B-0547-4CA0-A8FA-1A2571BCB764}"/>
                </a:ext>
              </a:extLst>
            </p:cNvPr>
            <p:cNvPicPr>
              <a:picLocks noChangeAspect="1"/>
            </p:cNvPicPr>
            <p:nvPr/>
          </p:nvPicPr>
          <p:blipFill>
            <a:blip r:embed="rId8"/>
            <a:stretch>
              <a:fillRect/>
            </a:stretch>
          </p:blipFill>
          <p:spPr>
            <a:xfrm rot="2287347">
              <a:off x="7393336" y="4296410"/>
              <a:ext cx="628371" cy="628370"/>
            </a:xfrm>
            <a:prstGeom prst="rect">
              <a:avLst/>
            </a:prstGeom>
          </p:spPr>
        </p:pic>
        <p:sp>
          <p:nvSpPr>
            <p:cNvPr id="49" name="TextBox 48">
              <a:extLst>
                <a:ext uri="{FF2B5EF4-FFF2-40B4-BE49-F238E27FC236}">
                  <a16:creationId xmlns:a16="http://schemas.microsoft.com/office/drawing/2014/main" id="{7E4B7206-B4CA-4686-A5C6-41DA2EF0EDD0}"/>
                </a:ext>
              </a:extLst>
            </p:cNvPr>
            <p:cNvSpPr txBox="1"/>
            <p:nvPr/>
          </p:nvSpPr>
          <p:spPr>
            <a:xfrm>
              <a:off x="7415801" y="4867673"/>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LAG-3</a:t>
              </a:r>
            </a:p>
          </p:txBody>
        </p:sp>
        <p:pic>
          <p:nvPicPr>
            <p:cNvPr id="46" name="Picture 45" descr="A close up of a flower&#10;&#10;Description automatically generated with low confidence">
              <a:extLst>
                <a:ext uri="{FF2B5EF4-FFF2-40B4-BE49-F238E27FC236}">
                  <a16:creationId xmlns:a16="http://schemas.microsoft.com/office/drawing/2014/main" id="{80B593F1-AA31-4E0B-B27F-33C834494B77}"/>
                </a:ext>
              </a:extLst>
            </p:cNvPr>
            <p:cNvPicPr>
              <a:picLocks noChangeAspect="1"/>
            </p:cNvPicPr>
            <p:nvPr/>
          </p:nvPicPr>
          <p:blipFill rotWithShape="1">
            <a:blip r:embed="rId9"/>
            <a:srcRect t="5265" b="16048"/>
            <a:stretch/>
          </p:blipFill>
          <p:spPr>
            <a:xfrm>
              <a:off x="8025021" y="4345010"/>
              <a:ext cx="675040" cy="531165"/>
            </a:xfrm>
            <a:prstGeom prst="rect">
              <a:avLst/>
            </a:prstGeom>
          </p:spPr>
        </p:pic>
        <p:sp>
          <p:nvSpPr>
            <p:cNvPr id="47" name="TextBox 46">
              <a:extLst>
                <a:ext uri="{FF2B5EF4-FFF2-40B4-BE49-F238E27FC236}">
                  <a16:creationId xmlns:a16="http://schemas.microsoft.com/office/drawing/2014/main" id="{64E08692-2880-45E9-A620-B341753BF077}"/>
                </a:ext>
              </a:extLst>
            </p:cNvPr>
            <p:cNvSpPr txBox="1"/>
            <p:nvPr/>
          </p:nvSpPr>
          <p:spPr>
            <a:xfrm>
              <a:off x="8070821" y="4867673"/>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TIGIT</a:t>
              </a:r>
            </a:p>
          </p:txBody>
        </p:sp>
        <p:sp>
          <p:nvSpPr>
            <p:cNvPr id="45" name="TextBox 44">
              <a:extLst>
                <a:ext uri="{FF2B5EF4-FFF2-40B4-BE49-F238E27FC236}">
                  <a16:creationId xmlns:a16="http://schemas.microsoft.com/office/drawing/2014/main" id="{3505D557-4BD9-4FEB-A521-DF91F484B09D}"/>
                </a:ext>
              </a:extLst>
            </p:cNvPr>
            <p:cNvSpPr txBox="1"/>
            <p:nvPr/>
          </p:nvSpPr>
          <p:spPr>
            <a:xfrm>
              <a:off x="8689362" y="4867673"/>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NKG2A</a:t>
              </a:r>
            </a:p>
          </p:txBody>
        </p:sp>
        <p:sp>
          <p:nvSpPr>
            <p:cNvPr id="55" name="Oval 54">
              <a:extLst>
                <a:ext uri="{FF2B5EF4-FFF2-40B4-BE49-F238E27FC236}">
                  <a16:creationId xmlns:a16="http://schemas.microsoft.com/office/drawing/2014/main" id="{FAE7669C-FD25-4DB8-8D76-0333805B9E75}"/>
                </a:ext>
              </a:extLst>
            </p:cNvPr>
            <p:cNvSpPr/>
            <p:nvPr/>
          </p:nvSpPr>
          <p:spPr>
            <a:xfrm>
              <a:off x="4546634" y="2444926"/>
              <a:ext cx="1808131" cy="1808129"/>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grpSp>
          <p:nvGrpSpPr>
            <p:cNvPr id="56" name="Group 55">
              <a:extLst>
                <a:ext uri="{FF2B5EF4-FFF2-40B4-BE49-F238E27FC236}">
                  <a16:creationId xmlns:a16="http://schemas.microsoft.com/office/drawing/2014/main" id="{D9966FAE-EF8E-4789-A5CE-B09101FBB48C}"/>
                </a:ext>
              </a:extLst>
            </p:cNvPr>
            <p:cNvGrpSpPr/>
            <p:nvPr/>
          </p:nvGrpSpPr>
          <p:grpSpPr>
            <a:xfrm>
              <a:off x="4639722" y="2497669"/>
              <a:ext cx="1710367" cy="1710365"/>
              <a:chOff x="4733556" y="2393413"/>
              <a:chExt cx="1881404" cy="1881404"/>
            </a:xfrm>
          </p:grpSpPr>
          <p:pic>
            <p:nvPicPr>
              <p:cNvPr id="57" name="Picture 56">
                <a:extLst>
                  <a:ext uri="{FF2B5EF4-FFF2-40B4-BE49-F238E27FC236}">
                    <a16:creationId xmlns:a16="http://schemas.microsoft.com/office/drawing/2014/main" id="{5DB88B91-C102-4F71-87B3-6A03A8B15D1F}"/>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733556" y="2393413"/>
                <a:ext cx="1881404" cy="1881404"/>
              </a:xfrm>
              <a:prstGeom prst="ellipse">
                <a:avLst/>
              </a:prstGeom>
            </p:spPr>
          </p:pic>
          <p:sp>
            <p:nvSpPr>
              <p:cNvPr id="58" name="TextBox 57">
                <a:extLst>
                  <a:ext uri="{FF2B5EF4-FFF2-40B4-BE49-F238E27FC236}">
                    <a16:creationId xmlns:a16="http://schemas.microsoft.com/office/drawing/2014/main" id="{FE5A2A0D-0F99-4513-9FF6-6DC20D369A11}"/>
                  </a:ext>
                </a:extLst>
              </p:cNvPr>
              <p:cNvSpPr txBox="1"/>
              <p:nvPr/>
            </p:nvSpPr>
            <p:spPr>
              <a:xfrm>
                <a:off x="5141455" y="3148791"/>
                <a:ext cx="10988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EFFECTOR </a:t>
                </a:r>
                <a:b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sp>
          <p:nvSpPr>
            <p:cNvPr id="62" name="TextBox 61">
              <a:extLst>
                <a:ext uri="{FF2B5EF4-FFF2-40B4-BE49-F238E27FC236}">
                  <a16:creationId xmlns:a16="http://schemas.microsoft.com/office/drawing/2014/main" id="{82B562C9-1A7D-4AAC-BCA3-0193B709489E}"/>
                </a:ext>
              </a:extLst>
            </p:cNvPr>
            <p:cNvSpPr txBox="1"/>
            <p:nvPr/>
          </p:nvSpPr>
          <p:spPr>
            <a:xfrm>
              <a:off x="8168632" y="3189044"/>
              <a:ext cx="58344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LAG-3</a:t>
              </a:r>
            </a:p>
          </p:txBody>
        </p:sp>
        <p:pic>
          <p:nvPicPr>
            <p:cNvPr id="59" name="Picture 58" descr="A picture containing invertebrate, smoke, coelenterate, hydrozoan&#10;&#10;Description automatically generated">
              <a:extLst>
                <a:ext uri="{FF2B5EF4-FFF2-40B4-BE49-F238E27FC236}">
                  <a16:creationId xmlns:a16="http://schemas.microsoft.com/office/drawing/2014/main" id="{87F305BD-6DC4-4B06-A777-51924AE20EBC}"/>
                </a:ext>
              </a:extLst>
            </p:cNvPr>
            <p:cNvPicPr>
              <a:picLocks noChangeAspect="1"/>
            </p:cNvPicPr>
            <p:nvPr/>
          </p:nvPicPr>
          <p:blipFill>
            <a:blip r:embed="rId8"/>
            <a:stretch>
              <a:fillRect/>
            </a:stretch>
          </p:blipFill>
          <p:spPr>
            <a:xfrm rot="2287347">
              <a:off x="3322021" y="3656643"/>
              <a:ext cx="628371" cy="628370"/>
            </a:xfrm>
            <a:prstGeom prst="rect">
              <a:avLst/>
            </a:prstGeom>
          </p:spPr>
        </p:pic>
        <p:sp>
          <p:nvSpPr>
            <p:cNvPr id="64" name="TextBox 63">
              <a:extLst>
                <a:ext uri="{FF2B5EF4-FFF2-40B4-BE49-F238E27FC236}">
                  <a16:creationId xmlns:a16="http://schemas.microsoft.com/office/drawing/2014/main" id="{EE7D6DA9-B6DC-4139-92BA-1E2922DAA781}"/>
                </a:ext>
              </a:extLst>
            </p:cNvPr>
            <p:cNvSpPr txBox="1"/>
            <p:nvPr/>
          </p:nvSpPr>
          <p:spPr>
            <a:xfrm>
              <a:off x="3380176" y="4218380"/>
              <a:ext cx="512061" cy="3314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LAG-3</a:t>
              </a:r>
            </a:p>
          </p:txBody>
        </p:sp>
        <p:cxnSp>
          <p:nvCxnSpPr>
            <p:cNvPr id="65" name="Straight Arrow Connector 64">
              <a:extLst>
                <a:ext uri="{FF2B5EF4-FFF2-40B4-BE49-F238E27FC236}">
                  <a16:creationId xmlns:a16="http://schemas.microsoft.com/office/drawing/2014/main" id="{D0B105BF-2C20-420E-8DFA-0DB50F085E33}"/>
                </a:ext>
              </a:extLst>
            </p:cNvPr>
            <p:cNvCxnSpPr>
              <a:cxnSpLocks/>
              <a:endCxn id="28" idx="1"/>
            </p:cNvCxnSpPr>
            <p:nvPr/>
          </p:nvCxnSpPr>
          <p:spPr>
            <a:xfrm>
              <a:off x="6595794" y="2428185"/>
              <a:ext cx="3095919" cy="0"/>
            </a:xfrm>
            <a:prstGeom prst="straightConnector1">
              <a:avLst/>
            </a:prstGeom>
            <a:ln w="28575">
              <a:solidFill>
                <a:srgbClr val="C000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B7F89F8-17DA-4F4D-A39C-71A30DD1E08D}"/>
                </a:ext>
              </a:extLst>
            </p:cNvPr>
            <p:cNvCxnSpPr>
              <a:cxnSpLocks/>
            </p:cNvCxnSpPr>
            <p:nvPr/>
          </p:nvCxnSpPr>
          <p:spPr>
            <a:xfrm>
              <a:off x="2084265" y="3399251"/>
              <a:ext cx="2451943" cy="0"/>
            </a:xfrm>
            <a:prstGeom prst="straightConnector1">
              <a:avLst/>
            </a:prstGeom>
            <a:ln w="28575">
              <a:solidFill>
                <a:srgbClr val="CC3300"/>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8" name="Picture 67" descr="A picture containing invertebrate, smoke, coelenterate, hydrozoan&#10;&#10;Description automatically generated">
              <a:extLst>
                <a:ext uri="{FF2B5EF4-FFF2-40B4-BE49-F238E27FC236}">
                  <a16:creationId xmlns:a16="http://schemas.microsoft.com/office/drawing/2014/main" id="{FD801F4B-564E-480F-A567-A537914BB0FA}"/>
                </a:ext>
              </a:extLst>
            </p:cNvPr>
            <p:cNvPicPr>
              <a:picLocks noChangeAspect="1"/>
            </p:cNvPicPr>
            <p:nvPr/>
          </p:nvPicPr>
          <p:blipFill>
            <a:blip r:embed="rId8"/>
            <a:stretch>
              <a:fillRect/>
            </a:stretch>
          </p:blipFill>
          <p:spPr>
            <a:xfrm rot="2287347">
              <a:off x="8131901" y="2650160"/>
              <a:ext cx="628371" cy="628370"/>
            </a:xfrm>
            <a:prstGeom prst="rect">
              <a:avLst/>
            </a:prstGeom>
          </p:spPr>
        </p:pic>
        <p:pic>
          <p:nvPicPr>
            <p:cNvPr id="7" name="Picture 6">
              <a:extLst>
                <a:ext uri="{FF2B5EF4-FFF2-40B4-BE49-F238E27FC236}">
                  <a16:creationId xmlns:a16="http://schemas.microsoft.com/office/drawing/2014/main" id="{ECBC3A85-BADD-93F4-1C9D-2A3CED28023D}"/>
                </a:ext>
              </a:extLst>
            </p:cNvPr>
            <p:cNvPicPr>
              <a:picLocks noChangeAspect="1"/>
            </p:cNvPicPr>
            <p:nvPr/>
          </p:nvPicPr>
          <p:blipFill>
            <a:blip r:embed="rId11"/>
            <a:stretch>
              <a:fillRect/>
            </a:stretch>
          </p:blipFill>
          <p:spPr>
            <a:xfrm>
              <a:off x="8778586" y="4384410"/>
              <a:ext cx="442491" cy="469309"/>
            </a:xfrm>
            <a:prstGeom prst="rect">
              <a:avLst/>
            </a:prstGeom>
          </p:spPr>
        </p:pic>
      </p:grpSp>
      <p:sp>
        <p:nvSpPr>
          <p:cNvPr id="6" name="Rectangle 5">
            <a:extLst>
              <a:ext uri="{FF2B5EF4-FFF2-40B4-BE49-F238E27FC236}">
                <a16:creationId xmlns:a16="http://schemas.microsoft.com/office/drawing/2014/main" id="{82A93099-7DC5-BE82-71BA-3BDF843FD3F8}"/>
              </a:ext>
            </a:extLst>
          </p:cNvPr>
          <p:cNvSpPr/>
          <p:nvPr/>
        </p:nvSpPr>
        <p:spPr>
          <a:xfrm>
            <a:off x="365125" y="0"/>
            <a:ext cx="2986715" cy="2616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Exploring the role of checkpoint pathways</a:t>
            </a:r>
          </a:p>
        </p:txBody>
      </p:sp>
      <p:sp>
        <p:nvSpPr>
          <p:cNvPr id="10" name="TextBox 9">
            <a:extLst>
              <a:ext uri="{FF2B5EF4-FFF2-40B4-BE49-F238E27FC236}">
                <a16:creationId xmlns:a16="http://schemas.microsoft.com/office/drawing/2014/main" id="{32A6B705-E6EF-101E-8053-83008A722D67}"/>
              </a:ext>
            </a:extLst>
          </p:cNvPr>
          <p:cNvSpPr txBox="1"/>
          <p:nvPr/>
        </p:nvSpPr>
        <p:spPr>
          <a:xfrm>
            <a:off x="365757" y="5559246"/>
            <a:ext cx="11461117" cy="529376"/>
          </a:xfrm>
          <a:prstGeom prst="rect">
            <a:avLst/>
          </a:prstGeom>
          <a:solidFill>
            <a:schemeClr val="accent6"/>
          </a:solidFill>
        </p:spPr>
        <p:txBody>
          <a:bodyPr wrap="square" lIns="0" tIns="18288" rIns="0" bIns="18288" rtlCol="0" anchor="ctr">
            <a:spAutoFit/>
          </a:bodyPr>
          <a:lstStyle>
            <a:defPPr>
              <a:defRPr lang="en-US"/>
            </a:defPPr>
            <a:lvl1pPr indent="0" algn="ctr">
              <a:buNone/>
              <a:defRPr sz="1600" b="1"/>
            </a:lvl1pPr>
          </a:lstStyle>
          <a:p>
            <a:r>
              <a:rPr lang="en-US" dirty="0">
                <a:solidFill>
                  <a:schemeClr val="tx2"/>
                </a:solidFill>
              </a:rPr>
              <a:t>Immune checkpoint pathways may work together, including synergistically, and a single checkpoint </a:t>
            </a:r>
            <a:br>
              <a:rPr lang="en-US" dirty="0">
                <a:solidFill>
                  <a:schemeClr val="tx2"/>
                </a:solidFill>
              </a:rPr>
            </a:br>
            <a:r>
              <a:rPr lang="en-US" dirty="0">
                <a:solidFill>
                  <a:schemeClr val="tx2"/>
                </a:solidFill>
              </a:rPr>
              <a:t>may not be solely responsible for promoting T-cell exhaustion</a:t>
            </a:r>
            <a:r>
              <a:rPr lang="en-US" baseline="30000" dirty="0">
                <a:solidFill>
                  <a:schemeClr val="tx2"/>
                </a:solidFill>
              </a:rPr>
              <a:t>36-38</a:t>
            </a:r>
          </a:p>
        </p:txBody>
      </p:sp>
    </p:spTree>
    <p:extLst>
      <p:ext uri="{BB962C8B-B14F-4D97-AF65-F5344CB8AC3E}">
        <p14:creationId xmlns:p14="http://schemas.microsoft.com/office/powerpoint/2010/main" val="122322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4DB3-0C88-4BBF-834B-0330EFB58E84}"/>
              </a:ext>
            </a:extLst>
          </p:cNvPr>
          <p:cNvSpPr>
            <a:spLocks noGrp="1"/>
          </p:cNvSpPr>
          <p:nvPr>
            <p:ph type="title"/>
          </p:nvPr>
        </p:nvSpPr>
        <p:spPr/>
        <p:txBody>
          <a:bodyPr/>
          <a:lstStyle/>
          <a:p>
            <a:r>
              <a:rPr lang="en-US" dirty="0">
                <a:solidFill>
                  <a:schemeClr val="tx2"/>
                </a:solidFill>
              </a:rPr>
              <a:t>Tumor cells may leverage checkpoint pathways to evade  </a:t>
            </a:r>
            <a:br>
              <a:rPr lang="en-US" dirty="0">
                <a:solidFill>
                  <a:schemeClr val="tx2"/>
                </a:solidFill>
              </a:rPr>
            </a:br>
            <a:r>
              <a:rPr lang="en-US" dirty="0">
                <a:solidFill>
                  <a:schemeClr val="tx2"/>
                </a:solidFill>
              </a:rPr>
              <a:t>immune responses</a:t>
            </a:r>
            <a:r>
              <a:rPr lang="en-US" baseline="30000" dirty="0">
                <a:solidFill>
                  <a:schemeClr val="tx2"/>
                </a:solidFill>
              </a:rPr>
              <a:t>10,17</a:t>
            </a:r>
          </a:p>
        </p:txBody>
      </p:sp>
      <p:sp>
        <p:nvSpPr>
          <p:cNvPr id="5" name="Content Placeholder 4">
            <a:extLst>
              <a:ext uri="{FF2B5EF4-FFF2-40B4-BE49-F238E27FC236}">
                <a16:creationId xmlns:a16="http://schemas.microsoft.com/office/drawing/2014/main" id="{B920E650-5CDC-4828-B7DA-DB1C672B0592}"/>
              </a:ext>
            </a:extLst>
          </p:cNvPr>
          <p:cNvSpPr>
            <a:spLocks noGrp="1"/>
          </p:cNvSpPr>
          <p:nvPr>
            <p:ph sz="half" idx="2"/>
          </p:nvPr>
        </p:nvSpPr>
        <p:spPr>
          <a:xfrm>
            <a:off x="408220" y="1408714"/>
            <a:ext cx="5680558" cy="3930771"/>
          </a:xfrm>
        </p:spPr>
        <p:txBody>
          <a:bodyPr/>
          <a:lstStyle/>
          <a:p>
            <a:pPr lvl="0"/>
            <a:r>
              <a:rPr lang="en-US" sz="1400" dirty="0">
                <a:solidFill>
                  <a:schemeClr val="tx2"/>
                </a:solidFill>
              </a:rPr>
              <a:t>Tumors can exploit checkpoint pathways</a:t>
            </a:r>
            <a:r>
              <a:rPr lang="en-US" sz="1400" noProof="0" dirty="0">
                <a:solidFill>
                  <a:schemeClr val="tx2"/>
                </a:solidFill>
              </a:rPr>
              <a:t> to promote T-cell exhaustion and suppress T cells that are specific to tumor antigens</a:t>
            </a:r>
            <a:r>
              <a:rPr lang="en-US" sz="1400" baseline="30000" noProof="0" dirty="0">
                <a:solidFill>
                  <a:schemeClr val="tx2"/>
                </a:solidFill>
              </a:rPr>
              <a:t>10,17</a:t>
            </a:r>
            <a:r>
              <a:rPr lang="en-US" sz="1400" noProof="0" dirty="0">
                <a:solidFill>
                  <a:schemeClr val="tx2"/>
                </a:solidFill>
              </a:rPr>
              <a:t> </a:t>
            </a:r>
          </a:p>
          <a:p>
            <a:r>
              <a:rPr lang="en-US" sz="1400" noProof="0" dirty="0">
                <a:solidFill>
                  <a:schemeClr val="tx2"/>
                </a:solidFill>
              </a:rPr>
              <a:t>T-cell exhaustion is: </a:t>
            </a:r>
          </a:p>
          <a:p>
            <a:pPr lvl="2"/>
            <a:r>
              <a:rPr lang="en-US" sz="1400" dirty="0">
                <a:solidFill>
                  <a:schemeClr val="tx2"/>
                </a:solidFill>
              </a:rPr>
              <a:t>A</a:t>
            </a:r>
            <a:r>
              <a:rPr lang="en-US" sz="1400" noProof="0" dirty="0">
                <a:solidFill>
                  <a:schemeClr val="tx2"/>
                </a:solidFill>
              </a:rPr>
              <a:t> progressive state that can diminish antitumor activity and enable tumor growth</a:t>
            </a:r>
            <a:r>
              <a:rPr lang="en-US" sz="1400" baseline="30000" noProof="0" dirty="0">
                <a:solidFill>
                  <a:schemeClr val="tx2"/>
                </a:solidFill>
              </a:rPr>
              <a:t>17,39</a:t>
            </a:r>
            <a:endParaRPr lang="en-US" sz="1400" baseline="30000" dirty="0">
              <a:solidFill>
                <a:schemeClr val="tx2"/>
              </a:solidFill>
            </a:endParaRPr>
          </a:p>
          <a:p>
            <a:pPr lvl="2"/>
            <a:r>
              <a:rPr lang="en-US" sz="1400" dirty="0">
                <a:solidFill>
                  <a:schemeClr val="tx2"/>
                </a:solidFill>
              </a:rPr>
              <a:t>Characterized by poor effector function and potential expression of inhibitory immune checkpoints</a:t>
            </a:r>
            <a:r>
              <a:rPr lang="en-US" sz="1400" baseline="30000" dirty="0">
                <a:solidFill>
                  <a:schemeClr val="tx2"/>
                </a:solidFill>
              </a:rPr>
              <a:t>40-42 </a:t>
            </a:r>
          </a:p>
          <a:p>
            <a:r>
              <a:rPr lang="en-US" sz="1400" noProof="0" dirty="0">
                <a:solidFill>
                  <a:schemeClr val="tx2"/>
                </a:solidFill>
              </a:rPr>
              <a:t>As uncontrolled checkpoint signaling multiplies, T cells may begin to lose their ability to respond</a:t>
            </a:r>
            <a:r>
              <a:rPr lang="en-US" sz="1400" baseline="30000" noProof="0" dirty="0">
                <a:solidFill>
                  <a:schemeClr val="tx2"/>
                </a:solidFill>
              </a:rPr>
              <a:t>5,39,43</a:t>
            </a:r>
          </a:p>
          <a:p>
            <a:pPr lvl="1"/>
            <a:r>
              <a:rPr lang="en-US" sz="1400" noProof="0" dirty="0">
                <a:solidFill>
                  <a:schemeClr val="tx2"/>
                </a:solidFill>
              </a:rPr>
              <a:t>Over time, exhausted T cells become increasingly disabled and lose essential functions such as the ability to reproduce, fight tumor cells, and survive</a:t>
            </a:r>
            <a:r>
              <a:rPr lang="en-US" sz="1400" baseline="30000" noProof="0" dirty="0">
                <a:solidFill>
                  <a:schemeClr val="tx2"/>
                </a:solidFill>
              </a:rPr>
              <a:t>44</a:t>
            </a:r>
            <a:endParaRPr lang="en-US" sz="1400" baseline="30000" dirty="0">
              <a:solidFill>
                <a:schemeClr val="tx2"/>
              </a:solidFill>
            </a:endParaRPr>
          </a:p>
        </p:txBody>
      </p:sp>
      <p:sp>
        <p:nvSpPr>
          <p:cNvPr id="3" name="Slide Number Placeholder 2">
            <a:extLst>
              <a:ext uri="{FF2B5EF4-FFF2-40B4-BE49-F238E27FC236}">
                <a16:creationId xmlns:a16="http://schemas.microsoft.com/office/drawing/2014/main" id="{68B84F80-DD34-4559-BD2B-0AD710B36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D002E63E-DD51-483F-A7B5-995C24C972EC}"/>
              </a:ext>
            </a:extLst>
          </p:cNvPr>
          <p:cNvSpPr txBox="1"/>
          <p:nvPr/>
        </p:nvSpPr>
        <p:spPr>
          <a:xfrm>
            <a:off x="378651" y="5712081"/>
            <a:ext cx="11447589" cy="283154"/>
          </a:xfrm>
          <a:prstGeom prst="rect">
            <a:avLst/>
          </a:prstGeom>
          <a:solidFill>
            <a:schemeClr val="accent6"/>
          </a:solidFill>
        </p:spPr>
        <p:txBody>
          <a:bodyPr wrap="square" lIns="0" tIns="18288" rIns="0" bIns="18288" rtlCol="0" anchor="ctr">
            <a:spAutoFit/>
          </a:bodyPr>
          <a:lstStyle>
            <a:defPPr>
              <a:defRPr lang="en-US"/>
            </a:defPPr>
            <a:lvl1pPr indent="0" algn="ctr">
              <a:buNone/>
              <a:defRPr sz="1600" b="1"/>
            </a:lvl1pPr>
          </a:lstStyle>
          <a:p>
            <a:r>
              <a:rPr lang="en-US" sz="1600" noProof="0" dirty="0">
                <a:solidFill>
                  <a:schemeClr val="tx2"/>
                </a:solidFill>
              </a:rPr>
              <a:t>Immunotherapy may restore cytotoxic T-cell activity, potentially leading to increased destruction of tumor cells</a:t>
            </a:r>
            <a:r>
              <a:rPr lang="en-US" baseline="30000" noProof="0" dirty="0">
                <a:solidFill>
                  <a:schemeClr val="tx2"/>
                </a:solidFill>
              </a:rPr>
              <a:t>29,32-34</a:t>
            </a:r>
            <a:endParaRPr lang="en-US" sz="1600" baseline="30000" dirty="0">
              <a:solidFill>
                <a:schemeClr val="tx2"/>
              </a:solidFill>
            </a:endParaRPr>
          </a:p>
        </p:txBody>
      </p:sp>
      <p:sp>
        <p:nvSpPr>
          <p:cNvPr id="73" name="TextBox 72">
            <a:extLst>
              <a:ext uri="{FF2B5EF4-FFF2-40B4-BE49-F238E27FC236}">
                <a16:creationId xmlns:a16="http://schemas.microsoft.com/office/drawing/2014/main" id="{09C2721B-67DB-B582-A2E1-AFB4DB7E048D}"/>
              </a:ext>
            </a:extLst>
          </p:cNvPr>
          <p:cNvSpPr txBox="1"/>
          <p:nvPr/>
        </p:nvSpPr>
        <p:spPr>
          <a:xfrm>
            <a:off x="6399605" y="4776537"/>
            <a:ext cx="5180419" cy="483869"/>
          </a:xfrm>
          <a:prstGeom prst="rect">
            <a:avLst/>
          </a:prstGeom>
          <a:noFill/>
        </p:spPr>
        <p:txBody>
          <a:bodyPr wrap="square" lIns="0" tIns="0" rIns="0" bIns="0" rtlCol="0">
            <a:noAutofit/>
          </a:bodyPr>
          <a:lstStyle/>
          <a:p>
            <a:pPr algn="ctr"/>
            <a:r>
              <a:rPr kumimoji="0" lang="en-US" sz="1400" i="0" u="none" strike="noStrike" kern="1200" cap="none" spc="0" normalizeH="0" noProof="0" dirty="0">
                <a:ln>
                  <a:noFill/>
                </a:ln>
                <a:solidFill>
                  <a:schemeClr val="tx2"/>
                </a:solidFill>
                <a:effectLst/>
                <a:uLnTx/>
                <a:uFillTx/>
                <a:latin typeface="Trebuchet MS"/>
                <a:ea typeface="+mn-ea"/>
                <a:cs typeface="+mn-cs"/>
              </a:rPr>
              <a:t>Immune checkpoint receptor expression may </a:t>
            </a:r>
            <a:br>
              <a:rPr kumimoji="0" lang="en-US" sz="1400" i="0" u="none" strike="noStrike" kern="1200" cap="none" spc="0" normalizeH="0" noProof="0" dirty="0">
                <a:ln>
                  <a:noFill/>
                </a:ln>
                <a:solidFill>
                  <a:schemeClr val="tx2"/>
                </a:solidFill>
                <a:effectLst/>
                <a:uLnTx/>
                <a:uFillTx/>
                <a:latin typeface="Trebuchet MS"/>
                <a:ea typeface="+mn-ea"/>
                <a:cs typeface="+mn-cs"/>
              </a:rPr>
            </a:br>
            <a:r>
              <a:rPr kumimoji="0" lang="en-US" sz="1400" i="0" u="none" strike="noStrike" kern="1200" cap="none" spc="0" normalizeH="0" noProof="0" dirty="0">
                <a:ln>
                  <a:noFill/>
                </a:ln>
                <a:solidFill>
                  <a:schemeClr val="tx2"/>
                </a:solidFill>
                <a:effectLst/>
                <a:uLnTx/>
                <a:uFillTx/>
                <a:latin typeface="Trebuchet MS"/>
                <a:ea typeface="+mn-ea"/>
                <a:cs typeface="+mn-cs"/>
              </a:rPr>
              <a:t>correlate with the degree of T-cell exhaustion</a:t>
            </a:r>
            <a:r>
              <a:rPr lang="en-US" sz="1400" baseline="30000" dirty="0">
                <a:solidFill>
                  <a:schemeClr val="tx2"/>
                </a:solidFill>
                <a:latin typeface="Trebuchet MS"/>
              </a:rPr>
              <a:t>41</a:t>
            </a:r>
            <a:r>
              <a:rPr kumimoji="0" lang="en-US" sz="1400" i="0" u="none" strike="noStrike" kern="1200" cap="none" spc="0" normalizeH="0" baseline="30000" noProof="0" dirty="0">
                <a:ln>
                  <a:noFill/>
                </a:ln>
                <a:solidFill>
                  <a:schemeClr val="tx2"/>
                </a:solidFill>
                <a:effectLst/>
                <a:uLnTx/>
                <a:uFillTx/>
                <a:latin typeface="Trebuchet MS"/>
                <a:ea typeface="+mn-ea"/>
                <a:cs typeface="+mn-cs"/>
              </a:rPr>
              <a:t>,42</a:t>
            </a:r>
            <a:endParaRPr kumimoji="0" lang="en-US" sz="800" i="0" u="none" strike="noStrike" kern="1200" cap="none" spc="0" normalizeH="0" baseline="30000" noProof="0" dirty="0">
              <a:ln>
                <a:noFill/>
              </a:ln>
              <a:solidFill>
                <a:schemeClr val="tx2"/>
              </a:solidFill>
              <a:effectLst/>
              <a:uLnTx/>
              <a:uFillTx/>
              <a:latin typeface="Trebuchet MS"/>
              <a:ea typeface="+mn-ea"/>
              <a:cs typeface="+mn-cs"/>
            </a:endParaRPr>
          </a:p>
        </p:txBody>
      </p:sp>
      <p:sp>
        <p:nvSpPr>
          <p:cNvPr id="74" name="Rectangle 73">
            <a:extLst>
              <a:ext uri="{FF2B5EF4-FFF2-40B4-BE49-F238E27FC236}">
                <a16:creationId xmlns:a16="http://schemas.microsoft.com/office/drawing/2014/main" id="{C6336540-9BCE-B670-0850-22F54EEC77E4}"/>
              </a:ext>
            </a:extLst>
          </p:cNvPr>
          <p:cNvSpPr/>
          <p:nvPr/>
        </p:nvSpPr>
        <p:spPr>
          <a:xfrm>
            <a:off x="365125" y="0"/>
            <a:ext cx="2986715" cy="2616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Exploring the role of checkpoint pathways</a:t>
            </a:r>
          </a:p>
        </p:txBody>
      </p:sp>
      <p:grpSp>
        <p:nvGrpSpPr>
          <p:cNvPr id="7" name="Group 6">
            <a:extLst>
              <a:ext uri="{FF2B5EF4-FFF2-40B4-BE49-F238E27FC236}">
                <a16:creationId xmlns:a16="http://schemas.microsoft.com/office/drawing/2014/main" id="{D04225AA-0653-C227-2574-4AD85777AAFC}"/>
              </a:ext>
            </a:extLst>
          </p:cNvPr>
          <p:cNvGrpSpPr/>
          <p:nvPr/>
        </p:nvGrpSpPr>
        <p:grpSpPr>
          <a:xfrm>
            <a:off x="6232546" y="1559002"/>
            <a:ext cx="5637715" cy="3074973"/>
            <a:chOff x="2387898" y="1216331"/>
            <a:chExt cx="7503797" cy="4092792"/>
          </a:xfrm>
        </p:grpSpPr>
        <p:grpSp>
          <p:nvGrpSpPr>
            <p:cNvPr id="8" name="Group 7">
              <a:extLst>
                <a:ext uri="{FF2B5EF4-FFF2-40B4-BE49-F238E27FC236}">
                  <a16:creationId xmlns:a16="http://schemas.microsoft.com/office/drawing/2014/main" id="{A22FF857-2600-40A1-157A-7309444DBEB8}"/>
                </a:ext>
              </a:extLst>
            </p:cNvPr>
            <p:cNvGrpSpPr/>
            <p:nvPr/>
          </p:nvGrpSpPr>
          <p:grpSpPr>
            <a:xfrm>
              <a:off x="2650479" y="2512754"/>
              <a:ext cx="6937901" cy="1282804"/>
              <a:chOff x="2650479" y="2512754"/>
              <a:chExt cx="6937901" cy="1282804"/>
            </a:xfrm>
            <a:gradFill>
              <a:gsLst>
                <a:gs pos="0">
                  <a:schemeClr val="accent1"/>
                </a:gs>
                <a:gs pos="90000">
                  <a:schemeClr val="tx2"/>
                </a:gs>
              </a:gsLst>
              <a:lin ang="21594000" scaled="0"/>
            </a:gradFill>
          </p:grpSpPr>
          <p:sp>
            <p:nvSpPr>
              <p:cNvPr id="67" name="Oval 66">
                <a:extLst>
                  <a:ext uri="{FF2B5EF4-FFF2-40B4-BE49-F238E27FC236}">
                    <a16:creationId xmlns:a16="http://schemas.microsoft.com/office/drawing/2014/main" id="{B98D3252-8740-23BE-F089-007AE161DE97}"/>
                  </a:ext>
                </a:extLst>
              </p:cNvPr>
              <p:cNvSpPr/>
              <p:nvPr/>
            </p:nvSpPr>
            <p:spPr>
              <a:xfrm>
                <a:off x="2650479" y="2512754"/>
                <a:ext cx="1282805" cy="1282804"/>
              </a:xfrm>
              <a:prstGeom prst="ellipse">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sp>
            <p:nvSpPr>
              <p:cNvPr id="68" name="Oval 67">
                <a:extLst>
                  <a:ext uri="{FF2B5EF4-FFF2-40B4-BE49-F238E27FC236}">
                    <a16:creationId xmlns:a16="http://schemas.microsoft.com/office/drawing/2014/main" id="{05E64CCB-FB45-013F-8C4A-0D64BAD42495}"/>
                  </a:ext>
                </a:extLst>
              </p:cNvPr>
              <p:cNvSpPr/>
              <p:nvPr/>
            </p:nvSpPr>
            <p:spPr>
              <a:xfrm>
                <a:off x="4535511" y="2512754"/>
                <a:ext cx="1282805" cy="1282804"/>
              </a:xfrm>
              <a:prstGeom prst="ellipse">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sp>
            <p:nvSpPr>
              <p:cNvPr id="69" name="Oval 68">
                <a:extLst>
                  <a:ext uri="{FF2B5EF4-FFF2-40B4-BE49-F238E27FC236}">
                    <a16:creationId xmlns:a16="http://schemas.microsoft.com/office/drawing/2014/main" id="{671C3ADF-9936-3E8E-9B45-8D7B6EF95413}"/>
                  </a:ext>
                </a:extLst>
              </p:cNvPr>
              <p:cNvSpPr/>
              <p:nvPr/>
            </p:nvSpPr>
            <p:spPr>
              <a:xfrm>
                <a:off x="6420543" y="2512754"/>
                <a:ext cx="1282805" cy="1282804"/>
              </a:xfrm>
              <a:prstGeom prst="ellipse">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sp>
            <p:nvSpPr>
              <p:cNvPr id="70" name="Oval 69">
                <a:extLst>
                  <a:ext uri="{FF2B5EF4-FFF2-40B4-BE49-F238E27FC236}">
                    <a16:creationId xmlns:a16="http://schemas.microsoft.com/office/drawing/2014/main" id="{1573B375-93B5-B34C-DBD1-975EE85CF939}"/>
                  </a:ext>
                </a:extLst>
              </p:cNvPr>
              <p:cNvSpPr/>
              <p:nvPr/>
            </p:nvSpPr>
            <p:spPr>
              <a:xfrm>
                <a:off x="8305575" y="2512754"/>
                <a:ext cx="1282805" cy="1282804"/>
              </a:xfrm>
              <a:prstGeom prst="ellipse">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grpSp>
        <p:grpSp>
          <p:nvGrpSpPr>
            <p:cNvPr id="9" name="Group 8">
              <a:extLst>
                <a:ext uri="{FF2B5EF4-FFF2-40B4-BE49-F238E27FC236}">
                  <a16:creationId xmlns:a16="http://schemas.microsoft.com/office/drawing/2014/main" id="{E62DE194-BE38-0EC0-0330-556EF63034EE}"/>
                </a:ext>
              </a:extLst>
            </p:cNvPr>
            <p:cNvGrpSpPr/>
            <p:nvPr/>
          </p:nvGrpSpPr>
          <p:grpSpPr>
            <a:xfrm>
              <a:off x="2697068" y="2559344"/>
              <a:ext cx="6844722" cy="1189625"/>
              <a:chOff x="2697068" y="2559344"/>
              <a:chExt cx="6844722" cy="1189625"/>
            </a:xfrm>
          </p:grpSpPr>
          <p:sp>
            <p:nvSpPr>
              <p:cNvPr id="63" name="Oval 62">
                <a:extLst>
                  <a:ext uri="{FF2B5EF4-FFF2-40B4-BE49-F238E27FC236}">
                    <a16:creationId xmlns:a16="http://schemas.microsoft.com/office/drawing/2014/main" id="{17BB4B3B-60BB-BB1C-3B6C-179BB1F8D511}"/>
                  </a:ext>
                </a:extLst>
              </p:cNvPr>
              <p:cNvSpPr/>
              <p:nvPr/>
            </p:nvSpPr>
            <p:spPr>
              <a:xfrm>
                <a:off x="2697068" y="2559344"/>
                <a:ext cx="1189626" cy="1189625"/>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 cell</a:t>
                </a:r>
              </a:p>
            </p:txBody>
          </p:sp>
          <p:sp>
            <p:nvSpPr>
              <p:cNvPr id="64" name="Oval 63">
                <a:extLst>
                  <a:ext uri="{FF2B5EF4-FFF2-40B4-BE49-F238E27FC236}">
                    <a16:creationId xmlns:a16="http://schemas.microsoft.com/office/drawing/2014/main" id="{5F54B4ED-24EC-918D-5B62-ADE88D810AB5}"/>
                  </a:ext>
                </a:extLst>
              </p:cNvPr>
              <p:cNvSpPr/>
              <p:nvPr/>
            </p:nvSpPr>
            <p:spPr>
              <a:xfrm>
                <a:off x="4582100" y="2559344"/>
                <a:ext cx="1189626" cy="1189625"/>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 cell</a:t>
                </a:r>
              </a:p>
            </p:txBody>
          </p:sp>
          <p:sp>
            <p:nvSpPr>
              <p:cNvPr id="65" name="Oval 64">
                <a:extLst>
                  <a:ext uri="{FF2B5EF4-FFF2-40B4-BE49-F238E27FC236}">
                    <a16:creationId xmlns:a16="http://schemas.microsoft.com/office/drawing/2014/main" id="{5B763BA1-BEF6-9E5D-F740-BD1AA8D3FDE5}"/>
                  </a:ext>
                </a:extLst>
              </p:cNvPr>
              <p:cNvSpPr/>
              <p:nvPr/>
            </p:nvSpPr>
            <p:spPr>
              <a:xfrm>
                <a:off x="6467132" y="2559344"/>
                <a:ext cx="1189626" cy="1189625"/>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 cell</a:t>
                </a:r>
              </a:p>
            </p:txBody>
          </p:sp>
          <p:sp>
            <p:nvSpPr>
              <p:cNvPr id="66" name="Oval 65">
                <a:extLst>
                  <a:ext uri="{FF2B5EF4-FFF2-40B4-BE49-F238E27FC236}">
                    <a16:creationId xmlns:a16="http://schemas.microsoft.com/office/drawing/2014/main" id="{FAEEC33E-7468-9EF0-94FC-B7C3222257EF}"/>
                  </a:ext>
                </a:extLst>
              </p:cNvPr>
              <p:cNvSpPr/>
              <p:nvPr/>
            </p:nvSpPr>
            <p:spPr>
              <a:xfrm>
                <a:off x="8352164" y="2559344"/>
                <a:ext cx="1189626" cy="1189625"/>
              </a:xfrm>
              <a:prstGeom prst="ellipse">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 cell</a:t>
                </a:r>
              </a:p>
            </p:txBody>
          </p:sp>
        </p:grpSp>
        <p:sp>
          <p:nvSpPr>
            <p:cNvPr id="10" name="Freeform: Shape 9">
              <a:extLst>
                <a:ext uri="{FF2B5EF4-FFF2-40B4-BE49-F238E27FC236}">
                  <a16:creationId xmlns:a16="http://schemas.microsoft.com/office/drawing/2014/main" id="{5B40C93E-B456-4298-DE8D-846C98732383}"/>
                </a:ext>
              </a:extLst>
            </p:cNvPr>
            <p:cNvSpPr/>
            <p:nvPr/>
          </p:nvSpPr>
          <p:spPr>
            <a:xfrm>
              <a:off x="2627790" y="4323425"/>
              <a:ext cx="6897950" cy="852256"/>
            </a:xfrm>
            <a:custGeom>
              <a:avLst/>
              <a:gdLst>
                <a:gd name="connsiteX0" fmla="*/ 0 w 6897950"/>
                <a:gd name="connsiteY0" fmla="*/ 0 h 852256"/>
                <a:gd name="connsiteX1" fmla="*/ 0 w 6897950"/>
                <a:gd name="connsiteY1" fmla="*/ 852256 h 852256"/>
                <a:gd name="connsiteX2" fmla="*/ 6897950 w 6897950"/>
                <a:gd name="connsiteY2" fmla="*/ 8877 h 852256"/>
                <a:gd name="connsiteX3" fmla="*/ 0 w 6897950"/>
                <a:gd name="connsiteY3" fmla="*/ 0 h 852256"/>
              </a:gdLst>
              <a:ahLst/>
              <a:cxnLst>
                <a:cxn ang="0">
                  <a:pos x="connsiteX0" y="connsiteY0"/>
                </a:cxn>
                <a:cxn ang="0">
                  <a:pos x="connsiteX1" y="connsiteY1"/>
                </a:cxn>
                <a:cxn ang="0">
                  <a:pos x="connsiteX2" y="connsiteY2"/>
                </a:cxn>
                <a:cxn ang="0">
                  <a:pos x="connsiteX3" y="connsiteY3"/>
                </a:cxn>
              </a:cxnLst>
              <a:rect l="l" t="t" r="r" b="b"/>
              <a:pathLst>
                <a:path w="6897950" h="852256">
                  <a:moveTo>
                    <a:pt x="0" y="0"/>
                  </a:moveTo>
                  <a:lnTo>
                    <a:pt x="0" y="852256"/>
                  </a:lnTo>
                  <a:lnTo>
                    <a:pt x="6897950" y="8877"/>
                  </a:lnTo>
                  <a:lnTo>
                    <a:pt x="0" y="0"/>
                  </a:lnTo>
                  <a:close/>
                </a:path>
              </a:pathLst>
            </a:custGeom>
            <a:gradFill>
              <a:gsLst>
                <a:gs pos="0">
                  <a:schemeClr val="accent1"/>
                </a:gs>
                <a:gs pos="90000">
                  <a:schemeClr val="tx2"/>
                </a:gs>
              </a:gsLst>
              <a:lin ang="0" scaled="0"/>
            </a:gra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2" name="Freeform: Shape 11">
              <a:extLst>
                <a:ext uri="{FF2B5EF4-FFF2-40B4-BE49-F238E27FC236}">
                  <a16:creationId xmlns:a16="http://schemas.microsoft.com/office/drawing/2014/main" id="{AF6AD171-D92D-5310-69BA-6AEFE22B3361}"/>
                </a:ext>
              </a:extLst>
            </p:cNvPr>
            <p:cNvSpPr/>
            <p:nvPr/>
          </p:nvSpPr>
          <p:spPr>
            <a:xfrm flipH="1" flipV="1">
              <a:off x="2627790" y="4456867"/>
              <a:ext cx="6897950" cy="852256"/>
            </a:xfrm>
            <a:custGeom>
              <a:avLst/>
              <a:gdLst>
                <a:gd name="connsiteX0" fmla="*/ 0 w 6897950"/>
                <a:gd name="connsiteY0" fmla="*/ 0 h 852256"/>
                <a:gd name="connsiteX1" fmla="*/ 0 w 6897950"/>
                <a:gd name="connsiteY1" fmla="*/ 852256 h 852256"/>
                <a:gd name="connsiteX2" fmla="*/ 6897950 w 6897950"/>
                <a:gd name="connsiteY2" fmla="*/ 8877 h 852256"/>
                <a:gd name="connsiteX3" fmla="*/ 0 w 6897950"/>
                <a:gd name="connsiteY3" fmla="*/ 0 h 852256"/>
              </a:gdLst>
              <a:ahLst/>
              <a:cxnLst>
                <a:cxn ang="0">
                  <a:pos x="connsiteX0" y="connsiteY0"/>
                </a:cxn>
                <a:cxn ang="0">
                  <a:pos x="connsiteX1" y="connsiteY1"/>
                </a:cxn>
                <a:cxn ang="0">
                  <a:pos x="connsiteX2" y="connsiteY2"/>
                </a:cxn>
                <a:cxn ang="0">
                  <a:pos x="connsiteX3" y="connsiteY3"/>
                </a:cxn>
              </a:cxnLst>
              <a:rect l="l" t="t" r="r" b="b"/>
              <a:pathLst>
                <a:path w="6897950" h="852256">
                  <a:moveTo>
                    <a:pt x="0" y="0"/>
                  </a:moveTo>
                  <a:lnTo>
                    <a:pt x="0" y="852256"/>
                  </a:lnTo>
                  <a:lnTo>
                    <a:pt x="6897950" y="8877"/>
                  </a:lnTo>
                  <a:lnTo>
                    <a:pt x="0" y="0"/>
                  </a:lnTo>
                  <a:close/>
                </a:path>
              </a:pathLst>
            </a:custGeom>
            <a:gradFill flip="none" rotWithShape="1">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100000" b="100000"/>
              </a:path>
              <a:tileRect t="-100000" r="-100000"/>
            </a:gra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755942A0-CFCE-F6BB-2265-1D0304B58670}"/>
                </a:ext>
              </a:extLst>
            </p:cNvPr>
            <p:cNvSpPr txBox="1"/>
            <p:nvPr/>
          </p:nvSpPr>
          <p:spPr>
            <a:xfrm>
              <a:off x="2627790" y="4323425"/>
              <a:ext cx="1449294" cy="446892"/>
            </a:xfrm>
            <a:prstGeom prst="rect">
              <a:avLst/>
            </a:prstGeom>
            <a:noFill/>
          </p:spPr>
          <p:txBody>
            <a:bodyPr wrap="none" lIns="9144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a:ea typeface="+mn-ea"/>
                  <a:cs typeface="+mn-cs"/>
                </a:rPr>
                <a:t>T-cell function</a:t>
              </a:r>
            </a:p>
          </p:txBody>
        </p:sp>
        <p:sp>
          <p:nvSpPr>
            <p:cNvPr id="14" name="TextBox 13">
              <a:extLst>
                <a:ext uri="{FF2B5EF4-FFF2-40B4-BE49-F238E27FC236}">
                  <a16:creationId xmlns:a16="http://schemas.microsoft.com/office/drawing/2014/main" id="{6565272F-A1A0-AE97-34E4-B66200CF9ECF}"/>
                </a:ext>
              </a:extLst>
            </p:cNvPr>
            <p:cNvSpPr txBox="1"/>
            <p:nvPr/>
          </p:nvSpPr>
          <p:spPr>
            <a:xfrm>
              <a:off x="6738097" y="4862231"/>
              <a:ext cx="2787643" cy="446892"/>
            </a:xfrm>
            <a:prstGeom prst="rect">
              <a:avLst/>
            </a:prstGeom>
            <a:noFill/>
          </p:spPr>
          <p:txBody>
            <a:bodyPr wrap="none" lIns="91440" tIns="91440" rIns="91440" bIns="9144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a:ea typeface="+mn-ea"/>
                  <a:cs typeface="+mn-cs"/>
                </a:rPr>
                <a:t>Immune checkpoint expression</a:t>
              </a:r>
            </a:p>
          </p:txBody>
        </p:sp>
        <p:grpSp>
          <p:nvGrpSpPr>
            <p:cNvPr id="15" name="Group 14">
              <a:extLst>
                <a:ext uri="{FF2B5EF4-FFF2-40B4-BE49-F238E27FC236}">
                  <a16:creationId xmlns:a16="http://schemas.microsoft.com/office/drawing/2014/main" id="{C6A5F7EC-0DF9-BB86-1E69-2BA1B78F7EED}"/>
                </a:ext>
              </a:extLst>
            </p:cNvPr>
            <p:cNvGrpSpPr/>
            <p:nvPr/>
          </p:nvGrpSpPr>
          <p:grpSpPr>
            <a:xfrm>
              <a:off x="4609376" y="1674866"/>
              <a:ext cx="4905138" cy="558616"/>
              <a:chOff x="4609376" y="1674866"/>
              <a:chExt cx="4905138" cy="558616"/>
            </a:xfrm>
          </p:grpSpPr>
          <p:sp>
            <p:nvSpPr>
              <p:cNvPr id="60" name="TextBox 59">
                <a:extLst>
                  <a:ext uri="{FF2B5EF4-FFF2-40B4-BE49-F238E27FC236}">
                    <a16:creationId xmlns:a16="http://schemas.microsoft.com/office/drawing/2014/main" id="{459C2A50-EDD4-E5B8-CBAD-B49568D6E9F6}"/>
                  </a:ext>
                </a:extLst>
              </p:cNvPr>
              <p:cNvSpPr txBox="1"/>
              <p:nvPr/>
            </p:nvSpPr>
            <p:spPr>
              <a:xfrm>
                <a:off x="4609376" y="1674867"/>
                <a:ext cx="1135072" cy="55861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Immune</a:t>
                </a:r>
                <a:b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checkpoint</a:t>
                </a:r>
              </a:p>
            </p:txBody>
          </p:sp>
          <p:sp>
            <p:nvSpPr>
              <p:cNvPr id="61" name="TextBox 60">
                <a:extLst>
                  <a:ext uri="{FF2B5EF4-FFF2-40B4-BE49-F238E27FC236}">
                    <a16:creationId xmlns:a16="http://schemas.microsoft.com/office/drawing/2014/main" id="{3A1468DB-B528-3FFC-38BB-385CC850E6BB}"/>
                  </a:ext>
                </a:extLst>
              </p:cNvPr>
              <p:cNvSpPr txBox="1"/>
              <p:nvPr/>
            </p:nvSpPr>
            <p:spPr>
              <a:xfrm>
                <a:off x="6494408" y="1674866"/>
                <a:ext cx="1135072" cy="55861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Immune</a:t>
                </a:r>
                <a:b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checkpoint</a:t>
                </a:r>
              </a:p>
            </p:txBody>
          </p:sp>
          <p:sp>
            <p:nvSpPr>
              <p:cNvPr id="62" name="TextBox 61">
                <a:extLst>
                  <a:ext uri="{FF2B5EF4-FFF2-40B4-BE49-F238E27FC236}">
                    <a16:creationId xmlns:a16="http://schemas.microsoft.com/office/drawing/2014/main" id="{39F44AFD-AC15-0CE8-BFBD-FC7878D6FEB8}"/>
                  </a:ext>
                </a:extLst>
              </p:cNvPr>
              <p:cNvSpPr txBox="1"/>
              <p:nvPr/>
            </p:nvSpPr>
            <p:spPr>
              <a:xfrm>
                <a:off x="8379442" y="1674867"/>
                <a:ext cx="1135072" cy="55861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Immune</a:t>
                </a:r>
                <a:b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2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checkpoint</a:t>
                </a:r>
              </a:p>
            </p:txBody>
          </p:sp>
        </p:grpSp>
        <p:sp>
          <p:nvSpPr>
            <p:cNvPr id="16" name="TextBox 15">
              <a:extLst>
                <a:ext uri="{FF2B5EF4-FFF2-40B4-BE49-F238E27FC236}">
                  <a16:creationId xmlns:a16="http://schemas.microsoft.com/office/drawing/2014/main" id="{4A761FC0-A029-F5F2-579D-92436DE3B373}"/>
                </a:ext>
              </a:extLst>
            </p:cNvPr>
            <p:cNvSpPr txBox="1"/>
            <p:nvPr/>
          </p:nvSpPr>
          <p:spPr>
            <a:xfrm>
              <a:off x="2387898" y="1216331"/>
              <a:ext cx="1807971" cy="3724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Activated T cell</a:t>
              </a:r>
            </a:p>
          </p:txBody>
        </p:sp>
        <p:sp>
          <p:nvSpPr>
            <p:cNvPr id="17" name="TextBox 16">
              <a:extLst>
                <a:ext uri="{FF2B5EF4-FFF2-40B4-BE49-F238E27FC236}">
                  <a16:creationId xmlns:a16="http://schemas.microsoft.com/office/drawing/2014/main" id="{DC2124B3-8A4F-1C76-407C-530F1958B260}"/>
                </a:ext>
              </a:extLst>
            </p:cNvPr>
            <p:cNvSpPr txBox="1"/>
            <p:nvPr/>
          </p:nvSpPr>
          <p:spPr>
            <a:xfrm>
              <a:off x="8002258" y="1216331"/>
              <a:ext cx="1889437" cy="3724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Exhausted T cell</a:t>
              </a:r>
            </a:p>
          </p:txBody>
        </p:sp>
        <p:grpSp>
          <p:nvGrpSpPr>
            <p:cNvPr id="18" name="Group 17">
              <a:extLst>
                <a:ext uri="{FF2B5EF4-FFF2-40B4-BE49-F238E27FC236}">
                  <a16:creationId xmlns:a16="http://schemas.microsoft.com/office/drawing/2014/main" id="{ED2C1AB1-AD73-160B-2772-4A211BD837B6}"/>
                </a:ext>
              </a:extLst>
            </p:cNvPr>
            <p:cNvGrpSpPr/>
            <p:nvPr/>
          </p:nvGrpSpPr>
          <p:grpSpPr>
            <a:xfrm>
              <a:off x="5134279" y="2328408"/>
              <a:ext cx="4668968" cy="1900678"/>
              <a:chOff x="5134279" y="2328408"/>
              <a:chExt cx="4668968" cy="1900678"/>
            </a:xfrm>
          </p:grpSpPr>
          <p:grpSp>
            <p:nvGrpSpPr>
              <p:cNvPr id="19" name="Group 18">
                <a:extLst>
                  <a:ext uri="{FF2B5EF4-FFF2-40B4-BE49-F238E27FC236}">
                    <a16:creationId xmlns:a16="http://schemas.microsoft.com/office/drawing/2014/main" id="{F6D6B16B-0AA4-1AFA-CC6B-43073CCCD32D}"/>
                  </a:ext>
                </a:extLst>
              </p:cNvPr>
              <p:cNvGrpSpPr/>
              <p:nvPr/>
            </p:nvGrpSpPr>
            <p:grpSpPr>
              <a:xfrm>
                <a:off x="8067501" y="2335217"/>
                <a:ext cx="1735746" cy="1735746"/>
                <a:chOff x="8149700" y="2417416"/>
                <a:chExt cx="1571348" cy="1571348"/>
              </a:xfrm>
            </p:grpSpPr>
            <p:grpSp>
              <p:nvGrpSpPr>
                <p:cNvPr id="34" name="Group 33">
                  <a:extLst>
                    <a:ext uri="{FF2B5EF4-FFF2-40B4-BE49-F238E27FC236}">
                      <a16:creationId xmlns:a16="http://schemas.microsoft.com/office/drawing/2014/main" id="{3D5A89E0-D7AC-6369-4597-F4A8807E1D13}"/>
                    </a:ext>
                  </a:extLst>
                </p:cNvPr>
                <p:cNvGrpSpPr/>
                <p:nvPr/>
              </p:nvGrpSpPr>
              <p:grpSpPr>
                <a:xfrm>
                  <a:off x="8149700" y="2418418"/>
                  <a:ext cx="1571348" cy="1569344"/>
                  <a:chOff x="8149700" y="2418418"/>
                  <a:chExt cx="1571348" cy="1569344"/>
                </a:xfrm>
              </p:grpSpPr>
              <p:grpSp>
                <p:nvGrpSpPr>
                  <p:cNvPr id="48" name="Group 47">
                    <a:extLst>
                      <a:ext uri="{FF2B5EF4-FFF2-40B4-BE49-F238E27FC236}">
                        <a16:creationId xmlns:a16="http://schemas.microsoft.com/office/drawing/2014/main" id="{A7159C51-248A-3D5F-576F-66A3CAE099C0}"/>
                      </a:ext>
                    </a:extLst>
                  </p:cNvPr>
                  <p:cNvGrpSpPr/>
                  <p:nvPr/>
                </p:nvGrpSpPr>
                <p:grpSpPr>
                  <a:xfrm>
                    <a:off x="8895424" y="2418418"/>
                    <a:ext cx="106534" cy="390618"/>
                    <a:chOff x="8895424" y="2436174"/>
                    <a:chExt cx="106534" cy="355107"/>
                  </a:xfrm>
                </p:grpSpPr>
                <p:cxnSp>
                  <p:nvCxnSpPr>
                    <p:cNvPr id="58" name="Straight Connector 57">
                      <a:extLst>
                        <a:ext uri="{FF2B5EF4-FFF2-40B4-BE49-F238E27FC236}">
                          <a16:creationId xmlns:a16="http://schemas.microsoft.com/office/drawing/2014/main" id="{B1A98B6D-1852-DB81-95D2-3C0104C0E55D}"/>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59" name="Straight Connector 58">
                      <a:extLst>
                        <a:ext uri="{FF2B5EF4-FFF2-40B4-BE49-F238E27FC236}">
                          <a16:creationId xmlns:a16="http://schemas.microsoft.com/office/drawing/2014/main" id="{804B7225-C338-BE91-C81A-62A909B49425}"/>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49" name="Group 48">
                    <a:extLst>
                      <a:ext uri="{FF2B5EF4-FFF2-40B4-BE49-F238E27FC236}">
                        <a16:creationId xmlns:a16="http://schemas.microsoft.com/office/drawing/2014/main" id="{E44E1BC8-1700-8AD0-CE34-BA9D872A836F}"/>
                      </a:ext>
                    </a:extLst>
                  </p:cNvPr>
                  <p:cNvGrpSpPr/>
                  <p:nvPr/>
                </p:nvGrpSpPr>
                <p:grpSpPr>
                  <a:xfrm>
                    <a:off x="8895424" y="3597144"/>
                    <a:ext cx="106534" cy="390618"/>
                    <a:chOff x="8895424" y="2436174"/>
                    <a:chExt cx="106534" cy="355107"/>
                  </a:xfrm>
                </p:grpSpPr>
                <p:cxnSp>
                  <p:nvCxnSpPr>
                    <p:cNvPr id="56" name="Straight Connector 55">
                      <a:extLst>
                        <a:ext uri="{FF2B5EF4-FFF2-40B4-BE49-F238E27FC236}">
                          <a16:creationId xmlns:a16="http://schemas.microsoft.com/office/drawing/2014/main" id="{32E2707B-8358-4B89-761E-0B8603BDBF22}"/>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57" name="Straight Connector 56">
                      <a:extLst>
                        <a:ext uri="{FF2B5EF4-FFF2-40B4-BE49-F238E27FC236}">
                          <a16:creationId xmlns:a16="http://schemas.microsoft.com/office/drawing/2014/main" id="{8408D6A5-8533-C5C0-D45D-AD7505727A68}"/>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50" name="Group 49">
                    <a:extLst>
                      <a:ext uri="{FF2B5EF4-FFF2-40B4-BE49-F238E27FC236}">
                        <a16:creationId xmlns:a16="http://schemas.microsoft.com/office/drawing/2014/main" id="{3B5258D3-C0D1-D7CD-DAF7-152148D53C25}"/>
                      </a:ext>
                    </a:extLst>
                  </p:cNvPr>
                  <p:cNvGrpSpPr/>
                  <p:nvPr/>
                </p:nvGrpSpPr>
                <p:grpSpPr>
                  <a:xfrm rot="5400000">
                    <a:off x="9472472" y="3010416"/>
                    <a:ext cx="106534" cy="390618"/>
                    <a:chOff x="8895424" y="2436174"/>
                    <a:chExt cx="106534" cy="355107"/>
                  </a:xfrm>
                </p:grpSpPr>
                <p:cxnSp>
                  <p:nvCxnSpPr>
                    <p:cNvPr id="54" name="Straight Connector 53">
                      <a:extLst>
                        <a:ext uri="{FF2B5EF4-FFF2-40B4-BE49-F238E27FC236}">
                          <a16:creationId xmlns:a16="http://schemas.microsoft.com/office/drawing/2014/main" id="{CF747704-0214-35C3-372E-8756A787CED2}"/>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55" name="Straight Connector 54">
                      <a:extLst>
                        <a:ext uri="{FF2B5EF4-FFF2-40B4-BE49-F238E27FC236}">
                          <a16:creationId xmlns:a16="http://schemas.microsoft.com/office/drawing/2014/main" id="{BA2C6B09-2C70-374F-8D1A-BA35AC2BA013}"/>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51" name="Group 50">
                    <a:extLst>
                      <a:ext uri="{FF2B5EF4-FFF2-40B4-BE49-F238E27FC236}">
                        <a16:creationId xmlns:a16="http://schemas.microsoft.com/office/drawing/2014/main" id="{07201534-7E40-B37D-DC1E-D8820FCE5887}"/>
                      </a:ext>
                    </a:extLst>
                  </p:cNvPr>
                  <p:cNvGrpSpPr/>
                  <p:nvPr/>
                </p:nvGrpSpPr>
                <p:grpSpPr>
                  <a:xfrm rot="5400000">
                    <a:off x="8291742" y="3010417"/>
                    <a:ext cx="106534" cy="390618"/>
                    <a:chOff x="8895424" y="2436174"/>
                    <a:chExt cx="106534" cy="355107"/>
                  </a:xfrm>
                </p:grpSpPr>
                <p:cxnSp>
                  <p:nvCxnSpPr>
                    <p:cNvPr id="52" name="Straight Connector 51">
                      <a:extLst>
                        <a:ext uri="{FF2B5EF4-FFF2-40B4-BE49-F238E27FC236}">
                          <a16:creationId xmlns:a16="http://schemas.microsoft.com/office/drawing/2014/main" id="{709A53C8-D2E7-B5B5-98A7-CA14C1035EA6}"/>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53" name="Straight Connector 52">
                      <a:extLst>
                        <a:ext uri="{FF2B5EF4-FFF2-40B4-BE49-F238E27FC236}">
                          <a16:creationId xmlns:a16="http://schemas.microsoft.com/office/drawing/2014/main" id="{066B5B6E-B727-F13B-DD88-14B0B8BBEE01}"/>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grpSp>
              <p:nvGrpSpPr>
                <p:cNvPr id="35" name="Group 34">
                  <a:extLst>
                    <a:ext uri="{FF2B5EF4-FFF2-40B4-BE49-F238E27FC236}">
                      <a16:creationId xmlns:a16="http://schemas.microsoft.com/office/drawing/2014/main" id="{704044CE-6EBE-AA71-C680-F999CF0E078C}"/>
                    </a:ext>
                  </a:extLst>
                </p:cNvPr>
                <p:cNvGrpSpPr/>
                <p:nvPr/>
              </p:nvGrpSpPr>
              <p:grpSpPr>
                <a:xfrm rot="2700000">
                  <a:off x="8149700" y="2418418"/>
                  <a:ext cx="1571348" cy="1569344"/>
                  <a:chOff x="8149700" y="2418418"/>
                  <a:chExt cx="1571348" cy="1569344"/>
                </a:xfrm>
              </p:grpSpPr>
              <p:grpSp>
                <p:nvGrpSpPr>
                  <p:cNvPr id="36" name="Group 35">
                    <a:extLst>
                      <a:ext uri="{FF2B5EF4-FFF2-40B4-BE49-F238E27FC236}">
                        <a16:creationId xmlns:a16="http://schemas.microsoft.com/office/drawing/2014/main" id="{7DB1295C-F795-71E9-4AC1-D141E78B1C13}"/>
                      </a:ext>
                    </a:extLst>
                  </p:cNvPr>
                  <p:cNvGrpSpPr/>
                  <p:nvPr/>
                </p:nvGrpSpPr>
                <p:grpSpPr>
                  <a:xfrm>
                    <a:off x="8895424" y="2418418"/>
                    <a:ext cx="106534" cy="390618"/>
                    <a:chOff x="8895424" y="2436174"/>
                    <a:chExt cx="106534" cy="355107"/>
                  </a:xfrm>
                </p:grpSpPr>
                <p:cxnSp>
                  <p:nvCxnSpPr>
                    <p:cNvPr id="46" name="Straight Connector 45">
                      <a:extLst>
                        <a:ext uri="{FF2B5EF4-FFF2-40B4-BE49-F238E27FC236}">
                          <a16:creationId xmlns:a16="http://schemas.microsoft.com/office/drawing/2014/main" id="{5B896098-C881-6ECD-14E6-69F534AB5C04}"/>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47" name="Straight Connector 46">
                      <a:extLst>
                        <a:ext uri="{FF2B5EF4-FFF2-40B4-BE49-F238E27FC236}">
                          <a16:creationId xmlns:a16="http://schemas.microsoft.com/office/drawing/2014/main" id="{E30B7782-3520-F031-4FAC-0A362262E169}"/>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37" name="Group 36">
                    <a:extLst>
                      <a:ext uri="{FF2B5EF4-FFF2-40B4-BE49-F238E27FC236}">
                        <a16:creationId xmlns:a16="http://schemas.microsoft.com/office/drawing/2014/main" id="{0DC2A341-7EA0-8EB8-CD0C-D68D08A8AEF6}"/>
                      </a:ext>
                    </a:extLst>
                  </p:cNvPr>
                  <p:cNvGrpSpPr/>
                  <p:nvPr/>
                </p:nvGrpSpPr>
                <p:grpSpPr>
                  <a:xfrm>
                    <a:off x="8895424" y="3597144"/>
                    <a:ext cx="106534" cy="390618"/>
                    <a:chOff x="8895424" y="2436174"/>
                    <a:chExt cx="106534" cy="355107"/>
                  </a:xfrm>
                </p:grpSpPr>
                <p:cxnSp>
                  <p:nvCxnSpPr>
                    <p:cNvPr id="44" name="Straight Connector 43">
                      <a:extLst>
                        <a:ext uri="{FF2B5EF4-FFF2-40B4-BE49-F238E27FC236}">
                          <a16:creationId xmlns:a16="http://schemas.microsoft.com/office/drawing/2014/main" id="{AEB3E248-0A2B-499B-5145-FB04600D0C5D}"/>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45" name="Straight Connector 44">
                      <a:extLst>
                        <a:ext uri="{FF2B5EF4-FFF2-40B4-BE49-F238E27FC236}">
                          <a16:creationId xmlns:a16="http://schemas.microsoft.com/office/drawing/2014/main" id="{4132CB75-3851-BA67-E609-79632113D80A}"/>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38" name="Group 37">
                    <a:extLst>
                      <a:ext uri="{FF2B5EF4-FFF2-40B4-BE49-F238E27FC236}">
                        <a16:creationId xmlns:a16="http://schemas.microsoft.com/office/drawing/2014/main" id="{A45AD9D6-4F3B-6D9D-8EB2-7995F4753CAE}"/>
                      </a:ext>
                    </a:extLst>
                  </p:cNvPr>
                  <p:cNvGrpSpPr/>
                  <p:nvPr/>
                </p:nvGrpSpPr>
                <p:grpSpPr>
                  <a:xfrm rot="5400000">
                    <a:off x="9472472" y="3010416"/>
                    <a:ext cx="106534" cy="390618"/>
                    <a:chOff x="8895424" y="2436174"/>
                    <a:chExt cx="106534" cy="355107"/>
                  </a:xfrm>
                </p:grpSpPr>
                <p:cxnSp>
                  <p:nvCxnSpPr>
                    <p:cNvPr id="42" name="Straight Connector 41">
                      <a:extLst>
                        <a:ext uri="{FF2B5EF4-FFF2-40B4-BE49-F238E27FC236}">
                          <a16:creationId xmlns:a16="http://schemas.microsoft.com/office/drawing/2014/main" id="{B9C1D944-1973-0053-C467-8148F12C0FC5}"/>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43" name="Straight Connector 42">
                      <a:extLst>
                        <a:ext uri="{FF2B5EF4-FFF2-40B4-BE49-F238E27FC236}">
                          <a16:creationId xmlns:a16="http://schemas.microsoft.com/office/drawing/2014/main" id="{799A6801-F874-F9B8-3257-DF89BD46A4B8}"/>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39" name="Group 38">
                    <a:extLst>
                      <a:ext uri="{FF2B5EF4-FFF2-40B4-BE49-F238E27FC236}">
                        <a16:creationId xmlns:a16="http://schemas.microsoft.com/office/drawing/2014/main" id="{DEAD012C-CA7A-C08B-F715-8652C57E9CDE}"/>
                      </a:ext>
                    </a:extLst>
                  </p:cNvPr>
                  <p:cNvGrpSpPr/>
                  <p:nvPr/>
                </p:nvGrpSpPr>
                <p:grpSpPr>
                  <a:xfrm rot="5400000">
                    <a:off x="8291742" y="3010417"/>
                    <a:ext cx="106534" cy="390618"/>
                    <a:chOff x="8895424" y="2436174"/>
                    <a:chExt cx="106534" cy="355107"/>
                  </a:xfrm>
                </p:grpSpPr>
                <p:cxnSp>
                  <p:nvCxnSpPr>
                    <p:cNvPr id="40" name="Straight Connector 39">
                      <a:extLst>
                        <a:ext uri="{FF2B5EF4-FFF2-40B4-BE49-F238E27FC236}">
                          <a16:creationId xmlns:a16="http://schemas.microsoft.com/office/drawing/2014/main" id="{79C72E63-97A5-7753-4D4C-AA73AFA6B702}"/>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41" name="Straight Connector 40">
                      <a:extLst>
                        <a:ext uri="{FF2B5EF4-FFF2-40B4-BE49-F238E27FC236}">
                          <a16:creationId xmlns:a16="http://schemas.microsoft.com/office/drawing/2014/main" id="{B92DE402-7734-331A-9D99-9444C7EBD653}"/>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grpSp>
          <p:grpSp>
            <p:nvGrpSpPr>
              <p:cNvPr id="20" name="Group 19">
                <a:extLst>
                  <a:ext uri="{FF2B5EF4-FFF2-40B4-BE49-F238E27FC236}">
                    <a16:creationId xmlns:a16="http://schemas.microsoft.com/office/drawing/2014/main" id="{B3424EA7-19CE-638C-512C-BFA13BBA3F24}"/>
                  </a:ext>
                </a:extLst>
              </p:cNvPr>
              <p:cNvGrpSpPr/>
              <p:nvPr/>
            </p:nvGrpSpPr>
            <p:grpSpPr>
              <a:xfrm>
                <a:off x="6586971" y="2328408"/>
                <a:ext cx="922696" cy="1900678"/>
                <a:chOff x="8521853" y="2418418"/>
                <a:chExt cx="835304" cy="1720659"/>
              </a:xfrm>
            </p:grpSpPr>
            <p:grpSp>
              <p:nvGrpSpPr>
                <p:cNvPr id="24" name="Group 23">
                  <a:extLst>
                    <a:ext uri="{FF2B5EF4-FFF2-40B4-BE49-F238E27FC236}">
                      <a16:creationId xmlns:a16="http://schemas.microsoft.com/office/drawing/2014/main" id="{D8945B62-ED3C-DC26-6243-79D692A81B7E}"/>
                    </a:ext>
                  </a:extLst>
                </p:cNvPr>
                <p:cNvGrpSpPr/>
                <p:nvPr/>
              </p:nvGrpSpPr>
              <p:grpSpPr>
                <a:xfrm>
                  <a:off x="8895424" y="2418418"/>
                  <a:ext cx="106534" cy="390618"/>
                  <a:chOff x="8895424" y="2436174"/>
                  <a:chExt cx="106534" cy="355107"/>
                </a:xfrm>
              </p:grpSpPr>
              <p:cxnSp>
                <p:nvCxnSpPr>
                  <p:cNvPr id="32" name="Straight Connector 31">
                    <a:extLst>
                      <a:ext uri="{FF2B5EF4-FFF2-40B4-BE49-F238E27FC236}">
                        <a16:creationId xmlns:a16="http://schemas.microsoft.com/office/drawing/2014/main" id="{8DC18BFC-42F5-3D7C-E662-61110290FD41}"/>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33" name="Straight Connector 32">
                    <a:extLst>
                      <a:ext uri="{FF2B5EF4-FFF2-40B4-BE49-F238E27FC236}">
                        <a16:creationId xmlns:a16="http://schemas.microsoft.com/office/drawing/2014/main" id="{EF7E8057-38A9-5EC7-E150-D1D9846235DA}"/>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25" name="Group 24">
                  <a:extLst>
                    <a:ext uri="{FF2B5EF4-FFF2-40B4-BE49-F238E27FC236}">
                      <a16:creationId xmlns:a16="http://schemas.microsoft.com/office/drawing/2014/main" id="{D584AF26-7EA1-4ED7-28BB-751557F5CA63}"/>
                    </a:ext>
                  </a:extLst>
                </p:cNvPr>
                <p:cNvGrpSpPr/>
                <p:nvPr/>
              </p:nvGrpSpPr>
              <p:grpSpPr>
                <a:xfrm rot="2700000">
                  <a:off x="8526693" y="3308613"/>
                  <a:ext cx="825624" cy="835304"/>
                  <a:chOff x="8895424" y="3152458"/>
                  <a:chExt cx="825624" cy="835304"/>
                </a:xfrm>
              </p:grpSpPr>
              <p:grpSp>
                <p:nvGrpSpPr>
                  <p:cNvPr id="26" name="Group 25">
                    <a:extLst>
                      <a:ext uri="{FF2B5EF4-FFF2-40B4-BE49-F238E27FC236}">
                        <a16:creationId xmlns:a16="http://schemas.microsoft.com/office/drawing/2014/main" id="{C6438AA5-77E8-B393-3DD8-9999B4854989}"/>
                      </a:ext>
                    </a:extLst>
                  </p:cNvPr>
                  <p:cNvGrpSpPr/>
                  <p:nvPr/>
                </p:nvGrpSpPr>
                <p:grpSpPr>
                  <a:xfrm>
                    <a:off x="8895424" y="3597144"/>
                    <a:ext cx="106534" cy="390618"/>
                    <a:chOff x="8895424" y="2436174"/>
                    <a:chExt cx="106534" cy="355107"/>
                  </a:xfrm>
                </p:grpSpPr>
                <p:cxnSp>
                  <p:nvCxnSpPr>
                    <p:cNvPr id="30" name="Straight Connector 29">
                      <a:extLst>
                        <a:ext uri="{FF2B5EF4-FFF2-40B4-BE49-F238E27FC236}">
                          <a16:creationId xmlns:a16="http://schemas.microsoft.com/office/drawing/2014/main" id="{F8EF2753-CFDC-444D-7DF6-7C795561F62B}"/>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31" name="Straight Connector 30">
                      <a:extLst>
                        <a:ext uri="{FF2B5EF4-FFF2-40B4-BE49-F238E27FC236}">
                          <a16:creationId xmlns:a16="http://schemas.microsoft.com/office/drawing/2014/main" id="{CC441B01-D043-0EAF-A98B-6D70F0AEC618}"/>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nvGrpSpPr>
                  <p:cNvPr id="27" name="Group 26">
                    <a:extLst>
                      <a:ext uri="{FF2B5EF4-FFF2-40B4-BE49-F238E27FC236}">
                        <a16:creationId xmlns:a16="http://schemas.microsoft.com/office/drawing/2014/main" id="{FA58BE84-F691-5347-BAC4-42AB2108AD57}"/>
                      </a:ext>
                    </a:extLst>
                  </p:cNvPr>
                  <p:cNvGrpSpPr/>
                  <p:nvPr/>
                </p:nvGrpSpPr>
                <p:grpSpPr>
                  <a:xfrm rot="5400000">
                    <a:off x="9472472" y="3010416"/>
                    <a:ext cx="106534" cy="390618"/>
                    <a:chOff x="8895424" y="2436174"/>
                    <a:chExt cx="106534" cy="355107"/>
                  </a:xfrm>
                </p:grpSpPr>
                <p:cxnSp>
                  <p:nvCxnSpPr>
                    <p:cNvPr id="28" name="Straight Connector 27">
                      <a:extLst>
                        <a:ext uri="{FF2B5EF4-FFF2-40B4-BE49-F238E27FC236}">
                          <a16:creationId xmlns:a16="http://schemas.microsoft.com/office/drawing/2014/main" id="{E3890ED6-A990-32AD-2765-2B141701E4B6}"/>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29" name="Straight Connector 28">
                      <a:extLst>
                        <a:ext uri="{FF2B5EF4-FFF2-40B4-BE49-F238E27FC236}">
                          <a16:creationId xmlns:a16="http://schemas.microsoft.com/office/drawing/2014/main" id="{2F61715E-4C46-7371-87A7-8D8292089560}"/>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grpSp>
          <p:grpSp>
            <p:nvGrpSpPr>
              <p:cNvPr id="21" name="Group 20">
                <a:extLst>
                  <a:ext uri="{FF2B5EF4-FFF2-40B4-BE49-F238E27FC236}">
                    <a16:creationId xmlns:a16="http://schemas.microsoft.com/office/drawing/2014/main" id="{B539ADC8-5580-1593-AB05-5AC2920BEE8A}"/>
                  </a:ext>
                </a:extLst>
              </p:cNvPr>
              <p:cNvGrpSpPr/>
              <p:nvPr/>
            </p:nvGrpSpPr>
            <p:grpSpPr>
              <a:xfrm>
                <a:off x="5134279" y="2328409"/>
                <a:ext cx="117680" cy="431485"/>
                <a:chOff x="8895424" y="2436174"/>
                <a:chExt cx="106534" cy="355107"/>
              </a:xfrm>
            </p:grpSpPr>
            <p:cxnSp>
              <p:nvCxnSpPr>
                <p:cNvPr id="22" name="Straight Connector 21">
                  <a:extLst>
                    <a:ext uri="{FF2B5EF4-FFF2-40B4-BE49-F238E27FC236}">
                      <a16:creationId xmlns:a16="http://schemas.microsoft.com/office/drawing/2014/main" id="{C78B734F-9034-4A48-EA7B-5542ABB086F0}"/>
                    </a:ext>
                  </a:extLst>
                </p:cNvPr>
                <p:cNvCxnSpPr>
                  <a:cxnSpLocks/>
                </p:cNvCxnSpPr>
                <p:nvPr/>
              </p:nvCxnSpPr>
              <p:spPr>
                <a:xfrm>
                  <a:off x="8895424"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cxnSp>
              <p:nvCxnSpPr>
                <p:cNvPr id="23" name="Straight Connector 22">
                  <a:extLst>
                    <a:ext uri="{FF2B5EF4-FFF2-40B4-BE49-F238E27FC236}">
                      <a16:creationId xmlns:a16="http://schemas.microsoft.com/office/drawing/2014/main" id="{EB1A1963-DC28-1A9E-A3D8-3BBA91C23DF5}"/>
                    </a:ext>
                  </a:extLst>
                </p:cNvPr>
                <p:cNvCxnSpPr>
                  <a:cxnSpLocks/>
                </p:cNvCxnSpPr>
                <p:nvPr/>
              </p:nvCxnSpPr>
              <p:spPr>
                <a:xfrm>
                  <a:off x="9001958" y="2436174"/>
                  <a:ext cx="0" cy="355107"/>
                </a:xfrm>
                <a:prstGeom prst="line">
                  <a:avLst/>
                </a:prstGeom>
                <a:ln w="38100" cap="rnd">
                  <a:solidFill>
                    <a:schemeClr val="accent4">
                      <a:lumMod val="50000"/>
                    </a:schemeClr>
                  </a:solidFill>
                </a:ln>
              </p:spPr>
              <p:style>
                <a:lnRef idx="1">
                  <a:srgbClr val="BE2BBB"/>
                </a:lnRef>
                <a:fillRef idx="0">
                  <a:schemeClr val="accent1"/>
                </a:fillRef>
                <a:effectRef idx="0">
                  <a:srgbClr val="000000"/>
                </a:effectRef>
                <a:fontRef idx="minor">
                  <a:schemeClr val="lt1"/>
                </a:fontRef>
              </p:style>
            </p:cxnSp>
          </p:grpSp>
        </p:grpSp>
      </p:grpSp>
    </p:spTree>
    <p:extLst>
      <p:ext uri="{BB962C8B-B14F-4D97-AF65-F5344CB8AC3E}">
        <p14:creationId xmlns:p14="http://schemas.microsoft.com/office/powerpoint/2010/main" val="338512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5C018E-C245-4CE0-8A80-5D32D46EB652}"/>
              </a:ext>
            </a:extLst>
          </p:cNvPr>
          <p:cNvSpPr>
            <a:spLocks noGrp="1"/>
          </p:cNvSpPr>
          <p:nvPr>
            <p:ph type="title"/>
          </p:nvPr>
        </p:nvSpPr>
        <p:spPr>
          <a:xfrm>
            <a:off x="365759" y="365760"/>
            <a:ext cx="10561773" cy="914400"/>
          </a:xfrm>
        </p:spPr>
        <p:txBody>
          <a:bodyPr/>
          <a:lstStyle/>
          <a:p>
            <a:r>
              <a:rPr lang="en-US" dirty="0">
                <a:solidFill>
                  <a:schemeClr val="tx2"/>
                </a:solidFill>
              </a:rPr>
              <a:t>Research is investigating modulation of immune checkpoint pathways* to potentially increase antitumor response</a:t>
            </a:r>
            <a:r>
              <a:rPr lang="en-US" baseline="30000" dirty="0">
                <a:solidFill>
                  <a:schemeClr val="tx2"/>
                </a:solidFill>
              </a:rPr>
              <a:t>10,45,46</a:t>
            </a:r>
            <a:br>
              <a:rPr lang="en-US" dirty="0">
                <a:solidFill>
                  <a:schemeClr val="tx2"/>
                </a:solidFill>
              </a:rPr>
            </a:br>
            <a:endParaRPr lang="en-US" dirty="0">
              <a:solidFill>
                <a:schemeClr val="tx2"/>
              </a:solidFill>
            </a:endParaRPr>
          </a:p>
        </p:txBody>
      </p:sp>
      <p:sp>
        <p:nvSpPr>
          <p:cNvPr id="11" name="Slide Number Placeholder 3">
            <a:extLst>
              <a:ext uri="{FF2B5EF4-FFF2-40B4-BE49-F238E27FC236}">
                <a16:creationId xmlns:a16="http://schemas.microsoft.com/office/drawing/2014/main" id="{A2AE6195-14B5-4472-AFE8-BE836C477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A8F0-CC1B-DE48-9437-EA2FEE80B91E}"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2" name="Picture 11" descr="A close up of a flower&#10;&#10;Description automatically generated">
            <a:extLst>
              <a:ext uri="{FF2B5EF4-FFF2-40B4-BE49-F238E27FC236}">
                <a16:creationId xmlns:a16="http://schemas.microsoft.com/office/drawing/2014/main" id="{4C98A890-2FAD-436F-B6DE-00F8D49E1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 t="7006" r="9218" b="9129"/>
          <a:stretch/>
        </p:blipFill>
        <p:spPr>
          <a:xfrm>
            <a:off x="9519943" y="1916856"/>
            <a:ext cx="1553537" cy="1564884"/>
          </a:xfrm>
          <a:prstGeom prst="rect">
            <a:avLst/>
          </a:prstGeom>
        </p:spPr>
      </p:pic>
      <p:sp>
        <p:nvSpPr>
          <p:cNvPr id="21" name="TextBox 20">
            <a:extLst>
              <a:ext uri="{FF2B5EF4-FFF2-40B4-BE49-F238E27FC236}">
                <a16:creationId xmlns:a16="http://schemas.microsoft.com/office/drawing/2014/main" id="{E59DB8FD-E0ED-4AFA-95BD-322C61EF0EE3}"/>
              </a:ext>
            </a:extLst>
          </p:cNvPr>
          <p:cNvSpPr txBox="1"/>
          <p:nvPr/>
        </p:nvSpPr>
        <p:spPr>
          <a:xfrm>
            <a:off x="1168959" y="5486501"/>
            <a:ext cx="9904521"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95454"/>
                </a:solidFill>
                <a:effectLst/>
                <a:uLnTx/>
                <a:uFillTx/>
                <a:latin typeface="Trebuchet MS"/>
                <a:ea typeface="+mn-ea"/>
                <a:cs typeface="+mn-cs"/>
              </a:rPr>
              <a:t>Additional select immune checkpoint pathways under investigation include TIGIT and NKG2A</a:t>
            </a:r>
            <a:r>
              <a:rPr lang="en-US" sz="1400" i="1" baseline="30000" dirty="0">
                <a:solidFill>
                  <a:schemeClr val="tx2"/>
                </a:solidFill>
                <a:latin typeface="Trebuchet MS"/>
              </a:rPr>
              <a:t>4</a:t>
            </a:r>
            <a:r>
              <a:rPr kumimoji="0" lang="en-US" sz="1400" b="0" i="1" u="none" strike="noStrike" kern="1200" cap="none" spc="0" normalizeH="0" baseline="30000" noProof="0" dirty="0">
                <a:ln>
                  <a:noFill/>
                </a:ln>
                <a:solidFill>
                  <a:schemeClr val="tx2"/>
                </a:solidFill>
                <a:effectLst/>
                <a:uLnTx/>
                <a:uFillTx/>
                <a:latin typeface="Trebuchet MS"/>
                <a:ea typeface="+mn-ea"/>
                <a:cs typeface="+mn-cs"/>
              </a:rPr>
              <a:t>,23</a:t>
            </a:r>
            <a:r>
              <a:rPr kumimoji="0" lang="en-US" sz="1400" b="0" i="1" u="none" strike="noStrike" kern="1200" cap="none" spc="0" normalizeH="0" noProof="0" dirty="0">
                <a:ln>
                  <a:noFill/>
                </a:ln>
                <a:solidFill>
                  <a:srgbClr val="595454"/>
                </a:solidFill>
                <a:effectLst/>
                <a:uLnTx/>
                <a:uFillTx/>
                <a:latin typeface="Trebuchet MS"/>
                <a:ea typeface="+mn-ea"/>
                <a:cs typeface="+mn-cs"/>
              </a:rPr>
              <a:t>*</a:t>
            </a:r>
            <a:endParaRPr kumimoji="0" lang="en-US" sz="1400" b="0" i="0" u="none" strike="noStrike" kern="1200" cap="none" spc="0" normalizeH="0" noProof="0" dirty="0">
              <a:ln>
                <a:noFill/>
              </a:ln>
              <a:solidFill>
                <a:srgbClr val="595454"/>
              </a:solidFill>
              <a:effectLst/>
              <a:uLnTx/>
              <a:uFillTx/>
              <a:latin typeface="Trebuchet MS"/>
              <a:ea typeface="+mn-ea"/>
              <a:cs typeface="+mn-cs"/>
            </a:endParaRPr>
          </a:p>
        </p:txBody>
      </p:sp>
      <p:pic>
        <p:nvPicPr>
          <p:cNvPr id="19" name="Picture 18" descr="A close up of a flower&#10;&#10;Description automatically generated">
            <a:extLst>
              <a:ext uri="{FF2B5EF4-FFF2-40B4-BE49-F238E27FC236}">
                <a16:creationId xmlns:a16="http://schemas.microsoft.com/office/drawing/2014/main" id="{FD00A660-C457-4CCC-A537-228D18A8A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739" y="1714858"/>
            <a:ext cx="1808579" cy="1808579"/>
          </a:xfrm>
          <a:prstGeom prst="rect">
            <a:avLst/>
          </a:prstGeom>
        </p:spPr>
      </p:pic>
      <p:sp>
        <p:nvSpPr>
          <p:cNvPr id="14" name="Footnotes">
            <a:extLst>
              <a:ext uri="{FF2B5EF4-FFF2-40B4-BE49-F238E27FC236}">
                <a16:creationId xmlns:a16="http://schemas.microsoft.com/office/drawing/2014/main" id="{120A14AB-C03D-4288-A4D3-023CCF43B087}"/>
              </a:ext>
            </a:extLst>
          </p:cNvPr>
          <p:cNvSpPr txBox="1"/>
          <p:nvPr/>
        </p:nvSpPr>
        <p:spPr>
          <a:xfrm>
            <a:off x="374810" y="6133598"/>
            <a:ext cx="11461118"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24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*Not a comprehensive list of immune checkpoints.</a:t>
            </a:r>
          </a:p>
        </p:txBody>
      </p:sp>
      <p:sp>
        <p:nvSpPr>
          <p:cNvPr id="20" name="Content Placeholder 2">
            <a:extLst>
              <a:ext uri="{FF2B5EF4-FFF2-40B4-BE49-F238E27FC236}">
                <a16:creationId xmlns:a16="http://schemas.microsoft.com/office/drawing/2014/main" id="{0F3934A5-2B7C-4D0F-8399-6DAA6F9BE321}"/>
              </a:ext>
            </a:extLst>
          </p:cNvPr>
          <p:cNvSpPr txBox="1">
            <a:spLocks/>
          </p:cNvSpPr>
          <p:nvPr/>
        </p:nvSpPr>
        <p:spPr>
          <a:xfrm>
            <a:off x="374810" y="3333058"/>
            <a:ext cx="3786224" cy="1661993"/>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Expression: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Activated and exhausted T cells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Tregs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Ligands: </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CD80/86</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Function: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Arial"/>
              </a:rPr>
              <a:t>Decreases T-cell </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activation</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Increases T-cell suppression</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Decreases formation of memory T cells</a:t>
            </a:r>
            <a:r>
              <a:rPr lang="en-US" sz="1200" baseline="30000" dirty="0">
                <a:solidFill>
                  <a:schemeClr val="tx2"/>
                </a:solidFill>
                <a:latin typeface="Trebuchet MS"/>
              </a:rPr>
              <a:t>9</a:t>
            </a:r>
            <a:endParaRPr kumimoji="0" lang="en-US" sz="1200" b="0" i="0" u="none" strike="noStrike" kern="1200" cap="none" spc="0" normalizeH="0" baseline="30000" noProof="0" dirty="0">
              <a:ln>
                <a:noFill/>
              </a:ln>
              <a:solidFill>
                <a:schemeClr val="tx2"/>
              </a:solidFill>
              <a:effectLst/>
              <a:uLnTx/>
              <a:uFillTx/>
              <a:latin typeface="Trebuchet MS"/>
              <a:ea typeface="+mn-ea"/>
              <a:cs typeface="Arial"/>
            </a:endParaRPr>
          </a:p>
        </p:txBody>
      </p:sp>
      <p:sp>
        <p:nvSpPr>
          <p:cNvPr id="17" name="Content Placeholder 2">
            <a:extLst>
              <a:ext uri="{FF2B5EF4-FFF2-40B4-BE49-F238E27FC236}">
                <a16:creationId xmlns:a16="http://schemas.microsoft.com/office/drawing/2014/main" id="{51C1F6AE-A417-4889-A2CC-4C3EC0E04AF8}"/>
              </a:ext>
            </a:extLst>
          </p:cNvPr>
          <p:cNvSpPr txBox="1">
            <a:spLocks/>
          </p:cNvSpPr>
          <p:nvPr/>
        </p:nvSpPr>
        <p:spPr>
          <a:xfrm>
            <a:off x="374810" y="2901014"/>
            <a:ext cx="3383280" cy="425694"/>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5000"/>
              </a:lnSpc>
              <a:spcBef>
                <a:spcPts val="0"/>
              </a:spcBef>
              <a:spcAft>
                <a:spcPts val="1200"/>
              </a:spcAft>
              <a:buClrTx/>
              <a:buSzTx/>
              <a:buFont typeface="Arial"/>
              <a:buNone/>
              <a:tabLst/>
              <a:defRPr/>
            </a:pPr>
            <a:r>
              <a:rPr kumimoji="0" lang="en-US" sz="1600" b="1" i="0" u="none" strike="noStrike" kern="1200" cap="none" spc="0" normalizeH="0" baseline="0" noProof="0" dirty="0">
                <a:ln>
                  <a:noFill/>
                </a:ln>
                <a:solidFill>
                  <a:srgbClr val="BE2BBB"/>
                </a:solidFill>
                <a:effectLst/>
                <a:uLnTx/>
                <a:uFillTx/>
                <a:latin typeface="Trebuchet MS"/>
                <a:ea typeface="+mn-ea"/>
                <a:cs typeface="Arial"/>
              </a:rPr>
              <a:t>CTLA-4</a:t>
            </a:r>
            <a:r>
              <a:rPr kumimoji="0" lang="en-US" sz="1600" b="1" i="0" u="none" strike="noStrike" kern="1200" cap="none" spc="0" normalizeH="0" baseline="30000" noProof="0" dirty="0">
                <a:ln>
                  <a:noFill/>
                </a:ln>
                <a:solidFill>
                  <a:srgbClr val="BE2BBB"/>
                </a:solidFill>
                <a:effectLst/>
                <a:uLnTx/>
                <a:uFillTx/>
                <a:latin typeface="Trebuchet MS"/>
                <a:ea typeface="+mn-ea"/>
                <a:cs typeface="Arial"/>
              </a:rPr>
              <a:t>9,47</a:t>
            </a:r>
            <a:r>
              <a:rPr kumimoji="0" lang="en-US" sz="1600" b="0" i="0" u="none" strike="noStrike" kern="1200" cap="none" spc="0" normalizeH="0" baseline="0" noProof="0" dirty="0">
                <a:ln>
                  <a:noFill/>
                </a:ln>
                <a:solidFill>
                  <a:srgbClr val="BE2BBB"/>
                </a:solidFill>
                <a:effectLst/>
                <a:uLnTx/>
                <a:uFillTx/>
                <a:latin typeface="Trebuchet MS"/>
                <a:ea typeface="+mn-ea"/>
                <a:cs typeface="Arial"/>
              </a:rPr>
              <a:t> </a:t>
            </a:r>
            <a:endParaRPr kumimoji="0" lang="en-US" sz="1200" b="0" i="0" u="none" strike="noStrike" kern="1200" cap="none" spc="0" normalizeH="0" baseline="0" noProof="0" dirty="0">
              <a:ln>
                <a:noFill/>
              </a:ln>
              <a:solidFill>
                <a:srgbClr val="BE2BBB"/>
              </a:solidFill>
              <a:effectLst/>
              <a:uLnTx/>
              <a:uFillTx/>
              <a:latin typeface="Trebuchet MS"/>
              <a:ea typeface="+mn-ea"/>
              <a:cs typeface="Arial"/>
            </a:endParaRPr>
          </a:p>
        </p:txBody>
      </p:sp>
      <p:sp>
        <p:nvSpPr>
          <p:cNvPr id="23" name="Content Placeholder 2">
            <a:extLst>
              <a:ext uri="{FF2B5EF4-FFF2-40B4-BE49-F238E27FC236}">
                <a16:creationId xmlns:a16="http://schemas.microsoft.com/office/drawing/2014/main" id="{8D112A49-D1C7-45DF-B0DD-10A05B7AB2C0}"/>
              </a:ext>
            </a:extLst>
          </p:cNvPr>
          <p:cNvSpPr txBox="1">
            <a:spLocks/>
          </p:cNvSpPr>
          <p:nvPr/>
        </p:nvSpPr>
        <p:spPr>
          <a:xfrm>
            <a:off x="4245259" y="3445131"/>
            <a:ext cx="4295383" cy="2154436"/>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Expression: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Activated and exhausted T cells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Tregs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endParaRPr kumimoji="0" lang="en-US" sz="1200" b="0" i="0" u="none" strike="noStrike" kern="1200" cap="none" spc="0" normalizeH="0" baseline="0" noProof="0" dirty="0">
              <a:ln>
                <a:noFill/>
              </a:ln>
              <a:solidFill>
                <a:schemeClr val="tx2"/>
              </a:solidFill>
              <a:effectLst/>
              <a:uLnTx/>
              <a:uFillTx/>
              <a:latin typeface="Trebuchet MS"/>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Ligands: </a:t>
            </a:r>
            <a:r>
              <a:rPr kumimoji="0" lang="en-US" sz="1200" b="0" i="0" u="none" strike="noStrike" kern="1200" cap="none" spc="0" normalizeH="0" baseline="0" noProof="0" dirty="0">
                <a:ln>
                  <a:noFill/>
                </a:ln>
                <a:solidFill>
                  <a:srgbClr val="595454"/>
                </a:solidFill>
                <a:effectLst/>
                <a:uLnTx/>
                <a:uFillTx/>
                <a:latin typeface="Trebuchet MS"/>
                <a:ea typeface="+mn-ea"/>
                <a:cs typeface="Arial"/>
              </a:rPr>
              <a:t>MHCII, </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FGL-1</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47,48</a:t>
            </a:r>
            <a:endParaRPr kumimoji="0" lang="en-US" sz="1200" b="0" i="0" u="none" strike="noStrike" kern="1200" cap="none" spc="0" normalizeH="0" baseline="0" noProof="0" dirty="0">
              <a:ln>
                <a:noFill/>
              </a:ln>
              <a:solidFill>
                <a:schemeClr val="tx2"/>
              </a:solidFill>
              <a:effectLst/>
              <a:uLnTx/>
              <a:uFillTx/>
              <a:latin typeface="Trebuchet MS"/>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Function: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Arial"/>
              </a:rPr>
              <a:t>Induces T-cell </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exhaustion</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6,47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Inhibits effector T-cell proliferation and activity</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6,47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Decreases formation of memory T cells</a:t>
            </a:r>
            <a:r>
              <a:rPr lang="en-US" sz="1200" baseline="30000" dirty="0">
                <a:solidFill>
                  <a:schemeClr val="tx2"/>
                </a:solidFill>
                <a:latin typeface="Trebuchet MS"/>
              </a:rPr>
              <a:t>6</a:t>
            </a:r>
            <a:endParaRPr kumimoji="0" lang="en-US" sz="1200" b="0" i="0" u="none" strike="noStrike" kern="1200" cap="none" spc="0" normalizeH="0" baseline="30000" noProof="0" dirty="0">
              <a:ln>
                <a:noFill/>
              </a:ln>
              <a:solidFill>
                <a:schemeClr val="tx2"/>
              </a:solidFill>
              <a:effectLst/>
              <a:uLnTx/>
              <a:uFillTx/>
              <a:latin typeface="Trebuchet MS"/>
              <a:ea typeface="+mn-ea"/>
              <a:cs typeface="Arial"/>
            </a:endParaRP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endParaRPr kumimoji="0" lang="en-US" sz="1200" b="0" i="0" u="none" strike="noStrike" kern="1200" cap="none" spc="0" normalizeH="0" baseline="0" noProof="0" dirty="0">
              <a:ln>
                <a:noFill/>
              </a:ln>
              <a:solidFill>
                <a:srgbClr val="FF0000"/>
              </a:solidFill>
              <a:effectLst/>
              <a:uLnTx/>
              <a:uFillTx/>
              <a:latin typeface="Trebuchet MS"/>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BE2BBB"/>
              </a:solidFill>
              <a:effectLst/>
              <a:uLnTx/>
              <a:uFillTx/>
              <a:latin typeface="Trebuchet MS"/>
              <a:ea typeface="+mn-ea"/>
              <a:cs typeface="Arial"/>
            </a:endParaRPr>
          </a:p>
        </p:txBody>
      </p:sp>
      <p:sp>
        <p:nvSpPr>
          <p:cNvPr id="25" name="Content Placeholder 2">
            <a:extLst>
              <a:ext uri="{FF2B5EF4-FFF2-40B4-BE49-F238E27FC236}">
                <a16:creationId xmlns:a16="http://schemas.microsoft.com/office/drawing/2014/main" id="{3F7B27F9-C50D-4D2A-8508-6325C308D5A0}"/>
              </a:ext>
            </a:extLst>
          </p:cNvPr>
          <p:cNvSpPr txBox="1">
            <a:spLocks/>
          </p:cNvSpPr>
          <p:nvPr/>
        </p:nvSpPr>
        <p:spPr>
          <a:xfrm>
            <a:off x="8683312" y="3562147"/>
            <a:ext cx="3508688" cy="1846659"/>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Expression: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Activated and exhausted T cells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Tregs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endParaRPr kumimoji="0" lang="en-US" sz="1200" b="0" i="0" u="none" strike="noStrike" kern="1200" cap="none" spc="0" normalizeH="0" baseline="0" noProof="0" dirty="0">
              <a:ln>
                <a:noFill/>
              </a:ln>
              <a:solidFill>
                <a:schemeClr val="tx2"/>
              </a:solidFill>
              <a:effectLst/>
              <a:uLnTx/>
              <a:uFillTx/>
              <a:latin typeface="Trebuchet MS"/>
              <a:ea typeface="+mn-ea"/>
              <a:cs typeface="Arial"/>
            </a:endParaRP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Macrophages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endParaRPr kumimoji="0" lang="en-US" sz="1200" b="0" i="0" u="none" strike="noStrike" kern="1200" cap="none" spc="0" normalizeH="0" baseline="0" noProof="0" dirty="0">
              <a:ln>
                <a:noFill/>
              </a:ln>
              <a:solidFill>
                <a:schemeClr val="tx2"/>
              </a:solidFill>
              <a:effectLst/>
              <a:uLnTx/>
              <a:uFillTx/>
              <a:latin typeface="Trebuchet MS"/>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Ligands: </a:t>
            </a:r>
            <a:r>
              <a:rPr kumimoji="0" lang="en-US" sz="1200" b="0" i="0" u="none" strike="noStrike" kern="1200" cap="none" spc="0" normalizeH="0" baseline="0" noProof="0" dirty="0">
                <a:ln>
                  <a:noFill/>
                </a:ln>
                <a:solidFill>
                  <a:srgbClr val="595454"/>
                </a:solidFill>
                <a:effectLst/>
                <a:uLnTx/>
                <a:uFillTx/>
                <a:latin typeface="Trebuchet MS"/>
                <a:ea typeface="+mn-ea"/>
                <a:cs typeface="Arial"/>
              </a:rPr>
              <a:t>PD-L1</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 PD-L2</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EEE7E7">
                    <a:lumMod val="50000"/>
                  </a:srgbClr>
                </a:solidFill>
                <a:effectLst/>
                <a:uLnTx/>
                <a:uFillTx/>
                <a:latin typeface="Trebuchet MS"/>
                <a:ea typeface="+mn-ea"/>
                <a:cs typeface="Arial"/>
              </a:rPr>
              <a:t>Function: </a:t>
            </a:r>
            <a:endParaRPr kumimoji="0" lang="en-US" sz="1200" b="1" i="0" u="none" strike="noStrike" kern="1200" cap="none" spc="0" normalizeH="0" baseline="0" noProof="0" dirty="0">
              <a:ln>
                <a:noFill/>
              </a:ln>
              <a:solidFill>
                <a:schemeClr val="tx2"/>
              </a:solidFill>
              <a:effectLst/>
              <a:uLnTx/>
              <a:uFillTx/>
              <a:latin typeface="Trebuchet MS"/>
              <a:ea typeface="+mn-ea"/>
              <a:cs typeface="Arial"/>
            </a:endParaRP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Induces T-cell exhaustion</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r>
              <a:rPr kumimoji="0" lang="en-US" sz="1200" b="0" i="0" u="none" strike="noStrike" kern="1200" cap="none" spc="0" normalizeH="0" baseline="0" noProof="0" dirty="0">
                <a:ln>
                  <a:noFill/>
                </a:ln>
                <a:solidFill>
                  <a:schemeClr val="tx2"/>
                </a:solidFill>
                <a:effectLst/>
                <a:uLnTx/>
                <a:uFillTx/>
                <a:latin typeface="Trebuchet MS"/>
                <a:ea typeface="+mn-ea"/>
                <a:cs typeface="Arial"/>
              </a:rPr>
              <a:t> </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Inhibits T-cell proliferation</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a:p>
            <a:pPr marL="641350" marR="0" lvl="2" indent="-285750" algn="l" defTabSz="457200" rtl="0" eaLnBrk="1" fontAlgn="auto" latinLnBrk="0" hangingPunct="1">
              <a:lnSpc>
                <a:spcPct val="100000"/>
              </a:lnSpc>
              <a:spcBef>
                <a:spcPts val="0"/>
              </a:spcBef>
              <a:spcAft>
                <a:spcPts val="0"/>
              </a:spcAft>
              <a:buClrTx/>
              <a:buSzPct val="80000"/>
              <a:buFont typeface="Trebuchet MS" panose="020B0603020202020204" pitchFamily="34" charset="0"/>
              <a:buChar char="−"/>
              <a:tabLst/>
              <a:defRPr/>
            </a:pPr>
            <a:r>
              <a:rPr kumimoji="0" lang="en-US" sz="1200" b="0" i="0" u="none" strike="noStrike" kern="1200" cap="none" spc="0" normalizeH="0" baseline="0" noProof="0" dirty="0">
                <a:ln>
                  <a:noFill/>
                </a:ln>
                <a:solidFill>
                  <a:schemeClr val="tx2"/>
                </a:solidFill>
                <a:effectLst/>
                <a:uLnTx/>
                <a:uFillTx/>
                <a:latin typeface="Trebuchet MS"/>
                <a:ea typeface="+mn-ea"/>
                <a:cs typeface="Arial"/>
              </a:rPr>
              <a:t>Inhibits antitumor responses</a:t>
            </a:r>
            <a:r>
              <a:rPr kumimoji="0" lang="en-US" sz="1200" b="0" i="0" u="none" strike="noStrike" kern="1200" cap="none" spc="0" normalizeH="0" baseline="30000" noProof="0" dirty="0">
                <a:ln>
                  <a:noFill/>
                </a:ln>
                <a:solidFill>
                  <a:schemeClr val="tx2"/>
                </a:solidFill>
                <a:effectLst/>
                <a:uLnTx/>
                <a:uFillTx/>
                <a:latin typeface="Trebuchet MS"/>
                <a:ea typeface="+mn-ea"/>
                <a:cs typeface="Arial"/>
              </a:rPr>
              <a:t>47</a:t>
            </a:r>
          </a:p>
        </p:txBody>
      </p:sp>
      <p:sp>
        <p:nvSpPr>
          <p:cNvPr id="26" name="Content Placeholder 2">
            <a:extLst>
              <a:ext uri="{FF2B5EF4-FFF2-40B4-BE49-F238E27FC236}">
                <a16:creationId xmlns:a16="http://schemas.microsoft.com/office/drawing/2014/main" id="{F9E55AA9-F87D-4020-A9E6-AD66E7007C02}"/>
              </a:ext>
            </a:extLst>
          </p:cNvPr>
          <p:cNvSpPr txBox="1">
            <a:spLocks/>
          </p:cNvSpPr>
          <p:nvPr/>
        </p:nvSpPr>
        <p:spPr>
          <a:xfrm>
            <a:off x="4141470" y="3028881"/>
            <a:ext cx="3383280" cy="425694"/>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5000"/>
              </a:lnSpc>
              <a:spcBef>
                <a:spcPts val="0"/>
              </a:spcBef>
              <a:spcAft>
                <a:spcPts val="1200"/>
              </a:spcAft>
              <a:buClrTx/>
              <a:buSzTx/>
              <a:buFont typeface="Arial"/>
              <a:buNone/>
              <a:tabLst/>
              <a:defRPr/>
            </a:pPr>
            <a:r>
              <a:rPr kumimoji="0" lang="en-US" sz="1600" b="1" i="0" u="none" strike="noStrike" kern="1200" cap="none" spc="0" normalizeH="0" baseline="0" noProof="0" dirty="0">
                <a:ln>
                  <a:noFill/>
                </a:ln>
                <a:solidFill>
                  <a:srgbClr val="0070C0"/>
                </a:solidFill>
                <a:effectLst/>
                <a:uLnTx/>
                <a:uFillTx/>
                <a:latin typeface="Trebuchet MS"/>
                <a:ea typeface="+mn-ea"/>
                <a:cs typeface="Arial"/>
              </a:rPr>
              <a:t>LAG-3</a:t>
            </a:r>
            <a:r>
              <a:rPr kumimoji="0" lang="en-US" sz="1600" b="1" i="0" u="none" strike="noStrike" kern="1200" cap="none" spc="0" normalizeH="0" baseline="30000" noProof="0" dirty="0">
                <a:ln>
                  <a:noFill/>
                </a:ln>
                <a:solidFill>
                  <a:srgbClr val="0070C0"/>
                </a:solidFill>
                <a:effectLst/>
                <a:uLnTx/>
                <a:uFillTx/>
                <a:latin typeface="Trebuchet MS"/>
                <a:ea typeface="+mn-ea"/>
                <a:cs typeface="Arial"/>
              </a:rPr>
              <a:t>6,47,48</a:t>
            </a:r>
            <a:endParaRPr kumimoji="0" lang="en-US" sz="1200" b="0" i="0" u="none" strike="noStrike" kern="1200" cap="none" spc="0" normalizeH="0" baseline="30000" noProof="0" dirty="0">
              <a:ln>
                <a:noFill/>
              </a:ln>
              <a:solidFill>
                <a:srgbClr val="0070C0"/>
              </a:solidFill>
              <a:effectLst/>
              <a:uLnTx/>
              <a:uFillTx/>
              <a:latin typeface="Trebuchet MS"/>
              <a:ea typeface="+mn-ea"/>
              <a:cs typeface="Arial"/>
            </a:endParaRPr>
          </a:p>
        </p:txBody>
      </p:sp>
      <p:sp>
        <p:nvSpPr>
          <p:cNvPr id="27" name="Content Placeholder 2">
            <a:extLst>
              <a:ext uri="{FF2B5EF4-FFF2-40B4-BE49-F238E27FC236}">
                <a16:creationId xmlns:a16="http://schemas.microsoft.com/office/drawing/2014/main" id="{6A3ADD00-0BF1-4423-8610-9825929EC1FC}"/>
              </a:ext>
            </a:extLst>
          </p:cNvPr>
          <p:cNvSpPr txBox="1">
            <a:spLocks/>
          </p:cNvSpPr>
          <p:nvPr/>
        </p:nvSpPr>
        <p:spPr>
          <a:xfrm>
            <a:off x="8723221" y="3097168"/>
            <a:ext cx="3383280" cy="425694"/>
          </a:xfrm>
          <a:prstGeom prst="rect">
            <a:avLst/>
          </a:prstGeom>
        </p:spPr>
        <p:txBody>
          <a:bodyPr vert="horz" wrap="square" lIns="91440" tIns="91440" rIns="91440" bIns="91440" rtlCol="0" anchor="t">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5000"/>
              </a:lnSpc>
              <a:spcBef>
                <a:spcPts val="0"/>
              </a:spcBef>
              <a:spcAft>
                <a:spcPts val="1200"/>
              </a:spcAft>
              <a:buClrTx/>
              <a:buSzTx/>
              <a:buFont typeface="Arial"/>
              <a:buNone/>
              <a:tabLst/>
              <a:defRPr/>
            </a:pPr>
            <a:r>
              <a:rPr kumimoji="0" lang="en-US" sz="1600" b="1" i="0" u="none" strike="noStrike" kern="1200" cap="none" spc="0" normalizeH="0" baseline="0" noProof="0" dirty="0">
                <a:ln>
                  <a:noFill/>
                </a:ln>
                <a:solidFill>
                  <a:srgbClr val="61B2C6"/>
                </a:solidFill>
                <a:effectLst/>
                <a:uLnTx/>
                <a:uFillTx/>
                <a:latin typeface="Trebuchet MS"/>
                <a:ea typeface="+mn-ea"/>
                <a:cs typeface="Arial"/>
              </a:rPr>
              <a:t>PD-1</a:t>
            </a:r>
            <a:r>
              <a:rPr kumimoji="0" lang="en-US" sz="1600" b="1" i="0" u="none" strike="noStrike" kern="1200" cap="none" spc="0" normalizeH="0" baseline="30000" noProof="0" dirty="0">
                <a:ln>
                  <a:noFill/>
                </a:ln>
                <a:solidFill>
                  <a:schemeClr val="accent1"/>
                </a:solidFill>
                <a:effectLst/>
                <a:uLnTx/>
                <a:uFillTx/>
                <a:latin typeface="Trebuchet MS"/>
                <a:ea typeface="+mn-ea"/>
                <a:cs typeface="Arial"/>
              </a:rPr>
              <a:t>47</a:t>
            </a:r>
            <a:endParaRPr kumimoji="0" lang="en-US" sz="1200" b="0" i="0" u="none" strike="noStrike" kern="1200" cap="none" spc="0" normalizeH="0" baseline="30000" noProof="0" dirty="0">
              <a:ln>
                <a:noFill/>
              </a:ln>
              <a:solidFill>
                <a:schemeClr val="accent1"/>
              </a:solidFill>
              <a:effectLst/>
              <a:uLnTx/>
              <a:uFillTx/>
              <a:latin typeface="Trebuchet MS"/>
              <a:ea typeface="+mn-ea"/>
              <a:cs typeface="Arial"/>
            </a:endParaRPr>
          </a:p>
        </p:txBody>
      </p:sp>
      <p:pic>
        <p:nvPicPr>
          <p:cNvPr id="22" name="Picture 21" descr="A picture containing invertebrate, smoke, coelenterate, hydrozoan&#10;&#10;Description automatically generated">
            <a:extLst>
              <a:ext uri="{FF2B5EF4-FFF2-40B4-BE49-F238E27FC236}">
                <a16:creationId xmlns:a16="http://schemas.microsoft.com/office/drawing/2014/main" id="{84AF1FDC-877E-4B45-9727-B0361CFB2130}"/>
              </a:ext>
            </a:extLst>
          </p:cNvPr>
          <p:cNvPicPr>
            <a:picLocks noChangeAspect="1"/>
          </p:cNvPicPr>
          <p:nvPr/>
        </p:nvPicPr>
        <p:blipFill>
          <a:blip r:embed="rId6"/>
          <a:stretch>
            <a:fillRect/>
          </a:stretch>
        </p:blipFill>
        <p:spPr>
          <a:xfrm rot="2287347">
            <a:off x="5339203" y="2066571"/>
            <a:ext cx="1081247" cy="1081245"/>
          </a:xfrm>
          <a:prstGeom prst="rect">
            <a:avLst/>
          </a:prstGeom>
        </p:spPr>
      </p:pic>
      <p:sp>
        <p:nvSpPr>
          <p:cNvPr id="6" name="Rectangle 5">
            <a:extLst>
              <a:ext uri="{FF2B5EF4-FFF2-40B4-BE49-F238E27FC236}">
                <a16:creationId xmlns:a16="http://schemas.microsoft.com/office/drawing/2014/main" id="{029DE9E6-B19A-2BE2-D3E2-A23DF1F1BE23}"/>
              </a:ext>
            </a:extLst>
          </p:cNvPr>
          <p:cNvSpPr/>
          <p:nvPr/>
        </p:nvSpPr>
        <p:spPr>
          <a:xfrm>
            <a:off x="365125" y="0"/>
            <a:ext cx="2986715" cy="2616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Trebuchet MS"/>
                <a:ea typeface="+mn-ea"/>
                <a:cs typeface="Arial"/>
              </a:rPr>
              <a:t>Exploring the role of checkpoint pathways</a:t>
            </a:r>
          </a:p>
        </p:txBody>
      </p:sp>
    </p:spTree>
    <p:custDataLst>
      <p:tags r:id="rId1"/>
    </p:custDataLst>
    <p:extLst>
      <p:ext uri="{BB962C8B-B14F-4D97-AF65-F5344CB8AC3E}">
        <p14:creationId xmlns:p14="http://schemas.microsoft.com/office/powerpoint/2010/main" val="246191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AADCBF-D628-4444-A19B-AA6B3DD25307}"/>
              </a:ext>
            </a:extLst>
          </p:cNvPr>
          <p:cNvSpPr txBox="1">
            <a:spLocks/>
          </p:cNvSpPr>
          <p:nvPr/>
        </p:nvSpPr>
        <p:spPr>
          <a:xfrm>
            <a:off x="365758" y="1117481"/>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b="0" dirty="0">
                <a:solidFill>
                  <a:srgbClr val="595454"/>
                </a:solidFill>
                <a:latin typeface="Trebuchet MS"/>
              </a:rPr>
              <a:t>Topic 4</a:t>
            </a:r>
            <a:r>
              <a:rPr kumimoji="0" lang="en-US" sz="4400" b="0" i="0" u="none" strike="noStrike" kern="1200" cap="none" spc="0" normalizeH="0" baseline="0" noProof="0" dirty="0">
                <a:ln>
                  <a:noFill/>
                </a:ln>
                <a:solidFill>
                  <a:srgbClr val="595454"/>
                </a:solidFill>
                <a:effectLst/>
                <a:uLnTx/>
                <a:uFillTx/>
                <a:latin typeface="Trebuchet MS"/>
                <a:ea typeface="+mj-ea"/>
                <a:cs typeface="+mj-cs"/>
              </a:rPr>
              <a:t>: </a:t>
            </a:r>
            <a:br>
              <a:rPr kumimoji="0" lang="en-US" sz="4400" b="0" i="0" u="none" strike="noStrike" kern="1200" cap="none" spc="0" normalizeH="0" baseline="0" noProof="0" dirty="0">
                <a:ln>
                  <a:noFill/>
                </a:ln>
                <a:solidFill>
                  <a:srgbClr val="595454"/>
                </a:solidFill>
                <a:effectLst/>
                <a:uLnTx/>
                <a:uFillTx/>
                <a:latin typeface="Trebuchet MS"/>
                <a:ea typeface="+mj-ea"/>
                <a:cs typeface="+mj-cs"/>
              </a:rPr>
            </a:br>
            <a:r>
              <a:rPr kumimoji="0" lang="en-US" sz="4400" b="0" i="0" u="none" strike="noStrike" kern="1200" cap="none" spc="0" normalizeH="0" baseline="0" noProof="0" dirty="0">
                <a:ln>
                  <a:noFill/>
                </a:ln>
                <a:solidFill>
                  <a:srgbClr val="595454"/>
                </a:solidFill>
                <a:effectLst/>
                <a:uLnTx/>
                <a:uFillTx/>
                <a:latin typeface="Trebuchet MS"/>
                <a:ea typeface="+mj-ea"/>
                <a:cs typeface="+mj-cs"/>
              </a:rPr>
              <a:t>Identifying the role of I-O in earlier stages of cancer</a:t>
            </a:r>
          </a:p>
        </p:txBody>
      </p:sp>
      <p:sp>
        <p:nvSpPr>
          <p:cNvPr id="7" name="Subtitle 12">
            <a:extLst>
              <a:ext uri="{FF2B5EF4-FFF2-40B4-BE49-F238E27FC236}">
                <a16:creationId xmlns:a16="http://schemas.microsoft.com/office/drawing/2014/main" id="{55A563BA-1C03-4B94-B1F9-4D0D2D80A7D2}"/>
              </a:ext>
            </a:extLst>
          </p:cNvPr>
          <p:cNvSpPr txBox="1">
            <a:spLocks/>
          </p:cNvSpPr>
          <p:nvPr/>
        </p:nvSpPr>
        <p:spPr>
          <a:xfrm>
            <a:off x="365758" y="3864935"/>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buNone/>
            </a:pPr>
            <a:r>
              <a:rPr lang="en-US" sz="1800" dirty="0"/>
              <a:t>The role of immunotherapy may evolve in the earlier </a:t>
            </a:r>
            <a:br>
              <a:rPr lang="en-US" sz="1800" dirty="0"/>
            </a:br>
            <a:r>
              <a:rPr lang="en-US" sz="1800" dirty="0"/>
              <a:t>stages of cancer as research continues to discover its utility in this setting.</a:t>
            </a:r>
          </a:p>
        </p:txBody>
      </p:sp>
    </p:spTree>
    <p:extLst>
      <p:ext uri="{BB962C8B-B14F-4D97-AF65-F5344CB8AC3E}">
        <p14:creationId xmlns:p14="http://schemas.microsoft.com/office/powerpoint/2010/main" val="3904832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DEB2AE79-4AFE-F095-468F-0F7F94C26FB2}"/>
              </a:ext>
            </a:extLst>
          </p:cNvPr>
          <p:cNvSpPr/>
          <p:nvPr/>
        </p:nvSpPr>
        <p:spPr>
          <a:xfrm>
            <a:off x="1529115" y="2177117"/>
            <a:ext cx="5400600" cy="504056"/>
          </a:xfrm>
          <a:prstGeom prst="roundRect">
            <a:avLst/>
          </a:prstGeom>
          <a:noFill/>
          <a:ln>
            <a:gradFill flip="none" rotWithShape="1">
              <a:gsLst>
                <a:gs pos="0">
                  <a:schemeClr val="accent1">
                    <a:lumMod val="5000"/>
                    <a:lumOff val="95000"/>
                    <a:alpha val="0"/>
                  </a:schemeClr>
                </a:gs>
                <a:gs pos="45000">
                  <a:schemeClr val="accent1"/>
                </a:gs>
              </a:gsLst>
              <a:lin ang="0" scaled="1"/>
              <a:tileRect/>
            </a:gra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 name="Slide Number Placeholder 3">
            <a:extLst>
              <a:ext uri="{FF2B5EF4-FFF2-40B4-BE49-F238E27FC236}">
                <a16:creationId xmlns:a16="http://schemas.microsoft.com/office/drawing/2014/main" id="{B8C7A500-7A00-9C30-A6D6-2F01AF06B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CFB06A5D-B317-1D75-30B7-00A527C72EBF}"/>
              </a:ext>
            </a:extLst>
          </p:cNvPr>
          <p:cNvSpPr>
            <a:spLocks noGrp="1"/>
          </p:cNvSpPr>
          <p:nvPr>
            <p:ph type="title"/>
          </p:nvPr>
        </p:nvSpPr>
        <p:spPr>
          <a:xfrm>
            <a:off x="365758" y="365760"/>
            <a:ext cx="10467341" cy="914400"/>
          </a:xfrm>
        </p:spPr>
        <p:txBody>
          <a:bodyPr/>
          <a:lstStyle/>
          <a:p>
            <a:pPr>
              <a:lnSpc>
                <a:spcPct val="100000"/>
              </a:lnSpc>
              <a:spcBef>
                <a:spcPts val="1200"/>
              </a:spcBef>
            </a:pPr>
            <a:r>
              <a:rPr lang="en-US" sz="2800" dirty="0"/>
              <a:t>In earlier stages* of many cancer types, the risk of recurrence following complete surgical resection may be high</a:t>
            </a:r>
            <a:r>
              <a:rPr lang="en-US" sz="2800" baseline="30000" dirty="0"/>
              <a:t>1-5</a:t>
            </a:r>
            <a:endParaRPr lang="en-US" sz="2800" dirty="0"/>
          </a:p>
        </p:txBody>
      </p:sp>
      <p:sp>
        <p:nvSpPr>
          <p:cNvPr id="9" name="Content Placeholder 2">
            <a:extLst>
              <a:ext uri="{FF2B5EF4-FFF2-40B4-BE49-F238E27FC236}">
                <a16:creationId xmlns:a16="http://schemas.microsoft.com/office/drawing/2014/main" id="{ECC0F017-E51C-E1A3-5360-43C41D14CD72}"/>
              </a:ext>
            </a:extLst>
          </p:cNvPr>
          <p:cNvSpPr txBox="1">
            <a:spLocks/>
          </p:cNvSpPr>
          <p:nvPr/>
        </p:nvSpPr>
        <p:spPr>
          <a:xfrm>
            <a:off x="365759" y="6009471"/>
            <a:ext cx="11460481" cy="232134"/>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95454"/>
              </a:buClr>
              <a:buSzTx/>
              <a:buFont typeface="Trebuchet MS" panose="020B0603020202020204" pitchFamily="34" charset="0"/>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*Earlier stages of cancer refer to tumors that are nonmetastatic or resectable metastatic. </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a:t>
            </a:r>
            <a:r>
              <a:rPr kumimoji="0" lang="en-US" sz="800" b="0" i="0" u="none" strike="noStrike" kern="1200" cap="none" spc="0" normalizeH="0" baseline="0" noProof="0" dirty="0">
                <a:ln>
                  <a:noFill/>
                </a:ln>
                <a:solidFill>
                  <a:srgbClr val="595454"/>
                </a:solidFill>
                <a:effectLst/>
                <a:uLnTx/>
                <a:uFillTx/>
                <a:latin typeface="Trebuchet MS"/>
                <a:ea typeface="+mn-ea"/>
                <a:cs typeface="+mn-cs"/>
              </a:rPr>
              <a:t>Data from a single center spanning 1998–2002.</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1</a:t>
            </a:r>
            <a:r>
              <a:rPr kumimoji="0" lang="en-US" sz="800" b="0" i="0" u="none" strike="noStrike" kern="1200" cap="none" spc="0" normalizeH="0" baseline="0" noProof="0" dirty="0">
                <a:ln>
                  <a:noFill/>
                </a:ln>
                <a:solidFill>
                  <a:srgbClr val="595454"/>
                </a:solidFill>
                <a:effectLst/>
                <a:uLnTx/>
                <a:uFillTx/>
                <a:latin typeface="Trebuchet MS"/>
                <a:ea typeface="+mn-ea"/>
                <a:cs typeface="+mn-cs"/>
              </a:rPr>
              <a:t> </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a:t>
            </a:r>
            <a:r>
              <a:rPr kumimoji="0" lang="en-US" sz="800" b="0" i="0" u="none" strike="noStrike" kern="1200" cap="none" spc="0" normalizeH="0" baseline="0" noProof="0" dirty="0">
                <a:ln>
                  <a:noFill/>
                </a:ln>
                <a:solidFill>
                  <a:srgbClr val="595454"/>
                </a:solidFill>
                <a:effectLst/>
                <a:uLnTx/>
                <a:uFillTx/>
                <a:latin typeface="Trebuchet MS"/>
                <a:ea typeface="+mn-ea"/>
                <a:cs typeface="+mn-cs"/>
              </a:rPr>
              <a:t>Based on worldwide data, according to the ESMO Faculty for Clinical Practice Guidelines development.</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2</a:t>
            </a:r>
            <a:r>
              <a:rPr kumimoji="0" lang="en-US" sz="800" b="0" i="0" u="none" strike="noStrike" kern="1200" cap="none" spc="0" normalizeH="0" baseline="0" noProof="0" dirty="0">
                <a:ln>
                  <a:noFill/>
                </a:ln>
                <a:solidFill>
                  <a:srgbClr val="595454"/>
                </a:solidFill>
                <a:effectLst/>
                <a:uLnTx/>
                <a:uFillTx/>
                <a:latin typeface="Trebuchet MS"/>
                <a:ea typeface="+mn-ea"/>
                <a:cs typeface="+mn-cs"/>
              </a:rPr>
              <a:t> </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a:t>
            </a:r>
            <a:r>
              <a:rPr kumimoji="0" lang="en-US" sz="800" b="0" i="0" u="none" strike="noStrike" kern="1200" cap="none" spc="0" normalizeH="0" baseline="0" noProof="0" dirty="0">
                <a:ln>
                  <a:noFill/>
                </a:ln>
                <a:solidFill>
                  <a:srgbClr val="595454"/>
                </a:solidFill>
                <a:effectLst/>
                <a:uLnTx/>
                <a:uFillTx/>
                <a:latin typeface="Trebuchet MS"/>
                <a:ea typeface="+mn-ea"/>
                <a:cs typeface="+mn-cs"/>
              </a:rPr>
              <a:t>Data from a single center spanning 1999–2008.</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3 II</a:t>
            </a:r>
            <a:r>
              <a:rPr kumimoji="0" lang="en-US" sz="800" b="0" i="0" u="none" strike="noStrike" kern="1200" cap="none" spc="0" normalizeH="0" baseline="0" noProof="0" dirty="0">
                <a:ln>
                  <a:noFill/>
                </a:ln>
                <a:solidFill>
                  <a:srgbClr val="595454"/>
                </a:solidFill>
                <a:effectLst/>
                <a:uLnTx/>
                <a:uFillTx/>
                <a:latin typeface="Trebuchet MS"/>
                <a:ea typeface="+mn-ea"/>
                <a:cs typeface="+mn-cs"/>
              </a:rPr>
              <a:t>Data from a single center spanning 1996–2010.</a:t>
            </a:r>
            <a:r>
              <a:rPr kumimoji="0" lang="en-US" sz="800" b="0" i="0" u="none" strike="noStrike" kern="1200" cap="none" spc="0" normalizeH="0" baseline="30000" noProof="0" dirty="0">
                <a:ln>
                  <a:noFill/>
                </a:ln>
                <a:solidFill>
                  <a:srgbClr val="595454"/>
                </a:solidFill>
                <a:effectLst/>
                <a:uLnTx/>
                <a:uFillTx/>
                <a:latin typeface="Trebuchet MS"/>
                <a:ea typeface="+mn-ea"/>
                <a:cs typeface="+mn-cs"/>
              </a:rPr>
              <a:t>5</a:t>
            </a:r>
            <a:endParaRPr kumimoji="0" lang="en-US" sz="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607A12DE-D612-81FA-4D10-A01A40B95F28}"/>
              </a:ext>
            </a:extLst>
          </p:cNvPr>
          <p:cNvSpPr txBox="1"/>
          <p:nvPr/>
        </p:nvSpPr>
        <p:spPr>
          <a:xfrm>
            <a:off x="640882" y="1612137"/>
            <a:ext cx="7603083" cy="3598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Recurrence rates without systemic intervention beyond surgery</a:t>
            </a:r>
          </a:p>
        </p:txBody>
      </p:sp>
      <p:pic>
        <p:nvPicPr>
          <p:cNvPr id="13" name="Picture 12">
            <a:extLst>
              <a:ext uri="{FF2B5EF4-FFF2-40B4-BE49-F238E27FC236}">
                <a16:creationId xmlns:a16="http://schemas.microsoft.com/office/drawing/2014/main" id="{7B3EEAAC-14FD-7928-1EC9-92E974248D35}"/>
              </a:ext>
            </a:extLst>
          </p:cNvPr>
          <p:cNvPicPr>
            <a:picLocks noChangeAspect="1"/>
          </p:cNvPicPr>
          <p:nvPr/>
        </p:nvPicPr>
        <p:blipFill rotWithShape="1">
          <a:blip r:embed="rId3"/>
          <a:srcRect t="2185" r="88826" b="80164"/>
          <a:stretch/>
        </p:blipFill>
        <p:spPr>
          <a:xfrm>
            <a:off x="953051" y="2123050"/>
            <a:ext cx="830146" cy="612190"/>
          </a:xfrm>
          <a:prstGeom prst="rect">
            <a:avLst/>
          </a:prstGeom>
        </p:spPr>
      </p:pic>
      <p:sp>
        <p:nvSpPr>
          <p:cNvPr id="14" name="TextBox 13">
            <a:extLst>
              <a:ext uri="{FF2B5EF4-FFF2-40B4-BE49-F238E27FC236}">
                <a16:creationId xmlns:a16="http://schemas.microsoft.com/office/drawing/2014/main" id="{7C8F6D83-298E-32EB-DA98-E854ABAB9F7C}"/>
              </a:ext>
            </a:extLst>
          </p:cNvPr>
          <p:cNvSpPr txBox="1"/>
          <p:nvPr/>
        </p:nvSpPr>
        <p:spPr>
          <a:xfrm>
            <a:off x="1961163" y="1971945"/>
            <a:ext cx="490220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2C6"/>
                </a:solidFill>
                <a:effectLst/>
                <a:uLnTx/>
                <a:uFillTx/>
                <a:latin typeface="Trebuchet MS"/>
                <a:ea typeface="+mn-ea"/>
                <a:cs typeface="+mn-cs"/>
              </a:rPr>
              <a:t>71%–85% </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for melanoma (stage IIIB and IIIC)</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1†</a:t>
            </a:r>
            <a:endParaRPr kumimoji="0" lang="en-US" sz="16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73E9A43E-2A57-3905-A49F-761BEB8BA11A}"/>
              </a:ext>
            </a:extLst>
          </p:cNvPr>
          <p:cNvSpPr txBox="1"/>
          <p:nvPr/>
        </p:nvSpPr>
        <p:spPr>
          <a:xfrm>
            <a:off x="1961163" y="2628112"/>
            <a:ext cx="490220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2C6"/>
                </a:solidFill>
                <a:effectLst/>
                <a:uLnTx/>
                <a:uFillTx/>
                <a:latin typeface="Trebuchet MS"/>
                <a:ea typeface="+mn-ea"/>
                <a:cs typeface="+mn-cs"/>
              </a:rPr>
              <a:t>50%–70% </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for HCC</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2‡</a:t>
            </a:r>
            <a:endParaRPr kumimoji="0" lang="en-US" sz="16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B14F4106-A282-31F6-760B-93D803CF106E}"/>
              </a:ext>
            </a:extLst>
          </p:cNvPr>
          <p:cNvSpPr txBox="1"/>
          <p:nvPr/>
        </p:nvSpPr>
        <p:spPr>
          <a:xfrm>
            <a:off x="1961163" y="3284278"/>
            <a:ext cx="490220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2C6"/>
                </a:solidFill>
                <a:effectLst/>
                <a:uLnTx/>
                <a:uFillTx/>
                <a:latin typeface="Trebuchet MS"/>
                <a:ea typeface="+mn-ea"/>
                <a:cs typeface="+mn-cs"/>
              </a:rPr>
              <a:t>29%–47% </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for lung cancer</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3§</a:t>
            </a:r>
            <a:endParaRPr kumimoji="0" lang="en-US" sz="16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3808E393-688A-7591-35B8-78CCA6DB54EF}"/>
              </a:ext>
            </a:extLst>
          </p:cNvPr>
          <p:cNvSpPr txBox="1"/>
          <p:nvPr/>
        </p:nvSpPr>
        <p:spPr>
          <a:xfrm>
            <a:off x="1961163" y="3940445"/>
            <a:ext cx="490220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2C6"/>
                </a:solidFill>
                <a:effectLst/>
                <a:uLnTx/>
                <a:uFillTx/>
                <a:latin typeface="Trebuchet MS"/>
                <a:ea typeface="+mn-ea"/>
                <a:cs typeface="+mn-cs"/>
              </a:rPr>
              <a:t>≤50% </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for bladder cancer (muscle invasive)</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4</a:t>
            </a:r>
            <a:endParaRPr kumimoji="0" lang="en-US" sz="16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06E24A62-504F-4D3D-EB32-B9039344B992}"/>
              </a:ext>
            </a:extLst>
          </p:cNvPr>
          <p:cNvSpPr txBox="1"/>
          <p:nvPr/>
        </p:nvSpPr>
        <p:spPr>
          <a:xfrm>
            <a:off x="1961163" y="4596611"/>
            <a:ext cx="4902200" cy="91440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2C6"/>
                </a:solidFill>
                <a:effectLst/>
                <a:uLnTx/>
                <a:uFillTx/>
                <a:latin typeface="Trebuchet MS"/>
                <a:ea typeface="+mn-ea"/>
                <a:cs typeface="+mn-cs"/>
              </a:rPr>
              <a:t>38% </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for esophageal cancer</a:t>
            </a:r>
            <a:r>
              <a:rPr lang="en-US" sz="1600" baseline="30000" dirty="0">
                <a:solidFill>
                  <a:srgbClr val="595454"/>
                </a:solidFill>
                <a:latin typeface="Trebuchet MS"/>
              </a:rPr>
              <a:t>5</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II</a:t>
            </a:r>
            <a:endParaRPr kumimoji="0" lang="en-US" sz="1600" b="0"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35" name="Picture 34">
            <a:extLst>
              <a:ext uri="{FF2B5EF4-FFF2-40B4-BE49-F238E27FC236}">
                <a16:creationId xmlns:a16="http://schemas.microsoft.com/office/drawing/2014/main" id="{9EB810EB-7BA8-561F-4C10-B485387D8E91}"/>
              </a:ext>
            </a:extLst>
          </p:cNvPr>
          <p:cNvPicPr>
            <a:picLocks noChangeAspect="1"/>
          </p:cNvPicPr>
          <p:nvPr/>
        </p:nvPicPr>
        <p:blipFill rotWithShape="1">
          <a:blip r:embed="rId3"/>
          <a:srcRect t="21087" r="88826" b="60459"/>
          <a:stretch/>
        </p:blipFill>
        <p:spPr>
          <a:xfrm>
            <a:off x="953051" y="2765303"/>
            <a:ext cx="830146" cy="640018"/>
          </a:xfrm>
          <a:prstGeom prst="rect">
            <a:avLst/>
          </a:prstGeom>
        </p:spPr>
      </p:pic>
      <p:pic>
        <p:nvPicPr>
          <p:cNvPr id="36" name="Picture 35">
            <a:extLst>
              <a:ext uri="{FF2B5EF4-FFF2-40B4-BE49-F238E27FC236}">
                <a16:creationId xmlns:a16="http://schemas.microsoft.com/office/drawing/2014/main" id="{544488E2-93B3-062D-C384-AA01E920E4D7}"/>
              </a:ext>
            </a:extLst>
          </p:cNvPr>
          <p:cNvPicPr>
            <a:picLocks noChangeAspect="1"/>
          </p:cNvPicPr>
          <p:nvPr/>
        </p:nvPicPr>
        <p:blipFill rotWithShape="1">
          <a:blip r:embed="rId3"/>
          <a:srcRect t="41426" r="88826" b="41468"/>
          <a:stretch/>
        </p:blipFill>
        <p:spPr>
          <a:xfrm>
            <a:off x="953051" y="3444855"/>
            <a:ext cx="830146" cy="593246"/>
          </a:xfrm>
          <a:prstGeom prst="rect">
            <a:avLst/>
          </a:prstGeom>
        </p:spPr>
      </p:pic>
      <p:pic>
        <p:nvPicPr>
          <p:cNvPr id="37" name="Picture 36">
            <a:extLst>
              <a:ext uri="{FF2B5EF4-FFF2-40B4-BE49-F238E27FC236}">
                <a16:creationId xmlns:a16="http://schemas.microsoft.com/office/drawing/2014/main" id="{8E00D19A-4BDE-3BB5-4AB8-115B0F8600A5}"/>
              </a:ext>
            </a:extLst>
          </p:cNvPr>
          <p:cNvPicPr>
            <a:picLocks noChangeAspect="1"/>
          </p:cNvPicPr>
          <p:nvPr/>
        </p:nvPicPr>
        <p:blipFill rotWithShape="1">
          <a:blip r:embed="rId3"/>
          <a:srcRect t="60548" r="88826" b="22090"/>
          <a:stretch/>
        </p:blipFill>
        <p:spPr>
          <a:xfrm>
            <a:off x="953051" y="4096562"/>
            <a:ext cx="830146" cy="602166"/>
          </a:xfrm>
          <a:prstGeom prst="rect">
            <a:avLst/>
          </a:prstGeom>
        </p:spPr>
      </p:pic>
      <p:pic>
        <p:nvPicPr>
          <p:cNvPr id="38" name="Picture 37">
            <a:extLst>
              <a:ext uri="{FF2B5EF4-FFF2-40B4-BE49-F238E27FC236}">
                <a16:creationId xmlns:a16="http://schemas.microsoft.com/office/drawing/2014/main" id="{AA9FD739-4684-F4D7-BFDB-D9F91A67F19A}"/>
              </a:ext>
            </a:extLst>
          </p:cNvPr>
          <p:cNvPicPr>
            <a:picLocks noChangeAspect="1"/>
          </p:cNvPicPr>
          <p:nvPr/>
        </p:nvPicPr>
        <p:blipFill rotWithShape="1">
          <a:blip r:embed="rId3"/>
          <a:srcRect t="81297" r="88826" b="2498"/>
          <a:stretch/>
        </p:blipFill>
        <p:spPr>
          <a:xfrm>
            <a:off x="953051" y="4772800"/>
            <a:ext cx="830146" cy="562022"/>
          </a:xfrm>
          <a:prstGeom prst="rect">
            <a:avLst/>
          </a:prstGeom>
        </p:spPr>
      </p:pic>
      <p:sp>
        <p:nvSpPr>
          <p:cNvPr id="45" name="Rectangle: Rounded Corners 44">
            <a:extLst>
              <a:ext uri="{FF2B5EF4-FFF2-40B4-BE49-F238E27FC236}">
                <a16:creationId xmlns:a16="http://schemas.microsoft.com/office/drawing/2014/main" id="{1EF5544A-6F59-0E9F-D275-56CB0CBDFE85}"/>
              </a:ext>
            </a:extLst>
          </p:cNvPr>
          <p:cNvSpPr/>
          <p:nvPr/>
        </p:nvSpPr>
        <p:spPr>
          <a:xfrm>
            <a:off x="1529115" y="2833284"/>
            <a:ext cx="5400600" cy="504056"/>
          </a:xfrm>
          <a:prstGeom prst="roundRect">
            <a:avLst/>
          </a:prstGeom>
          <a:noFill/>
          <a:ln>
            <a:gradFill flip="none" rotWithShape="1">
              <a:gsLst>
                <a:gs pos="0">
                  <a:schemeClr val="accent1">
                    <a:lumMod val="5000"/>
                    <a:lumOff val="95000"/>
                    <a:alpha val="0"/>
                  </a:schemeClr>
                </a:gs>
                <a:gs pos="45000">
                  <a:schemeClr val="accent1"/>
                </a:gs>
              </a:gsLst>
              <a:lin ang="0" scaled="1"/>
              <a:tileRect/>
            </a:gra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6" name="Rectangle: Rounded Corners 45">
            <a:extLst>
              <a:ext uri="{FF2B5EF4-FFF2-40B4-BE49-F238E27FC236}">
                <a16:creationId xmlns:a16="http://schemas.microsoft.com/office/drawing/2014/main" id="{1F0C39B1-BF8E-AD72-21CB-7F1B579E4CF7}"/>
              </a:ext>
            </a:extLst>
          </p:cNvPr>
          <p:cNvSpPr/>
          <p:nvPr/>
        </p:nvSpPr>
        <p:spPr>
          <a:xfrm>
            <a:off x="1529115" y="3489450"/>
            <a:ext cx="5400600" cy="504056"/>
          </a:xfrm>
          <a:prstGeom prst="roundRect">
            <a:avLst/>
          </a:prstGeom>
          <a:noFill/>
          <a:ln>
            <a:gradFill flip="none" rotWithShape="1">
              <a:gsLst>
                <a:gs pos="0">
                  <a:schemeClr val="accent1">
                    <a:lumMod val="5000"/>
                    <a:lumOff val="95000"/>
                    <a:alpha val="0"/>
                  </a:schemeClr>
                </a:gs>
                <a:gs pos="45000">
                  <a:schemeClr val="accent1"/>
                </a:gs>
              </a:gsLst>
              <a:lin ang="0" scaled="1"/>
              <a:tileRect/>
            </a:gra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7" name="Rectangle: Rounded Corners 46">
            <a:extLst>
              <a:ext uri="{FF2B5EF4-FFF2-40B4-BE49-F238E27FC236}">
                <a16:creationId xmlns:a16="http://schemas.microsoft.com/office/drawing/2014/main" id="{8CF0CF9D-77DA-52B4-E31E-0512A30DA581}"/>
              </a:ext>
            </a:extLst>
          </p:cNvPr>
          <p:cNvSpPr/>
          <p:nvPr/>
        </p:nvSpPr>
        <p:spPr>
          <a:xfrm>
            <a:off x="1529115" y="4145617"/>
            <a:ext cx="5400600" cy="504056"/>
          </a:xfrm>
          <a:prstGeom prst="roundRect">
            <a:avLst/>
          </a:prstGeom>
          <a:noFill/>
          <a:ln>
            <a:gradFill flip="none" rotWithShape="1">
              <a:gsLst>
                <a:gs pos="0">
                  <a:schemeClr val="accent1">
                    <a:lumMod val="5000"/>
                    <a:lumOff val="95000"/>
                    <a:alpha val="0"/>
                  </a:schemeClr>
                </a:gs>
                <a:gs pos="45000">
                  <a:schemeClr val="accent1"/>
                </a:gs>
              </a:gsLst>
              <a:lin ang="0" scaled="1"/>
              <a:tileRect/>
            </a:gra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48" name="Rectangle: Rounded Corners 47">
            <a:extLst>
              <a:ext uri="{FF2B5EF4-FFF2-40B4-BE49-F238E27FC236}">
                <a16:creationId xmlns:a16="http://schemas.microsoft.com/office/drawing/2014/main" id="{AD6A0904-712E-680C-12AB-A1827C950225}"/>
              </a:ext>
            </a:extLst>
          </p:cNvPr>
          <p:cNvSpPr/>
          <p:nvPr/>
        </p:nvSpPr>
        <p:spPr>
          <a:xfrm>
            <a:off x="1529115" y="4801783"/>
            <a:ext cx="5400600" cy="504056"/>
          </a:xfrm>
          <a:prstGeom prst="roundRect">
            <a:avLst/>
          </a:prstGeom>
          <a:noFill/>
          <a:ln>
            <a:gradFill flip="none" rotWithShape="1">
              <a:gsLst>
                <a:gs pos="0">
                  <a:schemeClr val="accent1">
                    <a:lumMod val="5000"/>
                    <a:lumOff val="95000"/>
                    <a:alpha val="0"/>
                  </a:schemeClr>
                </a:gs>
                <a:gs pos="45000">
                  <a:schemeClr val="accent1"/>
                </a:gs>
              </a:gsLst>
              <a:lin ang="0" scaled="1"/>
              <a:tileRect/>
            </a:gra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CDE0CA76-822D-7ABD-2E82-291E399E23E2}"/>
              </a:ext>
            </a:extLst>
          </p:cNvPr>
          <p:cNvSpPr/>
          <p:nvPr/>
        </p:nvSpPr>
        <p:spPr>
          <a:xfrm>
            <a:off x="8369004" y="2492093"/>
            <a:ext cx="3299263" cy="2451468"/>
          </a:xfrm>
          <a:prstGeom prst="rect">
            <a:avLst/>
          </a:prstGeom>
          <a:noFill/>
          <a:ln>
            <a:solidFill>
              <a:schemeClr val="accent2"/>
            </a:solidFill>
          </a:ln>
        </p:spPr>
        <p:style>
          <a:lnRef idx="0">
            <a:schemeClr val="accent1"/>
          </a:lnRef>
          <a:fillRef idx="1">
            <a:schemeClr val="accent1"/>
          </a:fillRef>
          <a:effectRef idx="0">
            <a:srgbClr val="000000"/>
          </a:effectRef>
          <a:fontRef idx="minor">
            <a:schemeClr val="lt1"/>
          </a:fontRef>
        </p:style>
        <p:txBody>
          <a:bodyPr rtlCol="0" anchor="ctr"/>
          <a:lstStyle/>
          <a:p>
            <a:pPr marL="6858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In earlier stages of cancer, the immune system may be more intact and responsive</a:t>
            </a:r>
            <a:r>
              <a:rPr kumimoji="0" lang="en-US" sz="1600" b="0" i="0" u="none" strike="noStrike" kern="1200" cap="none" spc="0" normalizeH="0" baseline="30000" noProof="0" dirty="0">
                <a:ln>
                  <a:noFill/>
                </a:ln>
                <a:solidFill>
                  <a:srgbClr val="595454"/>
                </a:solidFill>
                <a:effectLst/>
                <a:uLnTx/>
                <a:uFillTx/>
                <a:latin typeface="Trebuchet MS"/>
                <a:ea typeface="+mn-ea"/>
                <a:cs typeface="+mn-cs"/>
              </a:rPr>
              <a:t>6</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 therefore, BMS is currently researching the potential utility of immunotherapy in this space</a:t>
            </a:r>
            <a:endParaRPr kumimoji="0" lang="en-US" sz="1800" b="0" i="0" u="none" strike="noStrike" kern="1200" cap="none" spc="0" normalizeH="0" baseline="30000" noProof="0" dirty="0">
              <a:ln>
                <a:noFill/>
              </a:ln>
              <a:solidFill>
                <a:srgbClr val="FFFFFF"/>
              </a:solidFill>
              <a:effectLst/>
              <a:uLnTx/>
              <a:uFillTx/>
              <a:latin typeface="Trebuchet MS"/>
              <a:ea typeface="+mn-ea"/>
              <a:cs typeface="+mn-cs"/>
            </a:endParaRPr>
          </a:p>
        </p:txBody>
      </p:sp>
      <p:pic>
        <p:nvPicPr>
          <p:cNvPr id="12" name="Graphic 11" descr="Magnifying glass with solid fill">
            <a:extLst>
              <a:ext uri="{FF2B5EF4-FFF2-40B4-BE49-F238E27FC236}">
                <a16:creationId xmlns:a16="http://schemas.microsoft.com/office/drawing/2014/main" id="{77FC4ADB-9CD4-86C8-AE47-443F8FA17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369002" y="2501945"/>
            <a:ext cx="731520" cy="597213"/>
          </a:xfrm>
          <a:prstGeom prst="rect">
            <a:avLst/>
          </a:prstGeom>
        </p:spPr>
      </p:pic>
      <p:sp>
        <p:nvSpPr>
          <p:cNvPr id="10" name="Rectangle 9">
            <a:extLst>
              <a:ext uri="{FF2B5EF4-FFF2-40B4-BE49-F238E27FC236}">
                <a16:creationId xmlns:a16="http://schemas.microsoft.com/office/drawing/2014/main" id="{BE3426B0-C69D-E785-656B-B05301DB9AAA}"/>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spTree>
    <p:extLst>
      <p:ext uri="{BB962C8B-B14F-4D97-AF65-F5344CB8AC3E}">
        <p14:creationId xmlns:p14="http://schemas.microsoft.com/office/powerpoint/2010/main" val="2660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FA9E65-1BB5-458C-929A-AB858558BB37}"/>
              </a:ext>
            </a:extLst>
          </p:cNvPr>
          <p:cNvSpPr txBox="1">
            <a:spLocks/>
          </p:cNvSpPr>
          <p:nvPr/>
        </p:nvSpPr>
        <p:spPr>
          <a:xfrm>
            <a:off x="344493" y="1192973"/>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4400" b="0" dirty="0"/>
              <a:t>Topic 1: </a:t>
            </a:r>
            <a:br>
              <a:rPr lang="en-US" sz="4400" b="0" dirty="0"/>
            </a:br>
            <a:r>
              <a:rPr lang="en-US" sz="4400" b="0" dirty="0"/>
              <a:t>Essential principles </a:t>
            </a:r>
            <a:br>
              <a:rPr lang="en-US" sz="4400" b="0" dirty="0"/>
            </a:br>
            <a:r>
              <a:rPr lang="en-US" sz="4400" b="0" dirty="0"/>
              <a:t>of immunology</a:t>
            </a:r>
          </a:p>
        </p:txBody>
      </p:sp>
      <p:sp>
        <p:nvSpPr>
          <p:cNvPr id="8" name="Subtitle 12">
            <a:extLst>
              <a:ext uri="{FF2B5EF4-FFF2-40B4-BE49-F238E27FC236}">
                <a16:creationId xmlns:a16="http://schemas.microsoft.com/office/drawing/2014/main" id="{67918E83-D9D9-43FD-B610-180E9E732BC7}"/>
              </a:ext>
            </a:extLst>
          </p:cNvPr>
          <p:cNvSpPr txBox="1">
            <a:spLocks/>
          </p:cNvSpPr>
          <p:nvPr/>
        </p:nvSpPr>
        <p:spPr>
          <a:xfrm>
            <a:off x="344492" y="3981893"/>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buNone/>
            </a:pPr>
            <a:r>
              <a:rPr lang="en-US" sz="1800" dirty="0"/>
              <a:t>The immune system identifies nonself invaders through both innate and adaptive immunity.</a:t>
            </a:r>
          </a:p>
        </p:txBody>
      </p:sp>
    </p:spTree>
    <p:extLst>
      <p:ext uri="{BB962C8B-B14F-4D97-AF65-F5344CB8AC3E}">
        <p14:creationId xmlns:p14="http://schemas.microsoft.com/office/powerpoint/2010/main" val="196978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907F-DB35-4C58-9518-90F1808115FB}"/>
              </a:ext>
            </a:extLst>
          </p:cNvPr>
          <p:cNvSpPr>
            <a:spLocks noGrp="1"/>
          </p:cNvSpPr>
          <p:nvPr>
            <p:ph type="title"/>
          </p:nvPr>
        </p:nvSpPr>
        <p:spPr>
          <a:xfrm>
            <a:off x="365759" y="365760"/>
            <a:ext cx="10378440" cy="914400"/>
          </a:xfrm>
        </p:spPr>
        <p:txBody>
          <a:bodyPr/>
          <a:lstStyle/>
          <a:p>
            <a:r>
              <a:rPr lang="en-US" sz="2800" dirty="0"/>
              <a:t>Research aims to explore the potential of I-O to target and eliminate tumor cells in earlier stages of cancer</a:t>
            </a:r>
            <a:r>
              <a:rPr lang="en-US" sz="2800" baseline="30000" dirty="0">
                <a:solidFill>
                  <a:schemeClr val="tx2"/>
                </a:solidFill>
              </a:rPr>
              <a:t>7</a:t>
            </a:r>
            <a:r>
              <a:rPr lang="en-US" baseline="30000" dirty="0">
                <a:solidFill>
                  <a:schemeClr val="tx2"/>
                </a:solidFill>
              </a:rPr>
              <a:t>-11</a:t>
            </a:r>
          </a:p>
        </p:txBody>
      </p:sp>
      <p:sp>
        <p:nvSpPr>
          <p:cNvPr id="4" name="Slide Number Placeholder 3">
            <a:extLst>
              <a:ext uri="{FF2B5EF4-FFF2-40B4-BE49-F238E27FC236}">
                <a16:creationId xmlns:a16="http://schemas.microsoft.com/office/drawing/2014/main" id="{7BE43839-8D9B-4599-852A-E8FA346493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5" name="Content Placeholder 2">
            <a:extLst>
              <a:ext uri="{FF2B5EF4-FFF2-40B4-BE49-F238E27FC236}">
                <a16:creationId xmlns:a16="http://schemas.microsoft.com/office/drawing/2014/main" id="{D8CF70CB-6D21-4E5E-9577-C38E5E582D8D}"/>
              </a:ext>
            </a:extLst>
          </p:cNvPr>
          <p:cNvSpPr>
            <a:spLocks noGrp="1"/>
          </p:cNvSpPr>
          <p:nvPr>
            <p:ph idx="1"/>
          </p:nvPr>
        </p:nvSpPr>
        <p:spPr>
          <a:xfrm>
            <a:off x="7089030" y="2041005"/>
            <a:ext cx="4437708" cy="731866"/>
          </a:xfrm>
        </p:spPr>
        <p:txBody>
          <a:bodyPr/>
          <a:lstStyle/>
          <a:p>
            <a:pPr marL="0" indent="0" algn="l">
              <a:spcBef>
                <a:spcPts val="0"/>
              </a:spcBef>
              <a:buNone/>
            </a:pPr>
            <a:r>
              <a:rPr lang="en-US" sz="1800" b="1" i="0" u="none" strike="noStrike" baseline="0" dirty="0">
                <a:solidFill>
                  <a:srgbClr val="595454"/>
                </a:solidFill>
              </a:rPr>
              <a:t>In the </a:t>
            </a:r>
            <a:r>
              <a:rPr lang="en-US" sz="1800" b="1" i="0" u="none" strike="noStrike" baseline="0" dirty="0">
                <a:solidFill>
                  <a:srgbClr val="62B3C7"/>
                </a:solidFill>
              </a:rPr>
              <a:t>neoadjuvant </a:t>
            </a:r>
            <a:r>
              <a:rPr lang="en-US" sz="1800" b="1" i="0" u="none" strike="noStrike" baseline="0" dirty="0">
                <a:solidFill>
                  <a:srgbClr val="595454"/>
                </a:solidFill>
              </a:rPr>
              <a:t>setting:</a:t>
            </a:r>
            <a:endParaRPr lang="en-US" sz="1800" b="1" dirty="0">
              <a:solidFill>
                <a:srgbClr val="595454"/>
              </a:solidFill>
            </a:endParaRPr>
          </a:p>
          <a:p>
            <a:pPr>
              <a:spcBef>
                <a:spcPts val="0"/>
              </a:spcBef>
            </a:pPr>
            <a:r>
              <a:rPr lang="en-US" sz="1600" i="0" u="none" strike="noStrike" baseline="0" dirty="0">
                <a:solidFill>
                  <a:srgbClr val="595454"/>
                </a:solidFill>
              </a:rPr>
              <a:t>T</a:t>
            </a:r>
            <a:r>
              <a:rPr lang="en-US" sz="1600" b="0" i="0" u="none" strike="noStrike" baseline="0" dirty="0">
                <a:solidFill>
                  <a:srgbClr val="595454"/>
                </a:solidFill>
              </a:rPr>
              <a:t>he presence of tumor cells may allow for </a:t>
            </a:r>
            <a:br>
              <a:rPr lang="en-US" sz="1600" b="0" i="0" u="none" strike="noStrike" baseline="0" dirty="0">
                <a:solidFill>
                  <a:srgbClr val="595454"/>
                </a:solidFill>
              </a:rPr>
            </a:br>
            <a:r>
              <a:rPr lang="en-US" sz="1600" b="0" i="0" u="none" strike="noStrike" baseline="0" dirty="0">
                <a:solidFill>
                  <a:srgbClr val="595454"/>
                </a:solidFill>
              </a:rPr>
              <a:t>T-cell priming while tumor antigens are abundant, potentially leading to an effective and prolonged antitumor </a:t>
            </a:r>
            <a:r>
              <a:rPr lang="en-US" sz="1600" b="0" i="0" u="none" strike="noStrike" baseline="0" dirty="0">
                <a:solidFill>
                  <a:schemeClr val="tx2"/>
                </a:solidFill>
              </a:rPr>
              <a:t>immune response</a:t>
            </a:r>
            <a:r>
              <a:rPr lang="en-US" sz="1600" b="0" i="0" u="none" strike="noStrike" baseline="30000" dirty="0">
                <a:solidFill>
                  <a:schemeClr val="tx2"/>
                </a:solidFill>
              </a:rPr>
              <a:t>8-10</a:t>
            </a:r>
            <a:endParaRPr lang="en-US" sz="1800" baseline="30000" dirty="0">
              <a:solidFill>
                <a:schemeClr val="tx2"/>
              </a:solidFill>
            </a:endParaRPr>
          </a:p>
        </p:txBody>
      </p:sp>
      <p:sp>
        <p:nvSpPr>
          <p:cNvPr id="16" name="TextBox 15">
            <a:extLst>
              <a:ext uri="{FF2B5EF4-FFF2-40B4-BE49-F238E27FC236}">
                <a16:creationId xmlns:a16="http://schemas.microsoft.com/office/drawing/2014/main" id="{AC97C27E-805B-4BB8-9C2B-892A72191FDC}"/>
              </a:ext>
            </a:extLst>
          </p:cNvPr>
          <p:cNvSpPr txBox="1"/>
          <p:nvPr/>
        </p:nvSpPr>
        <p:spPr>
          <a:xfrm>
            <a:off x="7089030" y="3989788"/>
            <a:ext cx="4437708" cy="101566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95454"/>
                </a:solidFill>
                <a:effectLst/>
                <a:uLnTx/>
                <a:uFillTx/>
                <a:latin typeface="Trebuchet MS"/>
                <a:ea typeface="+mn-ea"/>
                <a:cs typeface="+mn-cs"/>
              </a:rPr>
              <a:t>In the </a:t>
            </a:r>
            <a:r>
              <a:rPr kumimoji="0" lang="en-US" b="1" i="0" u="none" strike="noStrike" kern="1200" cap="none" spc="0" normalizeH="0" baseline="0" noProof="0" dirty="0">
                <a:ln>
                  <a:noFill/>
                </a:ln>
                <a:solidFill>
                  <a:srgbClr val="62B3C7"/>
                </a:solidFill>
                <a:effectLst/>
                <a:uLnTx/>
                <a:uFillTx/>
                <a:latin typeface="Trebuchet MS"/>
                <a:ea typeface="+mn-ea"/>
                <a:cs typeface="+mn-cs"/>
              </a:rPr>
              <a:t>adjuvant </a:t>
            </a:r>
            <a:r>
              <a:rPr kumimoji="0" lang="en-US" b="1" i="0" u="none" strike="noStrike" kern="1200" cap="none" spc="0" normalizeH="0" baseline="0" noProof="0" dirty="0">
                <a:ln>
                  <a:noFill/>
                </a:ln>
                <a:solidFill>
                  <a:srgbClr val="595454"/>
                </a:solidFill>
                <a:effectLst/>
                <a:uLnTx/>
                <a:uFillTx/>
                <a:latin typeface="Trebuchet MS"/>
                <a:ea typeface="+mn-ea"/>
                <a:cs typeface="+mn-cs"/>
              </a:rPr>
              <a:t>setting: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595454"/>
                </a:solidFill>
                <a:latin typeface="Trebuchet MS"/>
              </a:rPr>
              <a:t>P</a:t>
            </a:r>
            <a:r>
              <a:rPr kumimoji="0" lang="en-US" sz="1600" b="0" i="0" u="none" strike="noStrike" kern="1200" cap="none" spc="0" normalizeH="0" baseline="0" noProof="0" dirty="0">
                <a:ln>
                  <a:noFill/>
                </a:ln>
                <a:solidFill>
                  <a:srgbClr val="595454"/>
                </a:solidFill>
                <a:effectLst/>
                <a:uLnTx/>
                <a:uFillTx/>
                <a:latin typeface="Trebuchet MS"/>
                <a:ea typeface="+mn-ea"/>
                <a:cs typeface="+mn-cs"/>
              </a:rPr>
              <a:t>rimed T cells, specific to tumor antigens, may develop into protective memory T cells after surgical excision of the </a:t>
            </a:r>
            <a:r>
              <a:rPr kumimoji="0" lang="en-US" sz="1600" b="0" i="0" u="none" strike="noStrike" kern="1200" cap="none" spc="0" normalizeH="0" baseline="0" noProof="0" dirty="0">
                <a:ln>
                  <a:noFill/>
                </a:ln>
                <a:solidFill>
                  <a:schemeClr val="tx2"/>
                </a:solidFill>
                <a:effectLst/>
                <a:uLnTx/>
                <a:uFillTx/>
                <a:latin typeface="Trebuchet MS"/>
                <a:ea typeface="+mn-ea"/>
                <a:cs typeface="+mn-cs"/>
              </a:rPr>
              <a:t>primary tumor</a:t>
            </a:r>
            <a:r>
              <a:rPr kumimoji="0" lang="en-US" sz="1600" b="0" i="0" u="none" strike="noStrike" kern="1200" cap="none" spc="0" normalizeH="0" baseline="30000" noProof="0" dirty="0">
                <a:ln>
                  <a:noFill/>
                </a:ln>
                <a:solidFill>
                  <a:schemeClr val="tx2"/>
                </a:solidFill>
                <a:effectLst/>
                <a:uLnTx/>
                <a:uFillTx/>
                <a:latin typeface="Trebuchet MS"/>
                <a:ea typeface="+mn-ea"/>
                <a:cs typeface="+mn-cs"/>
              </a:rPr>
              <a:t>12</a:t>
            </a:r>
          </a:p>
        </p:txBody>
      </p:sp>
      <p:sp>
        <p:nvSpPr>
          <p:cNvPr id="7" name="Rectangle 6">
            <a:extLst>
              <a:ext uri="{FF2B5EF4-FFF2-40B4-BE49-F238E27FC236}">
                <a16:creationId xmlns:a16="http://schemas.microsoft.com/office/drawing/2014/main" id="{2F6849C4-1AD6-20CC-110E-EAC9860D3F32}"/>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pic>
        <p:nvPicPr>
          <p:cNvPr id="8" name="Picture 7">
            <a:extLst>
              <a:ext uri="{FF2B5EF4-FFF2-40B4-BE49-F238E27FC236}">
                <a16:creationId xmlns:a16="http://schemas.microsoft.com/office/drawing/2014/main" id="{A874DC23-23BF-F3B0-469D-A386F82A31A3}"/>
              </a:ext>
            </a:extLst>
          </p:cNvPr>
          <p:cNvPicPr>
            <a:picLocks noChangeAspect="1"/>
          </p:cNvPicPr>
          <p:nvPr/>
        </p:nvPicPr>
        <p:blipFill>
          <a:blip r:embed="rId3"/>
          <a:stretch>
            <a:fillRect/>
          </a:stretch>
        </p:blipFill>
        <p:spPr>
          <a:xfrm>
            <a:off x="365125" y="1743584"/>
            <a:ext cx="5995336" cy="4459861"/>
          </a:xfrm>
          <a:prstGeom prst="rect">
            <a:avLst/>
          </a:prstGeom>
        </p:spPr>
      </p:pic>
      <p:sp>
        <p:nvSpPr>
          <p:cNvPr id="9" name="TextBox 8">
            <a:extLst>
              <a:ext uri="{FF2B5EF4-FFF2-40B4-BE49-F238E27FC236}">
                <a16:creationId xmlns:a16="http://schemas.microsoft.com/office/drawing/2014/main" id="{984318B5-6BE0-D868-4330-DE7AED3245FE}"/>
              </a:ext>
            </a:extLst>
          </p:cNvPr>
          <p:cNvSpPr txBox="1"/>
          <p:nvPr/>
        </p:nvSpPr>
        <p:spPr>
          <a:xfrm>
            <a:off x="365125" y="1342595"/>
            <a:ext cx="10378439" cy="338554"/>
          </a:xfrm>
          <a:prstGeom prst="rect">
            <a:avLst/>
          </a:prstGeom>
          <a:noFill/>
          <a:ln w="19050">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595454"/>
                </a:solidFill>
                <a:effectLst/>
                <a:uLnTx/>
                <a:uFillTx/>
                <a:latin typeface="Trebuchet MS"/>
                <a:ea typeface="+mn-ea"/>
                <a:cs typeface="+mn-cs"/>
              </a:rPr>
              <a:t>In earlier stages of cancer, the immune system may be more intact and </a:t>
            </a:r>
            <a:r>
              <a:rPr kumimoji="0" lang="en-US" sz="1600" i="0" u="none" strike="noStrike" kern="1200" cap="none" spc="0" normalizeH="0" baseline="0" noProof="0" dirty="0">
                <a:ln>
                  <a:noFill/>
                </a:ln>
                <a:solidFill>
                  <a:schemeClr val="tx2"/>
                </a:solidFill>
                <a:effectLst/>
                <a:uLnTx/>
                <a:uFillTx/>
                <a:latin typeface="Trebuchet MS"/>
                <a:ea typeface="+mn-ea"/>
                <a:cs typeface="+mn-cs"/>
              </a:rPr>
              <a:t>responsive</a:t>
            </a:r>
            <a:r>
              <a:rPr kumimoji="0" lang="en-US" sz="1600" i="0" u="none" strike="noStrike" kern="1200" cap="none" spc="0" normalizeH="0" baseline="30000" noProof="0" dirty="0">
                <a:ln>
                  <a:noFill/>
                </a:ln>
                <a:solidFill>
                  <a:schemeClr val="tx2"/>
                </a:solidFill>
                <a:effectLst/>
                <a:uLnTx/>
                <a:uFillTx/>
                <a:latin typeface="Trebuchet MS"/>
                <a:ea typeface="+mn-ea"/>
                <a:cs typeface="+mn-cs"/>
              </a:rPr>
              <a:t>6</a:t>
            </a:r>
          </a:p>
        </p:txBody>
      </p:sp>
    </p:spTree>
    <p:extLst>
      <p:ext uri="{BB962C8B-B14F-4D97-AF65-F5344CB8AC3E}">
        <p14:creationId xmlns:p14="http://schemas.microsoft.com/office/powerpoint/2010/main" val="198492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907F-DB35-4C58-9518-90F1808115FB}"/>
              </a:ext>
            </a:extLst>
          </p:cNvPr>
          <p:cNvSpPr>
            <a:spLocks noGrp="1"/>
          </p:cNvSpPr>
          <p:nvPr>
            <p:ph type="title"/>
          </p:nvPr>
        </p:nvSpPr>
        <p:spPr>
          <a:xfrm>
            <a:off x="365759" y="365760"/>
            <a:ext cx="10378440" cy="914400"/>
          </a:xfrm>
        </p:spPr>
        <p:txBody>
          <a:bodyPr/>
          <a:lstStyle/>
          <a:p>
            <a:r>
              <a:rPr lang="en-US" sz="2800" dirty="0"/>
              <a:t>Surrogate endpoints for survival may help to assess the efficacy of treatment in the neoadjuvant, adjuvant, and perioperative </a:t>
            </a:r>
            <a:r>
              <a:rPr lang="en-US" sz="2800" dirty="0">
                <a:solidFill>
                  <a:schemeClr val="tx2"/>
                </a:solidFill>
              </a:rPr>
              <a:t>settings</a:t>
            </a:r>
            <a:r>
              <a:rPr lang="en-US" sz="2800" baseline="30000" dirty="0">
                <a:solidFill>
                  <a:schemeClr val="tx2"/>
                </a:solidFill>
              </a:rPr>
              <a:t>13</a:t>
            </a:r>
            <a:r>
              <a:rPr lang="en-US" baseline="30000" dirty="0">
                <a:solidFill>
                  <a:schemeClr val="tx2"/>
                </a:solidFill>
              </a:rPr>
              <a:t>-22</a:t>
            </a:r>
          </a:p>
        </p:txBody>
      </p:sp>
      <p:sp>
        <p:nvSpPr>
          <p:cNvPr id="4" name="Slide Number Placeholder 3">
            <a:extLst>
              <a:ext uri="{FF2B5EF4-FFF2-40B4-BE49-F238E27FC236}">
                <a16:creationId xmlns:a16="http://schemas.microsoft.com/office/drawing/2014/main" id="{7BE43839-8D9B-4599-852A-E8FA346493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C4CBE224-1F7A-4ABF-BED3-627615A08370}"/>
              </a:ext>
            </a:extLst>
          </p:cNvPr>
          <p:cNvPicPr>
            <a:picLocks noChangeAspect="1"/>
          </p:cNvPicPr>
          <p:nvPr/>
        </p:nvPicPr>
        <p:blipFill>
          <a:blip r:embed="rId3"/>
          <a:stretch>
            <a:fillRect/>
          </a:stretch>
        </p:blipFill>
        <p:spPr>
          <a:xfrm>
            <a:off x="364490" y="1654817"/>
            <a:ext cx="6398865" cy="3334772"/>
          </a:xfrm>
          <a:prstGeom prst="rect">
            <a:avLst/>
          </a:prstGeom>
        </p:spPr>
      </p:pic>
      <p:sp>
        <p:nvSpPr>
          <p:cNvPr id="11" name="TextBox 10">
            <a:extLst>
              <a:ext uri="{FF2B5EF4-FFF2-40B4-BE49-F238E27FC236}">
                <a16:creationId xmlns:a16="http://schemas.microsoft.com/office/drawing/2014/main" id="{74FF7888-7AF8-4C57-9AD7-D8A6D59AC2B2}"/>
              </a:ext>
            </a:extLst>
          </p:cNvPr>
          <p:cNvSpPr txBox="1"/>
          <p:nvPr/>
        </p:nvSpPr>
        <p:spPr>
          <a:xfrm>
            <a:off x="7739517" y="2655094"/>
            <a:ext cx="3159693" cy="1323439"/>
          </a:xfrm>
          <a:prstGeom prst="rect">
            <a:avLst/>
          </a:prstGeom>
          <a:noFill/>
          <a:ln w="1905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While OS is a common endpoint in oncology</a:t>
            </a:r>
            <a:r>
              <a:rPr kumimoji="0" lang="en-US" sz="1600" b="0" i="0" u="none" strike="noStrike" kern="1200" cap="none" spc="0" normalizeH="0" baseline="0" noProof="0" dirty="0">
                <a:ln>
                  <a:noFill/>
                </a:ln>
                <a:solidFill>
                  <a:schemeClr val="tx2"/>
                </a:solidFill>
                <a:effectLst/>
                <a:uLnTx/>
                <a:uFillTx/>
                <a:latin typeface="Trebuchet MS"/>
                <a:ea typeface="+mn-ea"/>
                <a:cs typeface="+mn-cs"/>
              </a:rPr>
              <a:t>, it requires a longer follow-up period.</a:t>
            </a:r>
            <a:r>
              <a:rPr kumimoji="0" lang="en-US" sz="1600" b="0" i="0" u="none" strike="noStrike" kern="1200" cap="none" spc="0" normalizeH="0" baseline="30000" noProof="0" dirty="0">
                <a:ln>
                  <a:noFill/>
                </a:ln>
                <a:solidFill>
                  <a:schemeClr val="tx2"/>
                </a:solidFill>
                <a:effectLst/>
                <a:uLnTx/>
                <a:uFillTx/>
                <a:latin typeface="Trebuchet MS"/>
                <a:ea typeface="+mn-ea"/>
                <a:cs typeface="+mn-cs"/>
              </a:rPr>
              <a:t>13 </a:t>
            </a:r>
            <a:r>
              <a:rPr kumimoji="0" lang="en-US" sz="1600" b="0" i="0" u="none" strike="noStrike" kern="1200" cap="none" spc="0" normalizeH="0" baseline="0" noProof="0" dirty="0">
                <a:ln>
                  <a:noFill/>
                </a:ln>
                <a:solidFill>
                  <a:schemeClr val="tx2"/>
                </a:solidFill>
                <a:effectLst/>
                <a:uLnTx/>
                <a:uFillTx/>
                <a:latin typeface="Trebuchet MS"/>
                <a:ea typeface="+mn-ea"/>
                <a:cs typeface="+mn-cs"/>
              </a:rPr>
              <a:t>Surrogate endpoints may potentially correlate with OS</a:t>
            </a:r>
            <a:r>
              <a:rPr lang="en-US" sz="1600" baseline="30000" dirty="0">
                <a:solidFill>
                  <a:schemeClr val="tx2"/>
                </a:solidFill>
              </a:rPr>
              <a:t>18,23-25</a:t>
            </a:r>
            <a:endParaRPr kumimoji="0" lang="en-US" sz="1600" b="0" i="0" u="none" strike="noStrike" kern="1200" cap="none" spc="0" normalizeH="0" baseline="30000" noProof="0" dirty="0">
              <a:ln>
                <a:noFill/>
              </a:ln>
              <a:solidFill>
                <a:schemeClr val="tx2"/>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8AED3D1D-AB79-40CD-90D4-040272B0EB07}"/>
              </a:ext>
            </a:extLst>
          </p:cNvPr>
          <p:cNvSpPr txBox="1"/>
          <p:nvPr/>
        </p:nvSpPr>
        <p:spPr>
          <a:xfrm>
            <a:off x="364490" y="5823059"/>
            <a:ext cx="11461750" cy="338554"/>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595454"/>
                </a:solidFill>
                <a:effectLst/>
                <a:uLnTx/>
                <a:uFillTx/>
                <a:latin typeface="Trebuchet MS"/>
                <a:ea typeface="+mj-ea"/>
                <a:cs typeface="+mj-cs"/>
              </a:rPr>
              <a:t>BMS is investigating OS and surrogate endpoints to assess treatment efficacy in earlier stages of </a:t>
            </a:r>
            <a:r>
              <a:rPr kumimoji="0" lang="en-US" sz="1600" b="1" i="0" u="none" strike="noStrike" kern="1200" cap="none" spc="0" normalizeH="0" baseline="0" noProof="0" dirty="0">
                <a:ln>
                  <a:noFill/>
                </a:ln>
                <a:solidFill>
                  <a:schemeClr val="tx2"/>
                </a:solidFill>
                <a:effectLst/>
                <a:uLnTx/>
                <a:uFillTx/>
                <a:latin typeface="Trebuchet MS"/>
                <a:ea typeface="+mj-ea"/>
                <a:cs typeface="+mj-cs"/>
              </a:rPr>
              <a:t>cancer</a:t>
            </a:r>
            <a:r>
              <a:rPr lang="en-US" baseline="30000" dirty="0">
                <a:solidFill>
                  <a:schemeClr val="tx2"/>
                </a:solidFill>
                <a:latin typeface="Trebuchet MS"/>
              </a:rPr>
              <a:t>26-34</a:t>
            </a:r>
            <a:endParaRPr kumimoji="0" lang="en-US" sz="1600" b="1" i="0" u="none" strike="noStrike" kern="1200" cap="none" spc="0" normalizeH="0" baseline="30000" noProof="0" dirty="0">
              <a:ln>
                <a:noFill/>
              </a:ln>
              <a:solidFill>
                <a:schemeClr val="tx2"/>
              </a:solidFill>
              <a:effectLst/>
              <a:uLnTx/>
              <a:uFillTx/>
              <a:latin typeface="Trebuchet MS"/>
              <a:ea typeface="+mj-ea"/>
              <a:cs typeface="+mj-cs"/>
            </a:endParaRPr>
          </a:p>
        </p:txBody>
      </p:sp>
      <p:sp>
        <p:nvSpPr>
          <p:cNvPr id="5" name="Rectangle 4">
            <a:extLst>
              <a:ext uri="{FF2B5EF4-FFF2-40B4-BE49-F238E27FC236}">
                <a16:creationId xmlns:a16="http://schemas.microsoft.com/office/drawing/2014/main" id="{B92106EF-9DAA-4371-28C3-8C0808B64A9E}"/>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sp>
        <p:nvSpPr>
          <p:cNvPr id="6" name="Content Placeholder 2">
            <a:extLst>
              <a:ext uri="{FF2B5EF4-FFF2-40B4-BE49-F238E27FC236}">
                <a16:creationId xmlns:a16="http://schemas.microsoft.com/office/drawing/2014/main" id="{57B77AAB-74A2-8349-4901-104B4C7AC9C7}"/>
              </a:ext>
            </a:extLst>
          </p:cNvPr>
          <p:cNvSpPr txBox="1">
            <a:spLocks/>
          </p:cNvSpPr>
          <p:nvPr/>
        </p:nvSpPr>
        <p:spPr>
          <a:xfrm>
            <a:off x="364489" y="5177895"/>
            <a:ext cx="10378439" cy="541014"/>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B2C6"/>
                </a:solidFill>
                <a:effectLst/>
                <a:uLnTx/>
                <a:uFillTx/>
                <a:latin typeface="Trebuchet MS"/>
                <a:ea typeface="+mn-ea"/>
                <a:cs typeface="+mn-cs"/>
              </a:rPr>
              <a:t>EFS: </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Time from patient randomization until any event</a:t>
            </a:r>
            <a:r>
              <a:rPr lang="en-US" sz="1200" dirty="0">
                <a:solidFill>
                  <a:srgbClr val="595454"/>
                </a:solidFill>
                <a:latin typeface="Trebuchet MS"/>
              </a:rPr>
              <a:t>,</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 including progression of disease, recurrence, or death irrespective of </a:t>
            </a:r>
            <a:r>
              <a:rPr kumimoji="0" lang="en-US" sz="1200" b="0" i="0" u="none" strike="noStrike" kern="1200" cap="none" spc="0" normalizeH="0" baseline="0" noProof="0" dirty="0">
                <a:ln>
                  <a:noFill/>
                </a:ln>
                <a:solidFill>
                  <a:schemeClr val="tx2"/>
                </a:solidFill>
                <a:effectLst/>
                <a:uLnTx/>
                <a:uFillTx/>
                <a:latin typeface="Trebuchet MS"/>
                <a:ea typeface="+mn-ea"/>
                <a:cs typeface="+mn-cs"/>
              </a:rPr>
              <a:t>cause</a:t>
            </a:r>
            <a:r>
              <a:rPr lang="en-US" sz="1200" baseline="30000" dirty="0">
                <a:solidFill>
                  <a:schemeClr val="tx2"/>
                </a:solidFill>
                <a:latin typeface="Trebuchet MS"/>
              </a:rPr>
              <a:t>13</a:t>
            </a:r>
            <a:r>
              <a:rPr kumimoji="0" lang="en-US" sz="1200" b="0" i="0" u="none" strike="noStrike" kern="1200" cap="none" spc="0" normalizeH="0" baseline="30000" noProof="0" dirty="0">
                <a:ln>
                  <a:noFill/>
                </a:ln>
                <a:solidFill>
                  <a:schemeClr val="tx2"/>
                </a:solidFill>
                <a:effectLst/>
                <a:uLnTx/>
                <a:uFillTx/>
                <a:latin typeface="Trebuchet MS"/>
                <a:ea typeface="+mn-ea"/>
                <a:cs typeface="+mn-cs"/>
              </a:rPr>
              <a:t>,16</a:t>
            </a:r>
            <a:endParaRPr lang="en-US" sz="1200" dirty="0">
              <a:solidFill>
                <a:schemeClr val="tx2"/>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8C00"/>
                </a:solidFill>
                <a:effectLst/>
                <a:uLnTx/>
                <a:uFillTx/>
                <a:latin typeface="Trebuchet MS"/>
                <a:ea typeface="+mn-ea"/>
                <a:cs typeface="+mn-cs"/>
              </a:rPr>
              <a:t>DFS/RFS: </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Length of time patient survives after primary treatment ends without any signs or symptoms of the cancer for which they were </a:t>
            </a:r>
            <a:r>
              <a:rPr kumimoji="0" lang="en-US" sz="1200" b="0" i="0" u="none" strike="noStrike" kern="1200" cap="none" spc="0" normalizeH="0" baseline="0" noProof="0" dirty="0">
                <a:ln>
                  <a:noFill/>
                </a:ln>
                <a:solidFill>
                  <a:schemeClr val="tx2"/>
                </a:solidFill>
                <a:effectLst/>
                <a:uLnTx/>
                <a:uFillTx/>
                <a:latin typeface="Trebuchet MS"/>
                <a:ea typeface="+mn-ea"/>
                <a:cs typeface="+mn-cs"/>
              </a:rPr>
              <a:t>treated</a:t>
            </a:r>
            <a:r>
              <a:rPr lang="en-US" sz="1200" baseline="30000" dirty="0">
                <a:solidFill>
                  <a:schemeClr val="tx2"/>
                </a:solidFill>
                <a:latin typeface="Trebuchet MS"/>
              </a:rPr>
              <a:t>23,25,2</a:t>
            </a:r>
            <a:r>
              <a:rPr kumimoji="0" lang="en-US" sz="1200" b="0" i="0" u="none" strike="noStrike" kern="1200" cap="none" spc="0" normalizeH="0" baseline="30000" noProof="0" dirty="0">
                <a:ln>
                  <a:noFill/>
                </a:ln>
                <a:solidFill>
                  <a:schemeClr val="tx2"/>
                </a:solidFill>
                <a:effectLst/>
                <a:uLnTx/>
                <a:uFillTx/>
                <a:latin typeface="Trebuchet MS"/>
                <a:ea typeface="+mn-ea"/>
                <a:cs typeface="+mn-cs"/>
              </a:rPr>
              <a:t>6</a:t>
            </a:r>
          </a:p>
        </p:txBody>
      </p:sp>
    </p:spTree>
    <p:extLst>
      <p:ext uri="{BB962C8B-B14F-4D97-AF65-F5344CB8AC3E}">
        <p14:creationId xmlns:p14="http://schemas.microsoft.com/office/powerpoint/2010/main" val="32516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8E554F-2A0D-D69B-1B3A-0549DD8757B9}"/>
              </a:ext>
            </a:extLst>
          </p:cNvPr>
          <p:cNvPicPr>
            <a:picLocks noChangeAspect="1"/>
          </p:cNvPicPr>
          <p:nvPr/>
        </p:nvPicPr>
        <p:blipFill>
          <a:blip r:embed="rId3"/>
          <a:stretch>
            <a:fillRect/>
          </a:stretch>
        </p:blipFill>
        <p:spPr>
          <a:xfrm>
            <a:off x="65734" y="1442623"/>
            <a:ext cx="12060530" cy="3609852"/>
          </a:xfrm>
          <a:prstGeom prst="rect">
            <a:avLst/>
          </a:prstGeom>
        </p:spPr>
      </p:pic>
      <p:sp>
        <p:nvSpPr>
          <p:cNvPr id="2" name="Title 1">
            <a:extLst>
              <a:ext uri="{FF2B5EF4-FFF2-40B4-BE49-F238E27FC236}">
                <a16:creationId xmlns:a16="http://schemas.microsoft.com/office/drawing/2014/main" id="{B4A2D475-8D36-72F8-8586-C4E64FA009AB}"/>
              </a:ext>
            </a:extLst>
          </p:cNvPr>
          <p:cNvSpPr>
            <a:spLocks noGrp="1"/>
          </p:cNvSpPr>
          <p:nvPr>
            <p:ph type="title"/>
          </p:nvPr>
        </p:nvSpPr>
        <p:spPr>
          <a:xfrm>
            <a:off x="365759" y="365760"/>
            <a:ext cx="10378440" cy="914400"/>
          </a:xfrm>
        </p:spPr>
        <p:txBody>
          <a:bodyPr/>
          <a:lstStyle/>
          <a:p>
            <a:r>
              <a:rPr lang="en-US" dirty="0">
                <a:solidFill>
                  <a:schemeClr val="tx2"/>
                </a:solidFill>
              </a:rPr>
              <a:t>Pathologic response may provide an early indicator of neoadjuvant I-O efficacy</a:t>
            </a:r>
            <a:r>
              <a:rPr lang="en-US" baseline="30000" dirty="0">
                <a:solidFill>
                  <a:schemeClr val="tx2"/>
                </a:solidFill>
              </a:rPr>
              <a:t>14,35,36</a:t>
            </a:r>
            <a:endParaRPr lang="en-US" dirty="0">
              <a:solidFill>
                <a:schemeClr val="tx2"/>
              </a:solidFill>
            </a:endParaRPr>
          </a:p>
        </p:txBody>
      </p:sp>
      <p:sp>
        <p:nvSpPr>
          <p:cNvPr id="4" name="Slide Number Placeholder 3">
            <a:extLst>
              <a:ext uri="{FF2B5EF4-FFF2-40B4-BE49-F238E27FC236}">
                <a16:creationId xmlns:a16="http://schemas.microsoft.com/office/drawing/2014/main" id="{89195FF6-515B-7BB0-7015-70EC1A1CBD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9" name="Content Placeholder 2">
            <a:extLst>
              <a:ext uri="{FF2B5EF4-FFF2-40B4-BE49-F238E27FC236}">
                <a16:creationId xmlns:a16="http://schemas.microsoft.com/office/drawing/2014/main" id="{F2F24736-F1DF-14E7-682C-E79A88A847DC}"/>
              </a:ext>
            </a:extLst>
          </p:cNvPr>
          <p:cNvSpPr>
            <a:spLocks noGrp="1"/>
          </p:cNvSpPr>
          <p:nvPr>
            <p:ph idx="1"/>
          </p:nvPr>
        </p:nvSpPr>
        <p:spPr>
          <a:xfrm>
            <a:off x="792479" y="5214938"/>
            <a:ext cx="10607040" cy="627574"/>
          </a:xfrm>
        </p:spPr>
        <p:txBody>
          <a:bodyPr/>
          <a:lstStyle/>
          <a:p>
            <a:pPr>
              <a:spcBef>
                <a:spcPts val="0"/>
              </a:spcBef>
            </a:pPr>
            <a:r>
              <a:rPr lang="en-US" sz="1600" dirty="0">
                <a:solidFill>
                  <a:schemeClr val="tx2"/>
                </a:solidFill>
              </a:rPr>
              <a:t>Pathologic response rates may be reported as:</a:t>
            </a:r>
          </a:p>
          <a:p>
            <a:pPr lvl="1">
              <a:spcBef>
                <a:spcPts val="0"/>
              </a:spcBef>
            </a:pPr>
            <a:r>
              <a:rPr lang="en-US" sz="1600" dirty="0">
                <a:solidFill>
                  <a:schemeClr val="tx2"/>
                </a:solidFill>
              </a:rPr>
              <a:t>Pathologic complete response (pCR), defined as absence of any viable invasive tumor</a:t>
            </a:r>
            <a:r>
              <a:rPr lang="en-US" sz="1600" baseline="30000" dirty="0">
                <a:solidFill>
                  <a:schemeClr val="tx2"/>
                </a:solidFill>
              </a:rPr>
              <a:t>35</a:t>
            </a:r>
          </a:p>
          <a:p>
            <a:pPr lvl="1">
              <a:spcBef>
                <a:spcPts val="0"/>
              </a:spcBef>
            </a:pPr>
            <a:r>
              <a:rPr lang="en-US" sz="1600" dirty="0">
                <a:solidFill>
                  <a:schemeClr val="tx2"/>
                </a:solidFill>
              </a:rPr>
              <a:t>Major pathologic response (MPR), defined as ≤10% of residual viable tumor</a:t>
            </a:r>
            <a:r>
              <a:rPr lang="en-US" sz="1600" baseline="30000" dirty="0">
                <a:solidFill>
                  <a:schemeClr val="tx2"/>
                </a:solidFill>
              </a:rPr>
              <a:t>35</a:t>
            </a:r>
            <a:endParaRPr lang="en-US" sz="1600" dirty="0">
              <a:solidFill>
                <a:schemeClr val="tx2"/>
              </a:solidFill>
            </a:endParaRPr>
          </a:p>
        </p:txBody>
      </p:sp>
      <p:sp>
        <p:nvSpPr>
          <p:cNvPr id="5" name="Rectangle 4">
            <a:extLst>
              <a:ext uri="{FF2B5EF4-FFF2-40B4-BE49-F238E27FC236}">
                <a16:creationId xmlns:a16="http://schemas.microsoft.com/office/drawing/2014/main" id="{D50DE51A-2321-2615-1C41-905B4EFB8123}"/>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sp>
        <p:nvSpPr>
          <p:cNvPr id="7" name="TextBox 6">
            <a:extLst>
              <a:ext uri="{FF2B5EF4-FFF2-40B4-BE49-F238E27FC236}">
                <a16:creationId xmlns:a16="http://schemas.microsoft.com/office/drawing/2014/main" id="{FACDAD53-0F1F-21FA-8DE7-B80D94BD119C}"/>
              </a:ext>
            </a:extLst>
          </p:cNvPr>
          <p:cNvSpPr txBox="1"/>
          <p:nvPr/>
        </p:nvSpPr>
        <p:spPr>
          <a:xfrm>
            <a:off x="1836676" y="3398776"/>
            <a:ext cx="134679" cy="127591"/>
          </a:xfrm>
          <a:prstGeom prst="rect">
            <a:avLst/>
          </a:prstGeom>
          <a:solidFill>
            <a:srgbClr val="58BBCD"/>
          </a:solidFill>
        </p:spPr>
        <p:txBody>
          <a:bodyPr wrap="square" lIns="0" tIns="0" rIns="0" bIns="0" rtlCol="0">
            <a:noAutofit/>
          </a:bodyPr>
          <a:lstStyle/>
          <a:p>
            <a:pPr>
              <a:lnSpc>
                <a:spcPct val="100000"/>
              </a:lnSpc>
            </a:pPr>
            <a:r>
              <a:rPr lang="en-US" sz="500" dirty="0">
                <a:solidFill>
                  <a:schemeClr val="bg2"/>
                </a:solidFill>
              </a:rPr>
              <a:t>37</a:t>
            </a:r>
          </a:p>
        </p:txBody>
      </p:sp>
      <p:sp>
        <p:nvSpPr>
          <p:cNvPr id="10" name="TextBox 9">
            <a:extLst>
              <a:ext uri="{FF2B5EF4-FFF2-40B4-BE49-F238E27FC236}">
                <a16:creationId xmlns:a16="http://schemas.microsoft.com/office/drawing/2014/main" id="{36DB7160-EF80-BCBF-3A5E-9686B099C199}"/>
              </a:ext>
            </a:extLst>
          </p:cNvPr>
          <p:cNvSpPr txBox="1"/>
          <p:nvPr/>
        </p:nvSpPr>
        <p:spPr>
          <a:xfrm>
            <a:off x="3411476" y="3403602"/>
            <a:ext cx="134679" cy="127591"/>
          </a:xfrm>
          <a:prstGeom prst="rect">
            <a:avLst/>
          </a:prstGeom>
          <a:solidFill>
            <a:srgbClr val="58BBCD"/>
          </a:solidFill>
        </p:spPr>
        <p:txBody>
          <a:bodyPr wrap="square" lIns="0" tIns="0" rIns="0" bIns="0" rtlCol="0">
            <a:noAutofit/>
          </a:bodyPr>
          <a:lstStyle/>
          <a:p>
            <a:pPr>
              <a:lnSpc>
                <a:spcPct val="100000"/>
              </a:lnSpc>
            </a:pPr>
            <a:r>
              <a:rPr lang="en-US" sz="500" dirty="0">
                <a:solidFill>
                  <a:schemeClr val="bg2"/>
                </a:solidFill>
              </a:rPr>
              <a:t>38</a:t>
            </a:r>
          </a:p>
        </p:txBody>
      </p:sp>
      <p:sp>
        <p:nvSpPr>
          <p:cNvPr id="11" name="TextBox 10">
            <a:extLst>
              <a:ext uri="{FF2B5EF4-FFF2-40B4-BE49-F238E27FC236}">
                <a16:creationId xmlns:a16="http://schemas.microsoft.com/office/drawing/2014/main" id="{33ED2A5B-0903-A27B-C27A-0BEC0C806043}"/>
              </a:ext>
            </a:extLst>
          </p:cNvPr>
          <p:cNvSpPr txBox="1"/>
          <p:nvPr/>
        </p:nvSpPr>
        <p:spPr>
          <a:xfrm>
            <a:off x="5266689" y="3403009"/>
            <a:ext cx="190078" cy="127591"/>
          </a:xfrm>
          <a:prstGeom prst="rect">
            <a:avLst/>
          </a:prstGeom>
          <a:solidFill>
            <a:srgbClr val="58BBCD"/>
          </a:solidFill>
        </p:spPr>
        <p:txBody>
          <a:bodyPr wrap="square" lIns="0" tIns="0" rIns="0" bIns="0" rtlCol="0">
            <a:noAutofit/>
          </a:bodyPr>
          <a:lstStyle/>
          <a:p>
            <a:pPr>
              <a:lnSpc>
                <a:spcPct val="100000"/>
              </a:lnSpc>
            </a:pPr>
            <a:r>
              <a:rPr lang="en-US" sz="500" dirty="0">
                <a:solidFill>
                  <a:schemeClr val="bg2"/>
                </a:solidFill>
              </a:rPr>
              <a:t>39,40</a:t>
            </a:r>
          </a:p>
        </p:txBody>
      </p:sp>
      <p:sp>
        <p:nvSpPr>
          <p:cNvPr id="12" name="TextBox 11">
            <a:extLst>
              <a:ext uri="{FF2B5EF4-FFF2-40B4-BE49-F238E27FC236}">
                <a16:creationId xmlns:a16="http://schemas.microsoft.com/office/drawing/2014/main" id="{24D1202F-DF5A-4B10-15A2-8360247A450E}"/>
              </a:ext>
            </a:extLst>
          </p:cNvPr>
          <p:cNvSpPr txBox="1"/>
          <p:nvPr/>
        </p:nvSpPr>
        <p:spPr>
          <a:xfrm>
            <a:off x="9020642" y="3398776"/>
            <a:ext cx="134679" cy="127591"/>
          </a:xfrm>
          <a:prstGeom prst="rect">
            <a:avLst/>
          </a:prstGeom>
          <a:solidFill>
            <a:srgbClr val="58BBCD"/>
          </a:solidFill>
        </p:spPr>
        <p:txBody>
          <a:bodyPr wrap="square" lIns="0" tIns="0" rIns="0" bIns="0" rtlCol="0">
            <a:noAutofit/>
          </a:bodyPr>
          <a:lstStyle/>
          <a:p>
            <a:pPr>
              <a:lnSpc>
                <a:spcPct val="100000"/>
              </a:lnSpc>
            </a:pPr>
            <a:r>
              <a:rPr lang="en-US" sz="500" dirty="0">
                <a:solidFill>
                  <a:schemeClr val="bg2"/>
                </a:solidFill>
              </a:rPr>
              <a:t>41</a:t>
            </a:r>
          </a:p>
        </p:txBody>
      </p:sp>
      <p:sp>
        <p:nvSpPr>
          <p:cNvPr id="13" name="TextBox 12">
            <a:extLst>
              <a:ext uri="{FF2B5EF4-FFF2-40B4-BE49-F238E27FC236}">
                <a16:creationId xmlns:a16="http://schemas.microsoft.com/office/drawing/2014/main" id="{071D9E75-91FF-EE59-ACAA-F055DA2AB879}"/>
              </a:ext>
            </a:extLst>
          </p:cNvPr>
          <p:cNvSpPr txBox="1"/>
          <p:nvPr/>
        </p:nvSpPr>
        <p:spPr>
          <a:xfrm>
            <a:off x="10989142" y="3398776"/>
            <a:ext cx="134679" cy="127591"/>
          </a:xfrm>
          <a:prstGeom prst="rect">
            <a:avLst/>
          </a:prstGeom>
          <a:solidFill>
            <a:srgbClr val="58BBCD"/>
          </a:solidFill>
        </p:spPr>
        <p:txBody>
          <a:bodyPr wrap="square" lIns="0" tIns="0" rIns="0" bIns="0" rtlCol="0">
            <a:noAutofit/>
          </a:bodyPr>
          <a:lstStyle/>
          <a:p>
            <a:pPr>
              <a:lnSpc>
                <a:spcPct val="100000"/>
              </a:lnSpc>
            </a:pPr>
            <a:r>
              <a:rPr lang="en-US" sz="500" dirty="0">
                <a:solidFill>
                  <a:schemeClr val="bg2"/>
                </a:solidFill>
              </a:rPr>
              <a:t>42</a:t>
            </a:r>
          </a:p>
        </p:txBody>
      </p:sp>
    </p:spTree>
    <p:extLst>
      <p:ext uri="{BB962C8B-B14F-4D97-AF65-F5344CB8AC3E}">
        <p14:creationId xmlns:p14="http://schemas.microsoft.com/office/powerpoint/2010/main" val="144123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907F-DB35-4C58-9518-90F1808115FB}"/>
              </a:ext>
            </a:extLst>
          </p:cNvPr>
          <p:cNvSpPr>
            <a:spLocks noGrp="1"/>
          </p:cNvSpPr>
          <p:nvPr>
            <p:ph type="title"/>
          </p:nvPr>
        </p:nvSpPr>
        <p:spPr>
          <a:xfrm>
            <a:off x="365758" y="365760"/>
            <a:ext cx="10590999" cy="914400"/>
          </a:xfrm>
        </p:spPr>
        <p:txBody>
          <a:bodyPr/>
          <a:lstStyle/>
          <a:p>
            <a:r>
              <a:rPr lang="en-US" dirty="0"/>
              <a:t>ctDNA may be used to help monitor disease and tumor response to I-O</a:t>
            </a:r>
            <a:endParaRPr lang="en-US" baseline="30000" dirty="0"/>
          </a:p>
        </p:txBody>
      </p:sp>
      <p:sp>
        <p:nvSpPr>
          <p:cNvPr id="4" name="Slide Number Placeholder 3">
            <a:extLst>
              <a:ext uri="{FF2B5EF4-FFF2-40B4-BE49-F238E27FC236}">
                <a16:creationId xmlns:a16="http://schemas.microsoft.com/office/drawing/2014/main" id="{7BE43839-8D9B-4599-852A-E8FA346493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0" name="Footnotes">
            <a:extLst>
              <a:ext uri="{FF2B5EF4-FFF2-40B4-BE49-F238E27FC236}">
                <a16:creationId xmlns:a16="http://schemas.microsoft.com/office/drawing/2014/main" id="{91ACB2FB-C916-4194-94CC-348DB5BA24FE}"/>
              </a:ext>
            </a:extLst>
          </p:cNvPr>
          <p:cNvSpPr txBox="1"/>
          <p:nvPr/>
        </p:nvSpPr>
        <p:spPr>
          <a:xfrm>
            <a:off x="365758" y="5805961"/>
            <a:ext cx="11474028"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Figure adapted from Cabel L et al. </a:t>
            </a:r>
          </a:p>
        </p:txBody>
      </p:sp>
      <p:pic>
        <p:nvPicPr>
          <p:cNvPr id="11" name="Picture 10">
            <a:extLst>
              <a:ext uri="{FF2B5EF4-FFF2-40B4-BE49-F238E27FC236}">
                <a16:creationId xmlns:a16="http://schemas.microsoft.com/office/drawing/2014/main" id="{9BD170A8-C9E2-40B8-9889-68F2FD2A3796}"/>
              </a:ext>
            </a:extLst>
          </p:cNvPr>
          <p:cNvPicPr>
            <a:picLocks noChangeAspect="1"/>
          </p:cNvPicPr>
          <p:nvPr/>
        </p:nvPicPr>
        <p:blipFill rotWithShape="1">
          <a:blip r:embed="rId3"/>
          <a:srcRect b="6554"/>
          <a:stretch/>
        </p:blipFill>
        <p:spPr>
          <a:xfrm>
            <a:off x="130629" y="1963239"/>
            <a:ext cx="8113486" cy="3215267"/>
          </a:xfrm>
          <a:prstGeom prst="rect">
            <a:avLst/>
          </a:prstGeom>
        </p:spPr>
      </p:pic>
      <p:sp>
        <p:nvSpPr>
          <p:cNvPr id="12" name="TextBox 11">
            <a:extLst>
              <a:ext uri="{FF2B5EF4-FFF2-40B4-BE49-F238E27FC236}">
                <a16:creationId xmlns:a16="http://schemas.microsoft.com/office/drawing/2014/main" id="{B3990C8D-38AB-4A20-BEE3-1FC83B21AB6D}"/>
              </a:ext>
            </a:extLst>
          </p:cNvPr>
          <p:cNvSpPr txBox="1"/>
          <p:nvPr/>
        </p:nvSpPr>
        <p:spPr>
          <a:xfrm>
            <a:off x="8244115" y="2294333"/>
            <a:ext cx="3773715" cy="320087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tx2"/>
                </a:solidFill>
                <a:effectLst/>
                <a:uLnTx/>
                <a:uFillTx/>
                <a:latin typeface="Trebuchet MS"/>
                <a:ea typeface="+mn-ea"/>
                <a:cs typeface="+mn-cs"/>
              </a:rPr>
              <a:t>Studies suggest that ctDNA levels </a:t>
            </a:r>
            <a:r>
              <a:rPr kumimoji="0" lang="en-US" sz="1600" b="1" i="0" u="none" strike="noStrike" kern="1200" cap="none" spc="0" normalizeH="0" baseline="0" noProof="0" dirty="0">
                <a:ln>
                  <a:noFill/>
                </a:ln>
                <a:solidFill>
                  <a:schemeClr val="tx2"/>
                </a:solidFill>
                <a:effectLst/>
                <a:uLnTx/>
                <a:uFillTx/>
                <a:latin typeface="Trebuchet MS"/>
                <a:ea typeface="+mn-ea"/>
                <a:cs typeface="+mn-cs"/>
              </a:rPr>
              <a:t>may correlate with antitumor response</a:t>
            </a:r>
            <a:r>
              <a:rPr lang="en-US" sz="1600" baseline="30000" dirty="0">
                <a:solidFill>
                  <a:schemeClr val="tx2"/>
                </a:solidFill>
                <a:latin typeface="Trebuchet MS"/>
              </a:rPr>
              <a:t>43</a:t>
            </a:r>
            <a:r>
              <a:rPr kumimoji="0" lang="en-US" sz="1600" i="0" u="none" strike="noStrike" kern="1200" cap="none" spc="0" normalizeH="0" baseline="30000" noProof="0" dirty="0">
                <a:ln>
                  <a:noFill/>
                </a:ln>
                <a:solidFill>
                  <a:schemeClr val="tx2"/>
                </a:solidFill>
                <a:effectLst/>
                <a:uLnTx/>
                <a:uFillTx/>
                <a:latin typeface="Trebuchet MS"/>
                <a:ea typeface="+mn-ea"/>
                <a:cs typeface="+mn-cs"/>
              </a:rPr>
              <a:t>-45,47</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tx2"/>
                </a:solidFill>
                <a:effectLst/>
                <a:uLnTx/>
                <a:uFillTx/>
                <a:latin typeface="Trebuchet MS"/>
                <a:ea typeface="+mn-ea"/>
                <a:cs typeface="+mn-cs"/>
              </a:rPr>
              <a:t>ctDNA can detect minimal residual disease (not captured by conventional imaging modalities) and </a:t>
            </a:r>
            <a:r>
              <a:rPr kumimoji="0" lang="en-US" sz="1600" b="1" i="0" u="none" strike="noStrike" kern="1200" cap="none" spc="0" normalizeH="0" baseline="0" noProof="0" dirty="0">
                <a:ln>
                  <a:noFill/>
                </a:ln>
                <a:solidFill>
                  <a:schemeClr val="tx2"/>
                </a:solidFill>
                <a:effectLst/>
                <a:uLnTx/>
                <a:uFillTx/>
                <a:latin typeface="Trebuchet MS"/>
                <a:ea typeface="+mn-ea"/>
                <a:cs typeface="+mn-cs"/>
              </a:rPr>
              <a:t>may predict relapse</a:t>
            </a:r>
            <a:r>
              <a:rPr lang="en-US" sz="1600" baseline="30000" dirty="0">
                <a:solidFill>
                  <a:schemeClr val="tx2"/>
                </a:solidFill>
                <a:latin typeface="Trebuchet MS"/>
              </a:rPr>
              <a:t>43,45,48-50</a:t>
            </a:r>
            <a:endParaRPr kumimoji="0" lang="en-US" sz="1600" i="0" u="none" strike="noStrike" kern="1200" cap="none" spc="0" normalizeH="0" baseline="30000" noProof="0" dirty="0">
              <a:ln>
                <a:noFill/>
              </a:ln>
              <a:solidFill>
                <a:schemeClr val="tx2"/>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l-NL" sz="1600" i="0" u="none" strike="noStrike" kern="1200" cap="none" spc="0" normalizeH="0" baseline="0" noProof="0" dirty="0">
                <a:ln>
                  <a:noFill/>
                </a:ln>
                <a:solidFill>
                  <a:schemeClr val="tx2"/>
                </a:solidFill>
                <a:effectLst/>
                <a:uLnTx/>
                <a:uFillTx/>
                <a:latin typeface="Trebuchet MS"/>
                <a:ea typeface="+mn-ea"/>
                <a:cs typeface="+mn-cs"/>
              </a:rPr>
              <a:t>ctDNA can help with disease monitoring </a:t>
            </a:r>
            <a:r>
              <a:rPr kumimoji="0" lang="en-US" sz="1600" i="0" u="none" strike="noStrike" kern="1200" cap="none" spc="0" normalizeH="0" baseline="0" noProof="0" dirty="0">
                <a:ln>
                  <a:noFill/>
                </a:ln>
                <a:solidFill>
                  <a:schemeClr val="tx2"/>
                </a:solidFill>
                <a:effectLst/>
                <a:uLnTx/>
                <a:uFillTx/>
                <a:latin typeface="Trebuchet MS"/>
                <a:ea typeface="+mn-ea"/>
                <a:cs typeface="+mn-cs"/>
              </a:rPr>
              <a:t>including assessing molecular disease relapse, resistance, or treatment response</a:t>
            </a:r>
            <a:r>
              <a:rPr kumimoji="0" lang="en-US" sz="1600" i="0" u="none" strike="noStrike" kern="1200" cap="none" spc="0" normalizeH="0" baseline="30000" noProof="0" dirty="0">
                <a:ln>
                  <a:noFill/>
                </a:ln>
                <a:solidFill>
                  <a:schemeClr val="tx2"/>
                </a:solidFill>
                <a:effectLst/>
                <a:uLnTx/>
                <a:uFillTx/>
                <a:latin typeface="Trebuchet MS"/>
                <a:ea typeface="+mn-ea"/>
                <a:cs typeface="+mn-cs"/>
              </a:rPr>
              <a:t>48,51</a:t>
            </a:r>
          </a:p>
        </p:txBody>
      </p:sp>
      <p:sp>
        <p:nvSpPr>
          <p:cNvPr id="13" name="TextBox 12">
            <a:extLst>
              <a:ext uri="{FF2B5EF4-FFF2-40B4-BE49-F238E27FC236}">
                <a16:creationId xmlns:a16="http://schemas.microsoft.com/office/drawing/2014/main" id="{1DCBDF4E-D115-4216-9F5B-61AD18F905EB}"/>
              </a:ext>
            </a:extLst>
          </p:cNvPr>
          <p:cNvSpPr txBox="1"/>
          <p:nvPr/>
        </p:nvSpPr>
        <p:spPr>
          <a:xfrm>
            <a:off x="428145" y="1321364"/>
            <a:ext cx="108857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Trebuchet MS"/>
              </a:rPr>
              <a:t>C</a:t>
            </a:r>
            <a:r>
              <a:rPr kumimoji="0" lang="en-US" sz="1600" b="0" i="0" u="none" strike="noStrike" kern="1200" cap="none" spc="0" normalizeH="0" baseline="0" noProof="0" dirty="0">
                <a:ln>
                  <a:noFill/>
                </a:ln>
                <a:solidFill>
                  <a:schemeClr val="tx2"/>
                </a:solidFill>
                <a:effectLst/>
                <a:uLnTx/>
                <a:uFillTx/>
                <a:latin typeface="Trebuchet MS"/>
                <a:ea typeface="+mn-ea"/>
                <a:cs typeface="+mn-cs"/>
              </a:rPr>
              <a:t>oncentrations of ctDNA</a:t>
            </a:r>
            <a:r>
              <a:rPr lang="en-US" sz="1600" dirty="0">
                <a:solidFill>
                  <a:schemeClr val="tx2"/>
                </a:solidFill>
                <a:latin typeface="Trebuchet MS"/>
              </a:rPr>
              <a:t>, a liquid biopsy analyte, </a:t>
            </a:r>
            <a:r>
              <a:rPr kumimoji="0" lang="en-US" sz="1600" b="0" i="0" u="none" strike="noStrike" kern="1200" cap="none" spc="0" normalizeH="0" baseline="0" noProof="0" dirty="0">
                <a:ln>
                  <a:noFill/>
                </a:ln>
                <a:solidFill>
                  <a:schemeClr val="tx2"/>
                </a:solidFill>
                <a:effectLst/>
                <a:uLnTx/>
                <a:uFillTx/>
                <a:latin typeface="Trebuchet MS"/>
                <a:ea typeface="+mn-ea"/>
                <a:cs typeface="+mn-cs"/>
              </a:rPr>
              <a:t>can be detected at different stages of the cancer treatment continuum, including </a:t>
            </a:r>
            <a:r>
              <a:rPr kumimoji="0" lang="en-US" sz="1600" b="1" i="0" u="none" strike="noStrike" kern="1200" cap="none" spc="0" normalizeH="0" baseline="0" noProof="0" dirty="0">
                <a:ln>
                  <a:noFill/>
                </a:ln>
                <a:solidFill>
                  <a:schemeClr val="tx2"/>
                </a:solidFill>
                <a:effectLst/>
                <a:uLnTx/>
                <a:uFillTx/>
                <a:latin typeface="Trebuchet MS"/>
                <a:ea typeface="+mn-ea"/>
                <a:cs typeface="+mn-cs"/>
              </a:rPr>
              <a:t>early detection, surveillance after resection,</a:t>
            </a:r>
            <a:r>
              <a:rPr kumimoji="0" lang="en-US" sz="1600" b="0" i="0" u="none" strike="noStrike" kern="1200" cap="none" spc="0" normalizeH="0" baseline="0" noProof="0" dirty="0">
                <a:ln>
                  <a:noFill/>
                </a:ln>
                <a:solidFill>
                  <a:schemeClr val="tx2"/>
                </a:solidFill>
                <a:effectLst/>
                <a:uLnTx/>
                <a:uFillTx/>
                <a:latin typeface="Trebuchet MS"/>
                <a:ea typeface="+mn-ea"/>
                <a:cs typeface="+mn-cs"/>
              </a:rPr>
              <a:t> and </a:t>
            </a:r>
            <a:r>
              <a:rPr kumimoji="0" lang="en-US" sz="1600" b="1" i="0" u="none" strike="noStrike" kern="1200" cap="none" spc="0" normalizeH="0" baseline="0" noProof="0" dirty="0">
                <a:ln>
                  <a:noFill/>
                </a:ln>
                <a:solidFill>
                  <a:schemeClr val="tx2"/>
                </a:solidFill>
                <a:effectLst/>
                <a:uLnTx/>
                <a:uFillTx/>
                <a:latin typeface="Trebuchet MS"/>
                <a:ea typeface="+mn-ea"/>
                <a:cs typeface="+mn-cs"/>
              </a:rPr>
              <a:t>metastatic relapse</a:t>
            </a:r>
            <a:r>
              <a:rPr lang="en-US" sz="1600" baseline="30000" dirty="0">
                <a:solidFill>
                  <a:schemeClr val="tx2"/>
                </a:solidFill>
                <a:latin typeface="Trebuchet MS"/>
              </a:rPr>
              <a:t>43</a:t>
            </a:r>
            <a:r>
              <a:rPr kumimoji="0" lang="en-US" sz="1600" b="0" i="0" u="none" strike="noStrike" kern="1200" cap="none" spc="0" normalizeH="0" baseline="30000" noProof="0" dirty="0">
                <a:ln>
                  <a:noFill/>
                </a:ln>
                <a:solidFill>
                  <a:schemeClr val="tx2"/>
                </a:solidFill>
                <a:effectLst/>
                <a:uLnTx/>
                <a:uFillTx/>
                <a:latin typeface="Trebuchet MS"/>
                <a:ea typeface="+mn-ea"/>
                <a:cs typeface="+mn-cs"/>
              </a:rPr>
              <a:t>-46</a:t>
            </a:r>
          </a:p>
        </p:txBody>
      </p:sp>
      <p:sp>
        <p:nvSpPr>
          <p:cNvPr id="6" name="Rectangle 5">
            <a:extLst>
              <a:ext uri="{FF2B5EF4-FFF2-40B4-BE49-F238E27FC236}">
                <a16:creationId xmlns:a16="http://schemas.microsoft.com/office/drawing/2014/main" id="{DF78295A-DA30-043D-DBCC-4D4C063CBC1E}"/>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spTree>
    <p:extLst>
      <p:ext uri="{BB962C8B-B14F-4D97-AF65-F5344CB8AC3E}">
        <p14:creationId xmlns:p14="http://schemas.microsoft.com/office/powerpoint/2010/main" val="137466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a:extLst>
              <a:ext uri="{FF2B5EF4-FFF2-40B4-BE49-F238E27FC236}">
                <a16:creationId xmlns:a16="http://schemas.microsoft.com/office/drawing/2014/main" id="{1429C4FF-AE34-4C4E-BB83-A893C8507C48}"/>
              </a:ext>
            </a:extLst>
          </p:cNvPr>
          <p:cNvSpPr>
            <a:spLocks noGrp="1"/>
          </p:cNvSpPr>
          <p:nvPr>
            <p:ph type="sldNum" sz="quarter" idx="12"/>
          </p:nvPr>
        </p:nvSpPr>
        <p:spPr>
          <a:xfrm>
            <a:off x="11506200" y="6429375"/>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1FD79-F09E-4430-A2BA-0E29765D746B}"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2" name="Title 21">
            <a:extLst>
              <a:ext uri="{FF2B5EF4-FFF2-40B4-BE49-F238E27FC236}">
                <a16:creationId xmlns:a16="http://schemas.microsoft.com/office/drawing/2014/main" id="{DAE2FE59-56EB-47C6-BDFB-A7AA18EA8095}"/>
              </a:ext>
            </a:extLst>
          </p:cNvPr>
          <p:cNvSpPr>
            <a:spLocks noGrp="1"/>
          </p:cNvSpPr>
          <p:nvPr>
            <p:ph type="title"/>
          </p:nvPr>
        </p:nvSpPr>
        <p:spPr>
          <a:xfrm>
            <a:off x="365760" y="365760"/>
            <a:ext cx="10431546" cy="914400"/>
          </a:xfrm>
        </p:spPr>
        <p:txBody>
          <a:bodyPr/>
          <a:lstStyle/>
          <a:p>
            <a:r>
              <a:rPr lang="en-US" dirty="0"/>
              <a:t>Multidisciplinary team collaboration is key in effective management of earlier stages of cancer</a:t>
            </a:r>
          </a:p>
        </p:txBody>
      </p:sp>
      <p:sp>
        <p:nvSpPr>
          <p:cNvPr id="48" name="Rectangle 47">
            <a:extLst>
              <a:ext uri="{FF2B5EF4-FFF2-40B4-BE49-F238E27FC236}">
                <a16:creationId xmlns:a16="http://schemas.microsoft.com/office/drawing/2014/main" id="{6227D3E8-745D-4CBF-A330-36FA56D4195C}"/>
              </a:ext>
            </a:extLst>
          </p:cNvPr>
          <p:cNvSpPr/>
          <p:nvPr/>
        </p:nvSpPr>
        <p:spPr>
          <a:xfrm>
            <a:off x="5197968" y="4199086"/>
            <a:ext cx="219402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Medical Oncologist</a:t>
            </a:r>
          </a:p>
        </p:txBody>
      </p:sp>
      <p:sp>
        <p:nvSpPr>
          <p:cNvPr id="50" name="Rectangle 49">
            <a:extLst>
              <a:ext uri="{FF2B5EF4-FFF2-40B4-BE49-F238E27FC236}">
                <a16:creationId xmlns:a16="http://schemas.microsoft.com/office/drawing/2014/main" id="{942C5A38-4F1C-4AD6-8F87-9B29F58B2820}"/>
              </a:ext>
            </a:extLst>
          </p:cNvPr>
          <p:cNvSpPr/>
          <p:nvPr/>
        </p:nvSpPr>
        <p:spPr>
          <a:xfrm>
            <a:off x="5217378" y="3100051"/>
            <a:ext cx="3504075"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Specialist (eg, pulmonologist, urologist, gastroenterologist)</a:t>
            </a:r>
          </a:p>
        </p:txBody>
      </p:sp>
      <p:sp>
        <p:nvSpPr>
          <p:cNvPr id="11" name="Rectangle 10">
            <a:extLst>
              <a:ext uri="{FF2B5EF4-FFF2-40B4-BE49-F238E27FC236}">
                <a16:creationId xmlns:a16="http://schemas.microsoft.com/office/drawing/2014/main" id="{152D1456-55BE-4ACC-AC09-568F1AE9F7AC}"/>
              </a:ext>
            </a:extLst>
          </p:cNvPr>
          <p:cNvSpPr/>
          <p:nvPr/>
        </p:nvSpPr>
        <p:spPr>
          <a:xfrm>
            <a:off x="365126" y="1643958"/>
            <a:ext cx="11461750" cy="4267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95454"/>
                </a:solidFill>
                <a:effectLst/>
                <a:uLnTx/>
                <a:uFillTx/>
                <a:latin typeface="Trebuchet MS"/>
                <a:ea typeface="+mn-ea"/>
                <a:cs typeface="+mn-cs"/>
              </a:rPr>
              <a:t>Overarching treatment goals: improve overall survival and p</a:t>
            </a:r>
            <a:r>
              <a:rPr kumimoji="0" lang="en-US" sz="1800" b="1" i="0" u="none" strike="noStrike" kern="1200" cap="none" spc="0" normalizeH="0" baseline="0" noProof="0" dirty="0">
                <a:ln>
                  <a:noFill/>
                </a:ln>
                <a:solidFill>
                  <a:srgbClr val="595454"/>
                </a:solidFill>
                <a:effectLst/>
                <a:uLnTx/>
                <a:uFillTx/>
                <a:latin typeface="Trebuchet MS"/>
                <a:ea typeface="+mn-ea"/>
                <a:cs typeface="+mn-cs"/>
              </a:rPr>
              <a:t>revent/delay </a:t>
            </a:r>
            <a:r>
              <a:rPr kumimoji="0" lang="en-US" sz="1800" b="1" i="0" u="none" strike="noStrike" kern="1200" cap="none" spc="0" normalizeH="0" baseline="0" noProof="0" dirty="0">
                <a:ln>
                  <a:noFill/>
                </a:ln>
                <a:solidFill>
                  <a:schemeClr val="tx2"/>
                </a:solidFill>
                <a:effectLst/>
                <a:uLnTx/>
                <a:uFillTx/>
                <a:latin typeface="Trebuchet MS"/>
                <a:ea typeface="+mn-ea"/>
                <a:cs typeface="+mn-cs"/>
              </a:rPr>
              <a:t>recurrence</a:t>
            </a:r>
            <a:r>
              <a:rPr lang="en-US" b="1" baseline="30000" dirty="0">
                <a:solidFill>
                  <a:schemeClr val="tx2"/>
                </a:solidFill>
                <a:latin typeface="Trebuchet MS"/>
              </a:rPr>
              <a:t>52</a:t>
            </a:r>
            <a:endParaRPr kumimoji="0" lang="en-US" sz="1800" b="1" i="0" u="none" strike="noStrike" kern="1200" cap="none" spc="0" normalizeH="0" baseline="0" noProof="0" dirty="0">
              <a:ln>
                <a:noFill/>
              </a:ln>
              <a:solidFill>
                <a:schemeClr val="tx2"/>
              </a:solidFill>
              <a:effectLst/>
              <a:uLnTx/>
              <a:uFillTx/>
              <a:latin typeface="Trebuchet MS"/>
              <a:ea typeface="+mn-ea"/>
              <a:cs typeface="+mn-cs"/>
            </a:endParaRPr>
          </a:p>
        </p:txBody>
      </p:sp>
      <p:sp>
        <p:nvSpPr>
          <p:cNvPr id="64" name="Rectangle 63">
            <a:extLst>
              <a:ext uri="{FF2B5EF4-FFF2-40B4-BE49-F238E27FC236}">
                <a16:creationId xmlns:a16="http://schemas.microsoft.com/office/drawing/2014/main" id="{E1BFAE23-E99A-424F-AFB7-296880C09FAC}"/>
              </a:ext>
            </a:extLst>
          </p:cNvPr>
          <p:cNvSpPr/>
          <p:nvPr/>
        </p:nvSpPr>
        <p:spPr>
          <a:xfrm>
            <a:off x="9647754" y="3162676"/>
            <a:ext cx="219113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Pathologist</a:t>
            </a:r>
          </a:p>
        </p:txBody>
      </p:sp>
      <p:graphicFrame>
        <p:nvGraphicFramePr>
          <p:cNvPr id="21" name="Table 24">
            <a:extLst>
              <a:ext uri="{FF2B5EF4-FFF2-40B4-BE49-F238E27FC236}">
                <a16:creationId xmlns:a16="http://schemas.microsoft.com/office/drawing/2014/main" id="{E00C079B-4E9B-4307-8E3B-EB6BA4C1C009}"/>
              </a:ext>
            </a:extLst>
          </p:cNvPr>
          <p:cNvGraphicFramePr>
            <a:graphicFrameLocks noGrp="1"/>
          </p:cNvGraphicFramePr>
          <p:nvPr>
            <p:extLst>
              <p:ext uri="{D42A27DB-BD31-4B8C-83A1-F6EECF244321}">
                <p14:modId xmlns:p14="http://schemas.microsoft.com/office/powerpoint/2010/main" val="2911773049"/>
              </p:ext>
            </p:extLst>
          </p:nvPr>
        </p:nvGraphicFramePr>
        <p:xfrm>
          <a:off x="441099" y="3475962"/>
          <a:ext cx="3572704" cy="1854200"/>
        </p:xfrm>
        <a:graphic>
          <a:graphicData uri="http://schemas.openxmlformats.org/drawingml/2006/table">
            <a:tbl>
              <a:tblPr firstRow="1" bandRow="1">
                <a:tableStyleId>{5C22544A-7EE6-4342-B048-85BDC9FD1C3A}</a:tableStyleId>
              </a:tblPr>
              <a:tblGrid>
                <a:gridCol w="3572704">
                  <a:extLst>
                    <a:ext uri="{9D8B030D-6E8A-4147-A177-3AD203B41FA5}">
                      <a16:colId xmlns:a16="http://schemas.microsoft.com/office/drawing/2014/main" val="2839852131"/>
                    </a:ext>
                  </a:extLst>
                </a:gridCol>
              </a:tblGrid>
              <a:tr h="370840">
                <a:tc>
                  <a:txBody>
                    <a:bodyPr/>
                    <a:lstStyle/>
                    <a:p>
                      <a:pPr algn="ctr"/>
                      <a:r>
                        <a:rPr lang="en-GB" sz="1400" b="1" dirty="0">
                          <a:solidFill>
                            <a:srgbClr val="595454"/>
                          </a:solidFill>
                        </a:rPr>
                        <a:t>Staging</a:t>
                      </a:r>
                      <a:endParaRPr lang="en-US" sz="1400" b="1" dirty="0">
                        <a:solidFill>
                          <a:srgbClr val="595454"/>
                        </a:solidFill>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75751816"/>
                  </a:ext>
                </a:extLst>
              </a:tr>
              <a:tr h="370840">
                <a:tc>
                  <a:txBody>
                    <a:bodyPr/>
                    <a:lstStyle/>
                    <a:p>
                      <a:pPr algn="ctr"/>
                      <a:r>
                        <a:rPr lang="en-GB" sz="1400" b="1" dirty="0">
                          <a:solidFill>
                            <a:srgbClr val="595454"/>
                          </a:solidFill>
                        </a:rPr>
                        <a:t>Neoadjuvant therapy</a:t>
                      </a:r>
                      <a:endParaRPr lang="en-US" sz="1400" b="1" dirty="0">
                        <a:solidFill>
                          <a:srgbClr val="595454"/>
                        </a:solidFill>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539260"/>
                  </a:ext>
                </a:extLst>
              </a:tr>
              <a:tr h="370840">
                <a:tc>
                  <a:txBody>
                    <a:bodyPr/>
                    <a:lstStyle/>
                    <a:p>
                      <a:pPr algn="ctr"/>
                      <a:r>
                        <a:rPr lang="en-GB" sz="1400" b="1" dirty="0">
                          <a:solidFill>
                            <a:srgbClr val="595454"/>
                          </a:solidFill>
                        </a:rPr>
                        <a:t>Surgery</a:t>
                      </a:r>
                      <a:endParaRPr lang="en-US" sz="1400" b="1" dirty="0">
                        <a:solidFill>
                          <a:srgbClr val="595454"/>
                        </a:solidFill>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48514165"/>
                  </a:ext>
                </a:extLst>
              </a:tr>
              <a:tr h="370840">
                <a:tc>
                  <a:txBody>
                    <a:bodyPr/>
                    <a:lstStyle/>
                    <a:p>
                      <a:pPr algn="ctr"/>
                      <a:r>
                        <a:rPr lang="en-GB" sz="1400" b="1" dirty="0">
                          <a:solidFill>
                            <a:srgbClr val="595454"/>
                          </a:solidFill>
                        </a:rPr>
                        <a:t>Post-surgery risk assessment</a:t>
                      </a:r>
                      <a:endParaRPr lang="en-US" sz="1400" b="1" dirty="0">
                        <a:solidFill>
                          <a:srgbClr val="595454"/>
                        </a:solidFill>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6621173"/>
                  </a:ext>
                </a:extLst>
              </a:tr>
              <a:tr h="370840">
                <a:tc>
                  <a:txBody>
                    <a:bodyPr/>
                    <a:lstStyle/>
                    <a:p>
                      <a:pPr algn="ctr"/>
                      <a:r>
                        <a:rPr lang="en-GB" sz="1400" b="1" dirty="0">
                          <a:solidFill>
                            <a:srgbClr val="595454"/>
                          </a:solidFill>
                        </a:rPr>
                        <a:t>Adjuvant therapy</a:t>
                      </a:r>
                      <a:endParaRPr lang="en-US" sz="1400" b="1" dirty="0">
                        <a:solidFill>
                          <a:srgbClr val="595454"/>
                        </a:solidFill>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07483377"/>
                  </a:ext>
                </a:extLst>
              </a:tr>
            </a:tbl>
          </a:graphicData>
        </a:graphic>
      </p:graphicFrame>
      <p:sp>
        <p:nvSpPr>
          <p:cNvPr id="4" name="TextBox 3">
            <a:extLst>
              <a:ext uri="{FF2B5EF4-FFF2-40B4-BE49-F238E27FC236}">
                <a16:creationId xmlns:a16="http://schemas.microsoft.com/office/drawing/2014/main" id="{02C4E6DE-9772-4CB9-B9FC-BBCAC21E4E18}"/>
              </a:ext>
            </a:extLst>
          </p:cNvPr>
          <p:cNvSpPr txBox="1"/>
          <p:nvPr/>
        </p:nvSpPr>
        <p:spPr>
          <a:xfrm>
            <a:off x="8373856" y="4010729"/>
            <a:ext cx="4860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95454"/>
                </a:solidFill>
                <a:effectLst/>
                <a:uLnTx/>
                <a:uFillTx/>
                <a:latin typeface="Trebuchet MS"/>
                <a:ea typeface="+mn-ea"/>
                <a:cs typeface="+mn-cs"/>
              </a:rPr>
              <a:t>+</a:t>
            </a:r>
            <a:endParaRPr kumimoji="0" lang="en-US" sz="4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2" name="Right Brace 31">
            <a:extLst>
              <a:ext uri="{FF2B5EF4-FFF2-40B4-BE49-F238E27FC236}">
                <a16:creationId xmlns:a16="http://schemas.microsoft.com/office/drawing/2014/main" id="{CF21C7E9-BB2B-4385-B6BD-C7999CDE18E5}"/>
              </a:ext>
            </a:extLst>
          </p:cNvPr>
          <p:cNvSpPr/>
          <p:nvPr/>
        </p:nvSpPr>
        <p:spPr>
          <a:xfrm>
            <a:off x="4042755" y="3252789"/>
            <a:ext cx="296892" cy="2300547"/>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cxnSp>
        <p:nvCxnSpPr>
          <p:cNvPr id="6" name="Straight Connector 5">
            <a:extLst>
              <a:ext uri="{FF2B5EF4-FFF2-40B4-BE49-F238E27FC236}">
                <a16:creationId xmlns:a16="http://schemas.microsoft.com/office/drawing/2014/main" id="{B973CD72-E7D0-43FF-816E-037DF0C35818}"/>
              </a:ext>
            </a:extLst>
          </p:cNvPr>
          <p:cNvCxnSpPr>
            <a:cxnSpLocks/>
          </p:cNvCxnSpPr>
          <p:nvPr/>
        </p:nvCxnSpPr>
        <p:spPr>
          <a:xfrm>
            <a:off x="4453061" y="2453333"/>
            <a:ext cx="7218239"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76E0CDC-C425-4B0E-9FB4-21283071F6A0}"/>
              </a:ext>
            </a:extLst>
          </p:cNvPr>
          <p:cNvSpPr txBox="1"/>
          <p:nvPr/>
        </p:nvSpPr>
        <p:spPr>
          <a:xfrm>
            <a:off x="6375933" y="2300698"/>
            <a:ext cx="3372493" cy="369332"/>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Multidisciplinary </a:t>
            </a:r>
            <a:r>
              <a:rPr kumimoji="0" lang="en-US" sz="1800" b="1" i="0" u="none" strike="noStrike" kern="1200" cap="none" spc="0" normalizeH="0" baseline="0" noProof="0" dirty="0">
                <a:ln>
                  <a:noFill/>
                </a:ln>
                <a:solidFill>
                  <a:schemeClr val="tx2"/>
                </a:solidFill>
                <a:effectLst/>
                <a:uLnTx/>
                <a:uFillTx/>
                <a:latin typeface="Trebuchet MS"/>
                <a:ea typeface="+mn-ea"/>
                <a:cs typeface="Arial" pitchFamily="34" charset="0"/>
              </a:rPr>
              <a:t>team</a:t>
            </a:r>
            <a:r>
              <a:rPr lang="en-US" b="1" baseline="30000" dirty="0">
                <a:solidFill>
                  <a:schemeClr val="tx2"/>
                </a:solidFill>
                <a:latin typeface="Trebuchet MS"/>
                <a:cs typeface="Arial" pitchFamily="34" charset="0"/>
              </a:rPr>
              <a:t>52,54</a:t>
            </a:r>
            <a:r>
              <a:rPr kumimoji="0" lang="en-US" sz="1800" b="1" i="0" u="none" strike="noStrike" kern="1200" cap="none" spc="0" normalizeH="0" baseline="30000" noProof="0" dirty="0">
                <a:ln>
                  <a:noFill/>
                </a:ln>
                <a:solidFill>
                  <a:schemeClr val="tx2"/>
                </a:solidFill>
                <a:effectLst/>
                <a:uLnTx/>
                <a:uFillTx/>
                <a:latin typeface="Trebuchet MS"/>
                <a:ea typeface="+mn-ea"/>
                <a:cs typeface="Arial" pitchFamily="34" charset="0"/>
              </a:rPr>
              <a:t>-56</a:t>
            </a:r>
            <a:r>
              <a:rPr kumimoji="0" lang="en-US" sz="1800" b="1" i="0" u="none" strike="noStrike" kern="1200" cap="none" spc="0" normalizeH="0" baseline="0" noProof="0" dirty="0">
                <a:ln>
                  <a:noFill/>
                </a:ln>
                <a:solidFill>
                  <a:schemeClr val="tx2"/>
                </a:solidFill>
                <a:effectLst/>
                <a:uLnTx/>
                <a:uFillTx/>
                <a:latin typeface="Trebuchet MS"/>
                <a:ea typeface="+mn-ea"/>
                <a:cs typeface="Arial" pitchFamily="34" charset="0"/>
              </a:rPr>
              <a:t>*</a:t>
            </a:r>
            <a:endParaRPr kumimoji="0" lang="en-US" sz="1800" b="1" i="0" u="none" strike="noStrike" kern="1200" cap="none" spc="0" normalizeH="0" baseline="30000" noProof="0" dirty="0">
              <a:ln>
                <a:noFill/>
              </a:ln>
              <a:solidFill>
                <a:schemeClr val="tx2"/>
              </a:solidFill>
              <a:effectLst/>
              <a:uLnTx/>
              <a:uFillTx/>
              <a:latin typeface="Trebuchet MS"/>
              <a:ea typeface="+mn-ea"/>
              <a:cs typeface="Arial" pitchFamily="34" charset="0"/>
            </a:endParaRPr>
          </a:p>
        </p:txBody>
      </p:sp>
      <p:sp>
        <p:nvSpPr>
          <p:cNvPr id="33" name="Footnotes">
            <a:extLst>
              <a:ext uri="{FF2B5EF4-FFF2-40B4-BE49-F238E27FC236}">
                <a16:creationId xmlns:a16="http://schemas.microsoft.com/office/drawing/2014/main" id="{5FD801BA-C4C0-432D-9511-4781055C4E92}"/>
              </a:ext>
            </a:extLst>
          </p:cNvPr>
          <p:cNvSpPr txBox="1"/>
          <p:nvPr/>
        </p:nvSpPr>
        <p:spPr>
          <a:xfrm>
            <a:off x="365761" y="6137184"/>
            <a:ext cx="11461114" cy="153888"/>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24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*Specific roles and responsibilities for the medical oncologist and other members of the multidisciplinary team may vary by geography.</a:t>
            </a:r>
          </a:p>
        </p:txBody>
      </p:sp>
      <p:sp>
        <p:nvSpPr>
          <p:cNvPr id="34" name="Rectangle 33">
            <a:extLst>
              <a:ext uri="{FF2B5EF4-FFF2-40B4-BE49-F238E27FC236}">
                <a16:creationId xmlns:a16="http://schemas.microsoft.com/office/drawing/2014/main" id="{C70911B5-128B-4E1F-A3B7-63B3710C6D8F}"/>
              </a:ext>
            </a:extLst>
          </p:cNvPr>
          <p:cNvSpPr/>
          <p:nvPr/>
        </p:nvSpPr>
        <p:spPr>
          <a:xfrm>
            <a:off x="5226844" y="5167129"/>
            <a:ext cx="2444424"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Radiation Oncologist</a:t>
            </a:r>
          </a:p>
        </p:txBody>
      </p:sp>
      <p:sp>
        <p:nvSpPr>
          <p:cNvPr id="9" name="Rectangle 8">
            <a:extLst>
              <a:ext uri="{FF2B5EF4-FFF2-40B4-BE49-F238E27FC236}">
                <a16:creationId xmlns:a16="http://schemas.microsoft.com/office/drawing/2014/main" id="{51E811EA-B9C8-71D1-9762-1010798E3B71}"/>
              </a:ext>
            </a:extLst>
          </p:cNvPr>
          <p:cNvSpPr/>
          <p:nvPr/>
        </p:nvSpPr>
        <p:spPr>
          <a:xfrm>
            <a:off x="9658172" y="4002954"/>
            <a:ext cx="2191131" cy="80021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Nurse and </a:t>
            </a:r>
            <a:b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b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Nurse Navigator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sngStrike" kern="1200" cap="none" spc="0" normalizeH="0" baseline="0" noProof="0" dirty="0">
              <a:ln>
                <a:noFill/>
              </a:ln>
              <a:solidFill>
                <a:srgbClr val="595454"/>
              </a:solidFill>
              <a:effectLst/>
              <a:uLnTx/>
              <a:uFillTx/>
              <a:latin typeface="Trebuchet MS"/>
              <a:ea typeface="+mn-ea"/>
              <a:cs typeface="Arial" pitchFamily="34" charset="0"/>
            </a:endParaRPr>
          </a:p>
        </p:txBody>
      </p:sp>
      <p:sp>
        <p:nvSpPr>
          <p:cNvPr id="13" name="Rectangle 12">
            <a:extLst>
              <a:ext uri="{FF2B5EF4-FFF2-40B4-BE49-F238E27FC236}">
                <a16:creationId xmlns:a16="http://schemas.microsoft.com/office/drawing/2014/main" id="{F5365C23-7464-E7F6-B0BF-C81E9CD786A2}"/>
              </a:ext>
            </a:extLst>
          </p:cNvPr>
          <p:cNvSpPr/>
          <p:nvPr/>
        </p:nvSpPr>
        <p:spPr>
          <a:xfrm>
            <a:off x="9647754" y="5186562"/>
            <a:ext cx="2191131"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454"/>
                </a:solidFill>
                <a:effectLst/>
                <a:uLnTx/>
                <a:uFillTx/>
                <a:latin typeface="Trebuchet MS"/>
                <a:ea typeface="+mn-ea"/>
                <a:cs typeface="Arial" pitchFamily="34" charset="0"/>
              </a:rPr>
              <a:t>Pharmacist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sngStrike" kern="1200" cap="none" spc="0" normalizeH="0" baseline="0" noProof="0" dirty="0">
              <a:ln>
                <a:noFill/>
              </a:ln>
              <a:solidFill>
                <a:srgbClr val="595454"/>
              </a:solidFill>
              <a:effectLst/>
              <a:uLnTx/>
              <a:uFillTx/>
              <a:latin typeface="Trebuchet MS"/>
              <a:ea typeface="+mn-ea"/>
              <a:cs typeface="Arial" pitchFamily="34" charset="0"/>
            </a:endParaRPr>
          </a:p>
        </p:txBody>
      </p:sp>
      <p:pic>
        <p:nvPicPr>
          <p:cNvPr id="2" name="Picture 1">
            <a:extLst>
              <a:ext uri="{FF2B5EF4-FFF2-40B4-BE49-F238E27FC236}">
                <a16:creationId xmlns:a16="http://schemas.microsoft.com/office/drawing/2014/main" id="{0CF019D4-F125-9C23-0397-85E1E03A3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562" y="3085798"/>
            <a:ext cx="685913" cy="676517"/>
          </a:xfrm>
          <a:prstGeom prst="ellipse">
            <a:avLst/>
          </a:prstGeom>
          <a:ln w="57150">
            <a:solidFill>
              <a:schemeClr val="tx1"/>
            </a:solidFill>
          </a:ln>
          <a:effectLst>
            <a:softEdge rad="112500"/>
          </a:effectLst>
        </p:spPr>
      </p:pic>
      <p:pic>
        <p:nvPicPr>
          <p:cNvPr id="12" name="Picture 11">
            <a:extLst>
              <a:ext uri="{FF2B5EF4-FFF2-40B4-BE49-F238E27FC236}">
                <a16:creationId xmlns:a16="http://schemas.microsoft.com/office/drawing/2014/main" id="{9001AA96-906E-D4B7-3A13-D37BCEA01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552" y="3077873"/>
            <a:ext cx="685913" cy="676517"/>
          </a:xfrm>
          <a:prstGeom prst="ellipse">
            <a:avLst/>
          </a:prstGeom>
          <a:ln w="57150">
            <a:solidFill>
              <a:schemeClr val="tx1"/>
            </a:solidFill>
          </a:ln>
          <a:effectLst>
            <a:softEdge rad="112500"/>
          </a:effectLst>
        </p:spPr>
      </p:pic>
      <p:pic>
        <p:nvPicPr>
          <p:cNvPr id="14" name="Picture 13">
            <a:extLst>
              <a:ext uri="{FF2B5EF4-FFF2-40B4-BE49-F238E27FC236}">
                <a16:creationId xmlns:a16="http://schemas.microsoft.com/office/drawing/2014/main" id="{1D048269-0961-B318-951A-13F8E9A27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432" y="4042098"/>
            <a:ext cx="685913" cy="676517"/>
          </a:xfrm>
          <a:prstGeom prst="ellipse">
            <a:avLst/>
          </a:prstGeom>
          <a:ln w="57150">
            <a:solidFill>
              <a:schemeClr val="tx1"/>
            </a:solidFill>
          </a:ln>
          <a:effectLst>
            <a:softEdge rad="112500"/>
          </a:effectLst>
        </p:spPr>
      </p:pic>
      <p:pic>
        <p:nvPicPr>
          <p:cNvPr id="16" name="Picture 15">
            <a:extLst>
              <a:ext uri="{FF2B5EF4-FFF2-40B4-BE49-F238E27FC236}">
                <a16:creationId xmlns:a16="http://schemas.microsoft.com/office/drawing/2014/main" id="{FC8159D7-29FE-2414-6FD3-F0C7C9B586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6178" y="5086096"/>
            <a:ext cx="685913" cy="676517"/>
          </a:xfrm>
          <a:prstGeom prst="ellipse">
            <a:avLst/>
          </a:prstGeom>
          <a:ln w="57150">
            <a:solidFill>
              <a:schemeClr val="tx1"/>
            </a:solidFill>
          </a:ln>
          <a:effectLst>
            <a:softEdge rad="112500"/>
          </a:effectLst>
        </p:spPr>
      </p:pic>
      <p:pic>
        <p:nvPicPr>
          <p:cNvPr id="17" name="Picture 16">
            <a:extLst>
              <a:ext uri="{FF2B5EF4-FFF2-40B4-BE49-F238E27FC236}">
                <a16:creationId xmlns:a16="http://schemas.microsoft.com/office/drawing/2014/main" id="{2070A63A-B253-FA5C-02A8-2A1794C43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920" y="5040639"/>
            <a:ext cx="685913" cy="676517"/>
          </a:xfrm>
          <a:prstGeom prst="ellipse">
            <a:avLst/>
          </a:prstGeom>
          <a:ln w="57150">
            <a:solidFill>
              <a:schemeClr val="tx1"/>
            </a:solidFill>
          </a:ln>
          <a:effectLst>
            <a:softEdge rad="112500"/>
          </a:effectLst>
        </p:spPr>
      </p:pic>
      <p:pic>
        <p:nvPicPr>
          <p:cNvPr id="18" name="Picture 17">
            <a:extLst>
              <a:ext uri="{FF2B5EF4-FFF2-40B4-BE49-F238E27FC236}">
                <a16:creationId xmlns:a16="http://schemas.microsoft.com/office/drawing/2014/main" id="{58219C24-2343-73F4-6965-34F24C57DE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3206" y="4094909"/>
            <a:ext cx="685913" cy="676517"/>
          </a:xfrm>
          <a:prstGeom prst="ellipse">
            <a:avLst/>
          </a:prstGeom>
          <a:ln w="57150">
            <a:solidFill>
              <a:schemeClr val="tx1"/>
            </a:solidFill>
          </a:ln>
          <a:effectLst>
            <a:softEdge rad="112500"/>
          </a:effectLst>
        </p:spPr>
      </p:pic>
      <p:sp>
        <p:nvSpPr>
          <p:cNvPr id="3" name="TextBox 2">
            <a:extLst>
              <a:ext uri="{FF2B5EF4-FFF2-40B4-BE49-F238E27FC236}">
                <a16:creationId xmlns:a16="http://schemas.microsoft.com/office/drawing/2014/main" id="{8981074F-D928-1E1B-F423-0821B77417D9}"/>
              </a:ext>
            </a:extLst>
          </p:cNvPr>
          <p:cNvSpPr txBox="1"/>
          <p:nvPr/>
        </p:nvSpPr>
        <p:spPr>
          <a:xfrm>
            <a:off x="4337605" y="2651878"/>
            <a:ext cx="321273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95454"/>
                </a:solidFill>
                <a:effectLst/>
                <a:uLnTx/>
                <a:uFillTx/>
                <a:latin typeface="Trebuchet MS"/>
                <a:ea typeface="+mn-ea"/>
                <a:cs typeface="+mn-cs"/>
              </a:rPr>
              <a:t>Primary treatment decision makers*</a:t>
            </a:r>
            <a:endParaRPr kumimoji="0" lang="en-US" sz="1400" b="1" i="0" u="none" strike="noStrike" kern="1200" cap="none" spc="0" normalizeH="0" baseline="30000" noProof="0" dirty="0">
              <a:ln>
                <a:noFill/>
              </a:ln>
              <a:solidFill>
                <a:srgbClr val="595454"/>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BEAF10D1-935E-F99D-7836-CBFC13190E5D}"/>
              </a:ext>
            </a:extLst>
          </p:cNvPr>
          <p:cNvSpPr/>
          <p:nvPr/>
        </p:nvSpPr>
        <p:spPr>
          <a:xfrm>
            <a:off x="365125" y="0"/>
            <a:ext cx="3642344" cy="2616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chemeClr val="bg1"/>
                </a:solidFill>
                <a:effectLst/>
                <a:uLnTx/>
                <a:uFillTx/>
                <a:latin typeface="Trebuchet MS"/>
                <a:ea typeface="+mj-ea"/>
                <a:cs typeface="+mj-cs"/>
              </a:rPr>
              <a:t>Identifying the role of I-O in earlier stages of cancer</a:t>
            </a:r>
            <a:endParaRPr lang="en-US" sz="1100" b="1" dirty="0">
              <a:solidFill>
                <a:schemeClr val="bg1"/>
              </a:solidFill>
              <a:cs typeface="Arial"/>
            </a:endParaRPr>
          </a:p>
        </p:txBody>
      </p:sp>
      <p:sp>
        <p:nvSpPr>
          <p:cNvPr id="19" name="TextBox 18">
            <a:extLst>
              <a:ext uri="{FF2B5EF4-FFF2-40B4-BE49-F238E27FC236}">
                <a16:creationId xmlns:a16="http://schemas.microsoft.com/office/drawing/2014/main" id="{CF7ACEF4-C3CF-A9D8-7168-26C6C3D62B65}"/>
              </a:ext>
            </a:extLst>
          </p:cNvPr>
          <p:cNvSpPr txBox="1"/>
          <p:nvPr/>
        </p:nvSpPr>
        <p:spPr>
          <a:xfrm>
            <a:off x="510047" y="2501039"/>
            <a:ext cx="33927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Trebuchet MS"/>
                <a:ea typeface="+mn-ea"/>
                <a:cs typeface="+mn-cs"/>
              </a:rPr>
              <a:t>Each stage of the patient journey </a:t>
            </a:r>
            <a:br>
              <a:rPr kumimoji="0" lang="en-GB" sz="1400" b="1" i="0" u="none" strike="noStrike" kern="1200" cap="none" spc="0" normalizeH="0" baseline="0" noProof="0" dirty="0">
                <a:ln>
                  <a:noFill/>
                </a:ln>
                <a:solidFill>
                  <a:schemeClr val="tx2"/>
                </a:solidFill>
                <a:effectLst/>
                <a:uLnTx/>
                <a:uFillTx/>
                <a:latin typeface="Trebuchet MS"/>
                <a:ea typeface="+mn-ea"/>
                <a:cs typeface="+mn-cs"/>
              </a:rPr>
            </a:br>
            <a:r>
              <a:rPr kumimoji="0" lang="en-GB" sz="1400" b="1" i="0" u="none" strike="noStrike" kern="1200" cap="none" spc="0" normalizeH="0" baseline="0" noProof="0" dirty="0">
                <a:ln>
                  <a:noFill/>
                </a:ln>
                <a:solidFill>
                  <a:schemeClr val="tx2"/>
                </a:solidFill>
                <a:effectLst/>
                <a:uLnTx/>
                <a:uFillTx/>
                <a:latin typeface="Trebuchet MS"/>
                <a:ea typeface="+mn-ea"/>
                <a:cs typeface="+mn-cs"/>
              </a:rPr>
              <a:t>represents an opportunity for collaboration that may impact patient outcomes and experiences</a:t>
            </a:r>
            <a:r>
              <a:rPr lang="en-GB" sz="1400" b="1" baseline="30000" dirty="0">
                <a:solidFill>
                  <a:schemeClr val="tx2"/>
                </a:solidFill>
                <a:latin typeface="Trebuchet MS"/>
              </a:rPr>
              <a:t>52-56</a:t>
            </a:r>
            <a:endParaRPr kumimoji="0" lang="en-US" sz="1400" b="1" i="0" u="none" strike="noStrike" kern="1200" cap="none" spc="0" normalizeH="0" baseline="30000" noProof="0" dirty="0">
              <a:ln>
                <a:noFill/>
              </a:ln>
              <a:solidFill>
                <a:schemeClr val="tx2"/>
              </a:solidFill>
              <a:effectLst/>
              <a:uLnTx/>
              <a:uFillTx/>
              <a:latin typeface="Trebuchet MS"/>
              <a:ea typeface="+mn-ea"/>
              <a:cs typeface="+mn-cs"/>
            </a:endParaRPr>
          </a:p>
        </p:txBody>
      </p:sp>
    </p:spTree>
    <p:extLst>
      <p:ext uri="{BB962C8B-B14F-4D97-AF65-F5344CB8AC3E}">
        <p14:creationId xmlns:p14="http://schemas.microsoft.com/office/powerpoint/2010/main" val="361585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FA9E65-1BB5-458C-929A-AB858558BB37}"/>
              </a:ext>
            </a:extLst>
          </p:cNvPr>
          <p:cNvSpPr txBox="1">
            <a:spLocks/>
          </p:cNvSpPr>
          <p:nvPr/>
        </p:nvSpPr>
        <p:spPr>
          <a:xfrm>
            <a:off x="344493" y="1192973"/>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95454"/>
                </a:solidFill>
                <a:effectLst/>
                <a:uLnTx/>
                <a:uFillTx/>
                <a:latin typeface="Trebuchet MS"/>
                <a:ea typeface="+mj-ea"/>
                <a:cs typeface="+mj-cs"/>
              </a:rPr>
              <a:t>Topic 5: </a:t>
            </a:r>
            <a:br>
              <a:rPr kumimoji="0" lang="en-US" sz="4400" b="0" i="0" u="none" strike="noStrike" kern="1200" cap="none" spc="0" normalizeH="0" baseline="0" noProof="0" dirty="0">
                <a:ln>
                  <a:noFill/>
                </a:ln>
                <a:solidFill>
                  <a:srgbClr val="595454"/>
                </a:solidFill>
                <a:effectLst/>
                <a:uLnTx/>
                <a:uFillTx/>
                <a:latin typeface="Trebuchet MS"/>
                <a:ea typeface="+mj-ea"/>
                <a:cs typeface="+mj-cs"/>
              </a:rPr>
            </a:br>
            <a:r>
              <a:rPr kumimoji="0" lang="en-US" sz="4400" b="0" i="0" u="none" strike="noStrike" kern="1200" cap="none" spc="0" normalizeH="0" baseline="0" noProof="0" dirty="0">
                <a:ln>
                  <a:noFill/>
                </a:ln>
                <a:solidFill>
                  <a:srgbClr val="595454"/>
                </a:solidFill>
                <a:effectLst/>
                <a:uLnTx/>
                <a:uFillTx/>
                <a:latin typeface="Trebuchet MS"/>
                <a:ea typeface="+mj-ea"/>
                <a:cs typeface="+mj-cs"/>
              </a:rPr>
              <a:t>Discovering the possibilities of I-O biomarkers</a:t>
            </a:r>
          </a:p>
        </p:txBody>
      </p:sp>
      <p:sp>
        <p:nvSpPr>
          <p:cNvPr id="8" name="Subtitle 12">
            <a:extLst>
              <a:ext uri="{FF2B5EF4-FFF2-40B4-BE49-F238E27FC236}">
                <a16:creationId xmlns:a16="http://schemas.microsoft.com/office/drawing/2014/main" id="{67918E83-D9D9-43FD-B610-180E9E732BC7}"/>
              </a:ext>
            </a:extLst>
          </p:cNvPr>
          <p:cNvSpPr txBox="1">
            <a:spLocks/>
          </p:cNvSpPr>
          <p:nvPr/>
        </p:nvSpPr>
        <p:spPr>
          <a:xfrm>
            <a:off x="344492" y="3981893"/>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Research in the field of I-O biomarkers seeks to characterize the relationship between the immune system, the tumor and its microenvironment, and the host.</a:t>
            </a:r>
          </a:p>
          <a:p>
            <a:pPr marL="228600" marR="0" lvl="0" indent="-22860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Char char="•"/>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180771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eng\AppData\Local\Microsoft\Windows\INetCache\Content.Word\Increased_survival_people.png">
            <a:extLst>
              <a:ext uri="{FF2B5EF4-FFF2-40B4-BE49-F238E27FC236}">
                <a16:creationId xmlns:a16="http://schemas.microsoft.com/office/drawing/2014/main" id="{2AEA7611-0114-44BF-9721-596345CA75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098" y="1144460"/>
            <a:ext cx="6793704" cy="3816379"/>
          </a:xfrm>
          <a:prstGeom prst="rect">
            <a:avLst/>
          </a:prstGeom>
          <a:noFill/>
          <a:ln>
            <a:noFill/>
          </a:ln>
        </p:spPr>
      </p:pic>
      <p:sp>
        <p:nvSpPr>
          <p:cNvPr id="3" name="Title 2">
            <a:extLst>
              <a:ext uri="{FF2B5EF4-FFF2-40B4-BE49-F238E27FC236}">
                <a16:creationId xmlns:a16="http://schemas.microsoft.com/office/drawing/2014/main" id="{573C9653-A5C4-4365-AE3B-44042304C00E}"/>
              </a:ext>
            </a:extLst>
          </p:cNvPr>
          <p:cNvSpPr>
            <a:spLocks noGrp="1"/>
          </p:cNvSpPr>
          <p:nvPr>
            <p:ph type="title"/>
          </p:nvPr>
        </p:nvSpPr>
        <p:spPr>
          <a:xfrm>
            <a:off x="365759" y="365760"/>
            <a:ext cx="10378440" cy="914400"/>
          </a:xfrm>
        </p:spPr>
        <p:txBody>
          <a:bodyPr/>
          <a:lstStyle/>
          <a:p>
            <a:r>
              <a:rPr lang="en-US" dirty="0"/>
              <a:t>Biomarkers in I-O research</a:t>
            </a:r>
          </a:p>
        </p:txBody>
      </p:sp>
      <p:sp>
        <p:nvSpPr>
          <p:cNvPr id="16" name="Content Placeholder 15">
            <a:extLst>
              <a:ext uri="{FF2B5EF4-FFF2-40B4-BE49-F238E27FC236}">
                <a16:creationId xmlns:a16="http://schemas.microsoft.com/office/drawing/2014/main" id="{BA269E2A-84F2-41E9-BBC1-A96335A38A07}"/>
              </a:ext>
            </a:extLst>
          </p:cNvPr>
          <p:cNvSpPr>
            <a:spLocks noGrp="1"/>
          </p:cNvSpPr>
          <p:nvPr>
            <p:ph idx="1"/>
          </p:nvPr>
        </p:nvSpPr>
        <p:spPr>
          <a:xfrm>
            <a:off x="365759" y="1552574"/>
            <a:ext cx="5031741" cy="2277191"/>
          </a:xfrm>
        </p:spPr>
        <p:txBody>
          <a:bodyPr/>
          <a:lstStyle/>
          <a:p>
            <a:pPr>
              <a:spcAft>
                <a:spcPts val="1200"/>
              </a:spcAft>
            </a:pPr>
            <a:r>
              <a:rPr lang="en-US" sz="1600" dirty="0"/>
              <a:t>For each patient, the interaction of the immune system, cancer, and therapy is complex and unique.</a:t>
            </a:r>
            <a:r>
              <a:rPr lang="en-US" sz="1600" baseline="30000" dirty="0"/>
              <a:t>1</a:t>
            </a:r>
          </a:p>
          <a:p>
            <a:r>
              <a:rPr lang="en-US" sz="1600" dirty="0"/>
              <a:t>Biomarkers are biologic molecules, cells, or processes found in tissues or body fluids (such as blood) that are a sign of a normal or abnormal process or disease.</a:t>
            </a:r>
            <a:r>
              <a:rPr lang="en-US" sz="1600" baseline="30000" dirty="0"/>
              <a:t>2,3</a:t>
            </a:r>
          </a:p>
        </p:txBody>
      </p:sp>
      <p:sp>
        <p:nvSpPr>
          <p:cNvPr id="5" name="Content Placeholder 2">
            <a:extLst>
              <a:ext uri="{FF2B5EF4-FFF2-40B4-BE49-F238E27FC236}">
                <a16:creationId xmlns:a16="http://schemas.microsoft.com/office/drawing/2014/main" id="{6994362D-62BF-4BCF-8004-3E20ECFBBDAD}"/>
              </a:ext>
            </a:extLst>
          </p:cNvPr>
          <p:cNvSpPr txBox="1">
            <a:spLocks/>
          </p:cNvSpPr>
          <p:nvPr/>
        </p:nvSpPr>
        <p:spPr>
          <a:xfrm>
            <a:off x="2133600" y="1084191"/>
            <a:ext cx="7862711" cy="202714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4000"/>
              </a:lnSpc>
              <a:spcBef>
                <a:spcPts val="0"/>
              </a:spcBef>
              <a:spcAft>
                <a:spcPts val="1200"/>
              </a:spcAft>
            </a:pPr>
            <a:endParaRPr lang="en-US" sz="1500" dirty="0">
              <a:highlight>
                <a:srgbClr val="FFFF00"/>
              </a:highlight>
            </a:endParaRPr>
          </a:p>
        </p:txBody>
      </p:sp>
      <p:sp>
        <p:nvSpPr>
          <p:cNvPr id="10" name="Rectangle 9">
            <a:extLst>
              <a:ext uri="{FF2B5EF4-FFF2-40B4-BE49-F238E27FC236}">
                <a16:creationId xmlns:a16="http://schemas.microsoft.com/office/drawing/2014/main" id="{8B74579E-A658-4EF0-B105-CFAC84DAB80F}"/>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
        <p:nvSpPr>
          <p:cNvPr id="20" name="Rounded Rectangle 25">
            <a:extLst>
              <a:ext uri="{FF2B5EF4-FFF2-40B4-BE49-F238E27FC236}">
                <a16:creationId xmlns:a16="http://schemas.microsoft.com/office/drawing/2014/main" id="{157F7C4A-03BB-4FD5-B789-4D105376386A}"/>
              </a:ext>
            </a:extLst>
          </p:cNvPr>
          <p:cNvSpPr/>
          <p:nvPr/>
        </p:nvSpPr>
        <p:spPr>
          <a:xfrm>
            <a:off x="365125" y="5465157"/>
            <a:ext cx="11461750" cy="584775"/>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r>
              <a:rPr lang="en-US" sz="1600" b="1" dirty="0">
                <a:solidFill>
                  <a:srgbClr val="5F6265"/>
                </a:solidFill>
              </a:rPr>
              <a:t>A goal of I-O biomarker testing is to help enable a more personalized approach to </a:t>
            </a:r>
            <a:br>
              <a:rPr lang="en-US" sz="1600" b="1" dirty="0">
                <a:solidFill>
                  <a:srgbClr val="5F6265"/>
                </a:solidFill>
              </a:rPr>
            </a:br>
            <a:r>
              <a:rPr lang="en-US" sz="1600" b="1" dirty="0">
                <a:solidFill>
                  <a:srgbClr val="5F6265"/>
                </a:solidFill>
              </a:rPr>
              <a:t>treatment by identifying patients who are likely to respond to specific </a:t>
            </a:r>
            <a:r>
              <a:rPr lang="en-US" sz="1600" b="1" dirty="0">
                <a:solidFill>
                  <a:schemeClr val="tx1"/>
                </a:solidFill>
              </a:rPr>
              <a:t>immunotherapies.</a:t>
            </a:r>
            <a:r>
              <a:rPr lang="en-US" sz="1600" b="1" baseline="30000" dirty="0">
                <a:solidFill>
                  <a:schemeClr val="tx1"/>
                </a:solidFill>
              </a:rPr>
              <a:t>1,4,5</a:t>
            </a:r>
          </a:p>
        </p:txBody>
      </p:sp>
      <p:sp>
        <p:nvSpPr>
          <p:cNvPr id="21" name="Slide Number Placeholder 20">
            <a:extLst>
              <a:ext uri="{FF2B5EF4-FFF2-40B4-BE49-F238E27FC236}">
                <a16:creationId xmlns:a16="http://schemas.microsoft.com/office/drawing/2014/main" id="{1D9962F7-E516-4F07-9A0C-C1A965D5802D}"/>
              </a:ext>
            </a:extLst>
          </p:cNvPr>
          <p:cNvSpPr>
            <a:spLocks noGrp="1"/>
          </p:cNvSpPr>
          <p:nvPr>
            <p:ph type="sldNum" sz="quarter" idx="12"/>
          </p:nvPr>
        </p:nvSpPr>
        <p:spPr/>
        <p:txBody>
          <a:bodyPr/>
          <a:lstStyle/>
          <a:p>
            <a:fld id="{B58DE5F1-E0F9-4CCA-92B7-7A6FC4DFEE14}" type="slidenum">
              <a:rPr lang="en-US" smtClean="0"/>
              <a:t>36</a:t>
            </a:fld>
            <a:endParaRPr lang="en-US" dirty="0"/>
          </a:p>
        </p:txBody>
      </p:sp>
    </p:spTree>
    <p:custDataLst>
      <p:tags r:id="rId1"/>
    </p:custDataLst>
    <p:extLst>
      <p:ext uri="{BB962C8B-B14F-4D97-AF65-F5344CB8AC3E}">
        <p14:creationId xmlns:p14="http://schemas.microsoft.com/office/powerpoint/2010/main" val="153436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p:spPr>
        <p:txBody>
          <a:bodyPr/>
          <a:lstStyle/>
          <a:p>
            <a:r>
              <a:rPr lang="en-US" dirty="0"/>
              <a:t>Biomarkers can help guide clinical decisions</a:t>
            </a:r>
          </a:p>
        </p:txBody>
      </p:sp>
      <p:sp>
        <p:nvSpPr>
          <p:cNvPr id="8" name="Content Placeholder 2"/>
          <p:cNvSpPr>
            <a:spLocks noGrp="1"/>
          </p:cNvSpPr>
          <p:nvPr>
            <p:ph idx="1"/>
          </p:nvPr>
        </p:nvSpPr>
        <p:spPr>
          <a:xfrm>
            <a:off x="365759" y="1552575"/>
            <a:ext cx="10378439" cy="639466"/>
          </a:xfrm>
        </p:spPr>
        <p:txBody>
          <a:bodyPr/>
          <a:lstStyle/>
          <a:p>
            <a:r>
              <a:rPr lang="en-US" sz="1600" dirty="0"/>
              <a:t>I-O biomarkers are a class of biomarker that can help evaluate an active antitumor immune response within the body.</a:t>
            </a:r>
            <a:r>
              <a:rPr lang="en-US" sz="1600" baseline="30000" dirty="0"/>
              <a:t>6</a:t>
            </a:r>
            <a:r>
              <a:rPr lang="en-US" sz="1600" dirty="0"/>
              <a:t> They can be prognostic, predictive, or pharmacodynamic</a:t>
            </a:r>
            <a:r>
              <a:rPr lang="en-US" sz="1600" baseline="30000" dirty="0"/>
              <a:t>7-10</a:t>
            </a:r>
            <a:r>
              <a:rPr lang="en-US" sz="1600" dirty="0"/>
              <a:t>:</a:t>
            </a:r>
          </a:p>
          <a:p>
            <a:endParaRPr lang="en-US" sz="1600" dirty="0"/>
          </a:p>
        </p:txBody>
      </p:sp>
      <p:sp>
        <p:nvSpPr>
          <p:cNvPr id="6" name="Rounded Rectangle 5">
            <a:extLst>
              <a:ext uri="{FF2B5EF4-FFF2-40B4-BE49-F238E27FC236}">
                <a16:creationId xmlns:a16="http://schemas.microsoft.com/office/drawing/2014/main" id="{A23F2B5F-EF26-40FF-9660-DD0E3FD12F38}"/>
              </a:ext>
            </a:extLst>
          </p:cNvPr>
          <p:cNvSpPr/>
          <p:nvPr/>
        </p:nvSpPr>
        <p:spPr>
          <a:xfrm>
            <a:off x="365759" y="2753302"/>
            <a:ext cx="11461116" cy="914400"/>
          </a:xfrm>
          <a:prstGeom prst="rect">
            <a:avLst/>
          </a:prstGeom>
          <a:solidFill>
            <a:schemeClr val="bg1"/>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nSpc>
                <a:spcPct val="115000"/>
              </a:lnSpc>
            </a:pPr>
            <a:r>
              <a:rPr lang="en-US" sz="1400" b="1" dirty="0">
                <a:solidFill>
                  <a:schemeClr val="tx1"/>
                </a:solidFill>
              </a:rPr>
              <a:t>Prognostic biomarkers </a:t>
            </a:r>
            <a:r>
              <a:rPr lang="en-US" sz="1400" dirty="0">
                <a:solidFill>
                  <a:schemeClr val="tx1"/>
                </a:solidFill>
              </a:rPr>
              <a:t>may identify the likelihood of a clinical event, such as disease progression, disease recurrence, </a:t>
            </a:r>
            <a:br>
              <a:rPr lang="en-US" sz="1400" dirty="0">
                <a:solidFill>
                  <a:schemeClr val="tx1"/>
                </a:solidFill>
              </a:rPr>
            </a:br>
            <a:r>
              <a:rPr lang="en-US" sz="1400" dirty="0">
                <a:solidFill>
                  <a:schemeClr val="tx1"/>
                </a:solidFill>
              </a:rPr>
              <a:t>or death, independent of the therapy received.</a:t>
            </a:r>
            <a:r>
              <a:rPr lang="en-US" sz="1400" baseline="30000" dirty="0">
                <a:solidFill>
                  <a:schemeClr val="tx1"/>
                </a:solidFill>
              </a:rPr>
              <a:t>7,8</a:t>
            </a:r>
            <a:endParaRPr lang="en-US" sz="1400"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3B0894D3-13F5-49FC-8EC3-2743B5817BB8}"/>
              </a:ext>
            </a:extLst>
          </p:cNvPr>
          <p:cNvSpPr/>
          <p:nvPr/>
        </p:nvSpPr>
        <p:spPr>
          <a:xfrm>
            <a:off x="365759" y="3940673"/>
            <a:ext cx="11461116" cy="914400"/>
          </a:xfrm>
          <a:prstGeom prst="rect">
            <a:avLst/>
          </a:prstGeom>
          <a:solidFill>
            <a:schemeClr val="bg1"/>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nSpc>
                <a:spcPct val="115000"/>
              </a:lnSpc>
            </a:pPr>
            <a:r>
              <a:rPr lang="en-US" sz="1400" b="1" dirty="0">
                <a:solidFill>
                  <a:schemeClr val="tx1"/>
                </a:solidFill>
              </a:rPr>
              <a:t>Predictive biomarkers </a:t>
            </a:r>
            <a:r>
              <a:rPr lang="en-US" sz="1400" dirty="0">
                <a:solidFill>
                  <a:schemeClr val="tx1"/>
                </a:solidFill>
              </a:rPr>
              <a:t>may identify whether individuals are more likely to experience a favorable or unfavorable response to treatment (eg, a mutation in the </a:t>
            </a:r>
            <a:r>
              <a:rPr lang="en-US" sz="1400" i="1" dirty="0">
                <a:solidFill>
                  <a:schemeClr val="tx1"/>
                </a:solidFill>
              </a:rPr>
              <a:t>EGFR, BRAF, </a:t>
            </a:r>
            <a:r>
              <a:rPr lang="en-US" sz="1400" dirty="0">
                <a:solidFill>
                  <a:schemeClr val="tx1"/>
                </a:solidFill>
              </a:rPr>
              <a:t>or</a:t>
            </a:r>
            <a:r>
              <a:rPr lang="en-US" sz="1400" i="1" dirty="0">
                <a:solidFill>
                  <a:schemeClr val="tx1"/>
                </a:solidFill>
              </a:rPr>
              <a:t> KRAS</a:t>
            </a:r>
            <a:r>
              <a:rPr lang="en-US" sz="1400" dirty="0">
                <a:solidFill>
                  <a:schemeClr val="tx1"/>
                </a:solidFill>
              </a:rPr>
              <a:t> genes).</a:t>
            </a:r>
            <a:r>
              <a:rPr lang="en-US" sz="1400" baseline="30000" dirty="0">
                <a:solidFill>
                  <a:schemeClr val="tx1"/>
                </a:solidFill>
              </a:rPr>
              <a:t>7,8,11</a:t>
            </a:r>
            <a:endParaRPr lang="en-US" sz="1400"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030464D-101D-469B-957E-52FF225AAEA2}"/>
              </a:ext>
            </a:extLst>
          </p:cNvPr>
          <p:cNvSpPr/>
          <p:nvPr/>
        </p:nvSpPr>
        <p:spPr>
          <a:xfrm>
            <a:off x="4313920" y="2640145"/>
            <a:ext cx="3564794" cy="27432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tIns="45720" rtlCol="0" anchor="ctr"/>
          <a:lstStyle/>
          <a:p>
            <a:pPr algn="ctr"/>
            <a:r>
              <a:rPr lang="en-US" sz="1400" b="1" dirty="0"/>
              <a:t>PROGNOSTIC BIOMARKERS </a:t>
            </a:r>
          </a:p>
        </p:txBody>
      </p:sp>
      <p:sp>
        <p:nvSpPr>
          <p:cNvPr id="15" name="Rectangle 14">
            <a:extLst>
              <a:ext uri="{FF2B5EF4-FFF2-40B4-BE49-F238E27FC236}">
                <a16:creationId xmlns:a16="http://schemas.microsoft.com/office/drawing/2014/main" id="{2C797875-89CC-47DE-AABF-DCA5400B34D4}"/>
              </a:ext>
            </a:extLst>
          </p:cNvPr>
          <p:cNvSpPr/>
          <p:nvPr/>
        </p:nvSpPr>
        <p:spPr>
          <a:xfrm>
            <a:off x="4313920" y="3817991"/>
            <a:ext cx="3564794" cy="2743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tIns="45720" rtlCol="0" anchor="ctr"/>
          <a:lstStyle/>
          <a:p>
            <a:pPr algn="ctr"/>
            <a:r>
              <a:rPr lang="en-US" sz="1400" b="1" dirty="0"/>
              <a:t>PREDICTIVE BIOMARKERS </a:t>
            </a:r>
          </a:p>
        </p:txBody>
      </p:sp>
      <p:sp>
        <p:nvSpPr>
          <p:cNvPr id="17" name="Rounded Rectangle 5">
            <a:extLst>
              <a:ext uri="{FF2B5EF4-FFF2-40B4-BE49-F238E27FC236}">
                <a16:creationId xmlns:a16="http://schemas.microsoft.com/office/drawing/2014/main" id="{9FD1C7B6-0DDE-4B32-B8BB-C6EB94EC7407}"/>
              </a:ext>
            </a:extLst>
          </p:cNvPr>
          <p:cNvSpPr/>
          <p:nvPr/>
        </p:nvSpPr>
        <p:spPr>
          <a:xfrm>
            <a:off x="366077" y="5134224"/>
            <a:ext cx="11460481" cy="914400"/>
          </a:xfrm>
          <a:prstGeom prst="rect">
            <a:avLst/>
          </a:prstGeom>
          <a:solidFill>
            <a:schemeClr val="bg1"/>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nSpc>
                <a:spcPct val="115000"/>
              </a:lnSpc>
            </a:pPr>
            <a:r>
              <a:rPr lang="en-US" sz="1400" b="1" dirty="0">
                <a:solidFill>
                  <a:schemeClr val="tx1"/>
                </a:solidFill>
              </a:rPr>
              <a:t>Pharmacodynamic biomarkers </a:t>
            </a:r>
            <a:r>
              <a:rPr lang="en-US" sz="1400" dirty="0">
                <a:solidFill>
                  <a:schemeClr val="tx1"/>
                </a:solidFill>
              </a:rPr>
              <a:t>may show that a biologic response has occurred in an individual who has received treatment.</a:t>
            </a:r>
            <a:r>
              <a:rPr lang="en-US" sz="1400" baseline="30000" dirty="0">
                <a:solidFill>
                  <a:schemeClr val="tx1"/>
                </a:solidFill>
              </a:rPr>
              <a:t>8,9</a:t>
            </a:r>
            <a:endParaRPr lang="en-US" sz="1400" baseline="30000"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8B33D257-5411-4FFC-A024-3C231A48270E}"/>
              </a:ext>
            </a:extLst>
          </p:cNvPr>
          <p:cNvSpPr/>
          <p:nvPr/>
        </p:nvSpPr>
        <p:spPr>
          <a:xfrm>
            <a:off x="4313920" y="5011542"/>
            <a:ext cx="3564794" cy="2743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tIns="45720" rtlCol="0" anchor="ctr"/>
          <a:lstStyle/>
          <a:p>
            <a:pPr algn="ctr"/>
            <a:r>
              <a:rPr lang="en-US" sz="1400" b="1" dirty="0"/>
              <a:t>PHARMACODYNAMIC BIOMARKERS </a:t>
            </a:r>
          </a:p>
        </p:txBody>
      </p:sp>
      <p:sp>
        <p:nvSpPr>
          <p:cNvPr id="26" name="Slide Number Placeholder 25">
            <a:extLst>
              <a:ext uri="{FF2B5EF4-FFF2-40B4-BE49-F238E27FC236}">
                <a16:creationId xmlns:a16="http://schemas.microsoft.com/office/drawing/2014/main" id="{EAF376BF-261C-49D2-AEAF-0D521942E58E}"/>
              </a:ext>
            </a:extLst>
          </p:cNvPr>
          <p:cNvSpPr>
            <a:spLocks noGrp="1"/>
          </p:cNvSpPr>
          <p:nvPr>
            <p:ph type="sldNum" sz="quarter" idx="12"/>
          </p:nvPr>
        </p:nvSpPr>
        <p:spPr/>
        <p:txBody>
          <a:bodyPr/>
          <a:lstStyle/>
          <a:p>
            <a:fld id="{B58DE5F1-E0F9-4CCA-92B7-7A6FC4DFEE14}" type="slidenum">
              <a:rPr lang="en-US" smtClean="0"/>
              <a:t>37</a:t>
            </a:fld>
            <a:endParaRPr lang="en-US" dirty="0"/>
          </a:p>
        </p:txBody>
      </p:sp>
      <p:sp>
        <p:nvSpPr>
          <p:cNvPr id="4" name="Rectangle 3">
            <a:extLst>
              <a:ext uri="{FF2B5EF4-FFF2-40B4-BE49-F238E27FC236}">
                <a16:creationId xmlns:a16="http://schemas.microsoft.com/office/drawing/2014/main" id="{A17AD38F-0883-55FE-4405-4B5B00D49B47}"/>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custDataLst>
      <p:tags r:id="rId1"/>
    </p:custDataLst>
    <p:extLst>
      <p:ext uri="{BB962C8B-B14F-4D97-AF65-F5344CB8AC3E}">
        <p14:creationId xmlns:p14="http://schemas.microsoft.com/office/powerpoint/2010/main" val="950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730866" cy="914400"/>
          </a:xfrm>
        </p:spPr>
        <p:txBody>
          <a:bodyPr/>
          <a:lstStyle/>
          <a:p>
            <a:r>
              <a:rPr lang="en-US" dirty="0"/>
              <a:t>I-O biomarkers are a dynamic and diverse subset of biomarkers*</a:t>
            </a:r>
          </a:p>
        </p:txBody>
      </p:sp>
      <p:sp>
        <p:nvSpPr>
          <p:cNvPr id="83" name="Content Placeholder 2">
            <a:extLst>
              <a:ext uri="{FF2B5EF4-FFF2-40B4-BE49-F238E27FC236}">
                <a16:creationId xmlns:a16="http://schemas.microsoft.com/office/drawing/2014/main" id="{5E4E0664-66E6-411A-8057-681F6F6BDE75}"/>
              </a:ext>
            </a:extLst>
          </p:cNvPr>
          <p:cNvSpPr txBox="1">
            <a:spLocks/>
          </p:cNvSpPr>
          <p:nvPr/>
        </p:nvSpPr>
        <p:spPr>
          <a:xfrm>
            <a:off x="365125" y="1208645"/>
            <a:ext cx="10378439" cy="63946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t>I-O biomarker research aims to further characterize the unique interplay between the immune system and tumor cells in the following categories:</a:t>
            </a:r>
          </a:p>
        </p:txBody>
      </p:sp>
      <p:sp>
        <p:nvSpPr>
          <p:cNvPr id="20" name="Slide Number Placeholder 19">
            <a:extLst>
              <a:ext uri="{FF2B5EF4-FFF2-40B4-BE49-F238E27FC236}">
                <a16:creationId xmlns:a16="http://schemas.microsoft.com/office/drawing/2014/main" id="{DEB29B7F-9EB7-4E66-B148-BC52B976FC8A}"/>
              </a:ext>
            </a:extLst>
          </p:cNvPr>
          <p:cNvSpPr>
            <a:spLocks noGrp="1"/>
          </p:cNvSpPr>
          <p:nvPr>
            <p:ph type="sldNum" sz="quarter" idx="12"/>
          </p:nvPr>
        </p:nvSpPr>
        <p:spPr/>
        <p:txBody>
          <a:bodyPr/>
          <a:lstStyle/>
          <a:p>
            <a:fld id="{B58DE5F1-E0F9-4CCA-92B7-7A6FC4DFEE14}" type="slidenum">
              <a:rPr lang="en-US" smtClean="0"/>
              <a:t>38</a:t>
            </a:fld>
            <a:endParaRPr lang="en-US" dirty="0"/>
          </a:p>
        </p:txBody>
      </p:sp>
      <p:sp>
        <p:nvSpPr>
          <p:cNvPr id="141" name="TextBox 140">
            <a:extLst>
              <a:ext uri="{FF2B5EF4-FFF2-40B4-BE49-F238E27FC236}">
                <a16:creationId xmlns:a16="http://schemas.microsoft.com/office/drawing/2014/main" id="{FDBB1346-B46F-46A3-BF4C-42FF51365886}"/>
              </a:ext>
            </a:extLst>
          </p:cNvPr>
          <p:cNvSpPr txBox="1"/>
          <p:nvPr/>
        </p:nvSpPr>
        <p:spPr>
          <a:xfrm>
            <a:off x="365125" y="6070531"/>
            <a:ext cx="1146111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r>
              <a:rPr lang="en-US" sz="1000" dirty="0">
                <a:solidFill>
                  <a:srgbClr val="595454"/>
                </a:solidFill>
                <a:latin typeface="Trebuchet MS"/>
              </a:rPr>
              <a:t>N</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ot a comprehensive list of biomarkers. </a:t>
            </a:r>
          </a:p>
        </p:txBody>
      </p:sp>
      <p:sp>
        <p:nvSpPr>
          <p:cNvPr id="5" name="Rectangle 4">
            <a:extLst>
              <a:ext uri="{FF2B5EF4-FFF2-40B4-BE49-F238E27FC236}">
                <a16:creationId xmlns:a16="http://schemas.microsoft.com/office/drawing/2014/main" id="{15932248-3CAC-8C26-8FD6-EA16094118B9}"/>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pic>
        <p:nvPicPr>
          <p:cNvPr id="6" name="Picture 5" descr="Icon&#10;&#10;Description automatically generated with low confidence">
            <a:extLst>
              <a:ext uri="{FF2B5EF4-FFF2-40B4-BE49-F238E27FC236}">
                <a16:creationId xmlns:a16="http://schemas.microsoft.com/office/drawing/2014/main" id="{CFC9B2E4-5F54-A065-6A9D-D5F40D9833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512" y="1718775"/>
            <a:ext cx="3282141" cy="4298043"/>
          </a:xfrm>
          <a:prstGeom prst="rect">
            <a:avLst/>
          </a:prstGeom>
        </p:spPr>
      </p:pic>
      <p:grpSp>
        <p:nvGrpSpPr>
          <p:cNvPr id="7" name="Group 6">
            <a:extLst>
              <a:ext uri="{FF2B5EF4-FFF2-40B4-BE49-F238E27FC236}">
                <a16:creationId xmlns:a16="http://schemas.microsoft.com/office/drawing/2014/main" id="{88BEA1BD-65D1-DFDF-8032-8DA9EA54468E}"/>
              </a:ext>
            </a:extLst>
          </p:cNvPr>
          <p:cNvGrpSpPr/>
          <p:nvPr/>
        </p:nvGrpSpPr>
        <p:grpSpPr>
          <a:xfrm>
            <a:off x="6153007" y="2184832"/>
            <a:ext cx="4009698" cy="577081"/>
            <a:chOff x="5863691" y="7858778"/>
            <a:chExt cx="4009698" cy="577081"/>
          </a:xfrm>
        </p:grpSpPr>
        <p:sp>
          <p:nvSpPr>
            <p:cNvPr id="8" name="Rectangle 7">
              <a:extLst>
                <a:ext uri="{FF2B5EF4-FFF2-40B4-BE49-F238E27FC236}">
                  <a16:creationId xmlns:a16="http://schemas.microsoft.com/office/drawing/2014/main" id="{6F18FBB8-15F1-6A41-791F-2CFCCF0F0E3A}"/>
                </a:ext>
              </a:extLst>
            </p:cNvPr>
            <p:cNvSpPr/>
            <p:nvPr/>
          </p:nvSpPr>
          <p:spPr>
            <a:xfrm>
              <a:off x="5937957" y="7861511"/>
              <a:ext cx="1710122" cy="545907"/>
            </a:xfrm>
            <a:prstGeom prst="rect">
              <a:avLst/>
            </a:prstGeom>
            <a:solidFill>
              <a:schemeClr val="accent4"/>
            </a:solid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8EAF2260-F4CC-DFC0-4064-6EA87960334E}"/>
                </a:ext>
              </a:extLst>
            </p:cNvPr>
            <p:cNvSpPr/>
            <p:nvPr/>
          </p:nvSpPr>
          <p:spPr>
            <a:xfrm>
              <a:off x="7648079" y="7861511"/>
              <a:ext cx="2225310" cy="545907"/>
            </a:xfrm>
            <a:prstGeom prst="rect">
              <a:avLst/>
            </a:prstGeom>
            <a:no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88440C17-BF42-74CE-0B19-0A944323A267}"/>
                </a:ext>
              </a:extLst>
            </p:cNvPr>
            <p:cNvSpPr txBox="1"/>
            <p:nvPr/>
          </p:nvSpPr>
          <p:spPr>
            <a:xfrm>
              <a:off x="5863691" y="8005873"/>
              <a:ext cx="188221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Circulating biomarkers</a:t>
              </a:r>
              <a:r>
                <a:rPr kumimoji="0" lang="en-US" sz="1050" b="1" i="0" u="none" strike="noStrike" kern="1200" cap="none" spc="0" normalizeH="0" baseline="30000" noProof="0" dirty="0">
                  <a:ln>
                    <a:noFill/>
                  </a:ln>
                  <a:solidFill>
                    <a:srgbClr val="595454"/>
                  </a:solidFill>
                  <a:effectLst/>
                  <a:uLnTx/>
                  <a:uFillTx/>
                  <a:latin typeface="Trebuchet MS"/>
                  <a:ea typeface="+mn-ea"/>
                  <a:cs typeface="+mn-cs"/>
                </a:rPr>
                <a:t>12-15</a:t>
              </a:r>
              <a:endParaRPr kumimoji="0" lang="en-US" sz="1050" b="1" i="0" u="none" strike="noStrike" kern="1200" cap="none" spc="0" normalizeH="0" baseline="0" noProof="0" dirty="0">
                <a:ln>
                  <a:noFill/>
                </a:ln>
                <a:solidFill>
                  <a:srgbClr val="595454"/>
                </a:solidFill>
                <a:effectLst/>
                <a:uLnTx/>
                <a:uFillTx/>
                <a:latin typeface="Trebuchet MS"/>
                <a:ea typeface="+mn-ea"/>
                <a:cs typeface="+mn-cs"/>
              </a:endParaRPr>
            </a:p>
          </p:txBody>
        </p:sp>
        <p:cxnSp>
          <p:nvCxnSpPr>
            <p:cNvPr id="11" name="Straight Connector 10">
              <a:extLst>
                <a:ext uri="{FF2B5EF4-FFF2-40B4-BE49-F238E27FC236}">
                  <a16:creationId xmlns:a16="http://schemas.microsoft.com/office/drawing/2014/main" id="{1B5924F4-E635-548C-7921-222C0EEE79A8}"/>
                </a:ext>
              </a:extLst>
            </p:cNvPr>
            <p:cNvCxnSpPr>
              <a:cxnSpLocks/>
            </p:cNvCxnSpPr>
            <p:nvPr/>
          </p:nvCxnSpPr>
          <p:spPr>
            <a:xfrm>
              <a:off x="5937957" y="7864716"/>
              <a:ext cx="0" cy="539496"/>
            </a:xfrm>
            <a:prstGeom prst="line">
              <a:avLst/>
            </a:prstGeom>
            <a:ln w="38100" cap="sq"/>
          </p:spPr>
          <p:style>
            <a:lnRef idx="1">
              <a:srgbClr val="BE2BBB"/>
            </a:lnRef>
            <a:fillRef idx="0">
              <a:schemeClr val="accent1"/>
            </a:fillRef>
            <a:effectRef idx="0">
              <a:srgbClr val="000000"/>
            </a:effectRef>
            <a:fontRef idx="minor">
              <a:schemeClr val="lt1"/>
            </a:fontRef>
          </p:style>
        </p:cxnSp>
        <p:sp>
          <p:nvSpPr>
            <p:cNvPr id="12" name="TextBox 11">
              <a:extLst>
                <a:ext uri="{FF2B5EF4-FFF2-40B4-BE49-F238E27FC236}">
                  <a16:creationId xmlns:a16="http://schemas.microsoft.com/office/drawing/2014/main" id="{AC4597A9-8E40-C68B-3930-79A17F8537BE}"/>
                </a:ext>
              </a:extLst>
            </p:cNvPr>
            <p:cNvSpPr txBox="1"/>
            <p:nvPr/>
          </p:nvSpPr>
          <p:spPr>
            <a:xfrm>
              <a:off x="7624380" y="7858778"/>
              <a:ext cx="2249005" cy="57708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IL-8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ctDNA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MRD</a:t>
              </a:r>
            </a:p>
          </p:txBody>
        </p:sp>
      </p:grpSp>
      <p:grpSp>
        <p:nvGrpSpPr>
          <p:cNvPr id="13" name="Group 12">
            <a:extLst>
              <a:ext uri="{FF2B5EF4-FFF2-40B4-BE49-F238E27FC236}">
                <a16:creationId xmlns:a16="http://schemas.microsoft.com/office/drawing/2014/main" id="{FE6C81FD-026E-9873-D59D-992FA0FB9B67}"/>
              </a:ext>
            </a:extLst>
          </p:cNvPr>
          <p:cNvGrpSpPr/>
          <p:nvPr/>
        </p:nvGrpSpPr>
        <p:grpSpPr>
          <a:xfrm>
            <a:off x="6227272" y="2916312"/>
            <a:ext cx="3935432" cy="577081"/>
            <a:chOff x="5937957" y="7858778"/>
            <a:chExt cx="3935432" cy="577081"/>
          </a:xfrm>
        </p:grpSpPr>
        <p:sp>
          <p:nvSpPr>
            <p:cNvPr id="14" name="Rectangle 13">
              <a:extLst>
                <a:ext uri="{FF2B5EF4-FFF2-40B4-BE49-F238E27FC236}">
                  <a16:creationId xmlns:a16="http://schemas.microsoft.com/office/drawing/2014/main" id="{A0AFEA46-A0C6-D2BA-24CA-1A53BACC3873}"/>
                </a:ext>
              </a:extLst>
            </p:cNvPr>
            <p:cNvSpPr/>
            <p:nvPr/>
          </p:nvSpPr>
          <p:spPr>
            <a:xfrm>
              <a:off x="5937957" y="7861511"/>
              <a:ext cx="1710122" cy="545907"/>
            </a:xfrm>
            <a:prstGeom prst="rect">
              <a:avLst/>
            </a:prstGeom>
            <a:solidFill>
              <a:schemeClr val="accent4"/>
            </a:solid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DB3AC19F-1AAF-1794-74B3-85B9B9A78F36}"/>
                </a:ext>
              </a:extLst>
            </p:cNvPr>
            <p:cNvSpPr/>
            <p:nvPr/>
          </p:nvSpPr>
          <p:spPr>
            <a:xfrm>
              <a:off x="7648079" y="7861511"/>
              <a:ext cx="2225310" cy="545907"/>
            </a:xfrm>
            <a:prstGeom prst="rect">
              <a:avLst/>
            </a:prstGeom>
            <a:no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F8082D9A-1F80-9A1C-B105-D5E93218C0F6}"/>
                </a:ext>
              </a:extLst>
            </p:cNvPr>
            <p:cNvSpPr txBox="1"/>
            <p:nvPr/>
          </p:nvSpPr>
          <p:spPr>
            <a:xfrm>
              <a:off x="5937957" y="8019036"/>
              <a:ext cx="171012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Immune modulators</a:t>
              </a:r>
              <a:r>
                <a:rPr kumimoji="0" lang="en-US" sz="1050" b="1" i="0" u="none" strike="noStrike" kern="1200" cap="none" spc="0" normalizeH="0" baseline="30000" noProof="0" dirty="0">
                  <a:ln>
                    <a:noFill/>
                  </a:ln>
                  <a:solidFill>
                    <a:srgbClr val="595454"/>
                  </a:solidFill>
                  <a:effectLst/>
                  <a:uLnTx/>
                  <a:uFillTx/>
                  <a:latin typeface="Trebuchet MS"/>
                  <a:ea typeface="+mn-ea"/>
                  <a:cs typeface="+mn-cs"/>
                </a:rPr>
                <a:t>5,16</a:t>
              </a:r>
              <a:endParaRPr kumimoji="0" lang="en-US" sz="1050" b="1" i="0" u="none" strike="noStrike" kern="1200" cap="none" spc="0" normalizeH="0" baseline="0" noProof="0" dirty="0">
                <a:ln>
                  <a:noFill/>
                </a:ln>
                <a:solidFill>
                  <a:srgbClr val="595454"/>
                </a:solidFill>
                <a:effectLst/>
                <a:uLnTx/>
                <a:uFillTx/>
                <a:latin typeface="Trebuchet MS"/>
                <a:ea typeface="+mn-ea"/>
                <a:cs typeface="+mn-cs"/>
              </a:endParaRPr>
            </a:p>
          </p:txBody>
        </p:sp>
        <p:cxnSp>
          <p:nvCxnSpPr>
            <p:cNvPr id="17" name="Straight Connector 16">
              <a:extLst>
                <a:ext uri="{FF2B5EF4-FFF2-40B4-BE49-F238E27FC236}">
                  <a16:creationId xmlns:a16="http://schemas.microsoft.com/office/drawing/2014/main" id="{FCF694DA-7309-7DD0-34F1-6F44B9BBA34A}"/>
                </a:ext>
              </a:extLst>
            </p:cNvPr>
            <p:cNvCxnSpPr>
              <a:cxnSpLocks/>
            </p:cNvCxnSpPr>
            <p:nvPr/>
          </p:nvCxnSpPr>
          <p:spPr>
            <a:xfrm>
              <a:off x="5937957" y="7864716"/>
              <a:ext cx="0" cy="539496"/>
            </a:xfrm>
            <a:prstGeom prst="line">
              <a:avLst/>
            </a:prstGeom>
            <a:ln w="38100" cap="sq"/>
          </p:spPr>
          <p:style>
            <a:lnRef idx="1">
              <a:srgbClr val="BE2BBB"/>
            </a:lnRef>
            <a:fillRef idx="0">
              <a:schemeClr val="accent1"/>
            </a:fillRef>
            <a:effectRef idx="0">
              <a:srgbClr val="000000"/>
            </a:effectRef>
            <a:fontRef idx="minor">
              <a:schemeClr val="lt1"/>
            </a:fontRef>
          </p:style>
        </p:cxnSp>
        <p:sp>
          <p:nvSpPr>
            <p:cNvPr id="18" name="TextBox 17">
              <a:extLst>
                <a:ext uri="{FF2B5EF4-FFF2-40B4-BE49-F238E27FC236}">
                  <a16:creationId xmlns:a16="http://schemas.microsoft.com/office/drawing/2014/main" id="{08D5BD8F-2CA7-E1DC-BDAD-4B7295E1E62C}"/>
                </a:ext>
              </a:extLst>
            </p:cNvPr>
            <p:cNvSpPr txBox="1"/>
            <p:nvPr/>
          </p:nvSpPr>
          <p:spPr>
            <a:xfrm>
              <a:off x="7624380" y="7858778"/>
              <a:ext cx="2249005" cy="577081"/>
            </a:xfrm>
            <a:prstGeom prst="rect">
              <a:avLst/>
            </a:prstGeom>
            <a:noFill/>
          </p:spPr>
          <p:txBody>
            <a:bodyPr wrap="square" numCol="2">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TILs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Tregs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MDSCs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PD-L1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LAG-3</a:t>
              </a:r>
            </a:p>
          </p:txBody>
        </p:sp>
      </p:grpSp>
      <p:grpSp>
        <p:nvGrpSpPr>
          <p:cNvPr id="19" name="Group 18">
            <a:extLst>
              <a:ext uri="{FF2B5EF4-FFF2-40B4-BE49-F238E27FC236}">
                <a16:creationId xmlns:a16="http://schemas.microsoft.com/office/drawing/2014/main" id="{2C86C9D5-76E6-99C3-FDD6-EE79E24B145E}"/>
              </a:ext>
            </a:extLst>
          </p:cNvPr>
          <p:cNvGrpSpPr/>
          <p:nvPr/>
        </p:nvGrpSpPr>
        <p:grpSpPr>
          <a:xfrm>
            <a:off x="6227272" y="4455141"/>
            <a:ext cx="3935432" cy="577081"/>
            <a:chOff x="5937957" y="7858778"/>
            <a:chExt cx="3935432" cy="577081"/>
          </a:xfrm>
        </p:grpSpPr>
        <p:sp>
          <p:nvSpPr>
            <p:cNvPr id="21" name="Rectangle 20">
              <a:extLst>
                <a:ext uri="{FF2B5EF4-FFF2-40B4-BE49-F238E27FC236}">
                  <a16:creationId xmlns:a16="http://schemas.microsoft.com/office/drawing/2014/main" id="{934DEE20-0DDA-6272-8A1B-70BD6B560CCA}"/>
                </a:ext>
              </a:extLst>
            </p:cNvPr>
            <p:cNvSpPr/>
            <p:nvPr/>
          </p:nvSpPr>
          <p:spPr>
            <a:xfrm>
              <a:off x="5937957" y="7861511"/>
              <a:ext cx="1710122" cy="545907"/>
            </a:xfrm>
            <a:prstGeom prst="rect">
              <a:avLst/>
            </a:prstGeom>
            <a:solidFill>
              <a:schemeClr val="accent4"/>
            </a:solid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2"/>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ECBAC193-CE11-18E4-6802-C6FCC3A6369A}"/>
                </a:ext>
              </a:extLst>
            </p:cNvPr>
            <p:cNvSpPr/>
            <p:nvPr/>
          </p:nvSpPr>
          <p:spPr>
            <a:xfrm>
              <a:off x="7648079" y="7861511"/>
              <a:ext cx="2225310" cy="545907"/>
            </a:xfrm>
            <a:prstGeom prst="rect">
              <a:avLst/>
            </a:prstGeom>
            <a:no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342D17F9-845F-14ED-3A69-38F17F55EABF}"/>
                </a:ext>
              </a:extLst>
            </p:cNvPr>
            <p:cNvSpPr txBox="1"/>
            <p:nvPr/>
          </p:nvSpPr>
          <p:spPr>
            <a:xfrm>
              <a:off x="5937957" y="8019036"/>
              <a:ext cx="171012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solidFill>
                  <a:effectLst/>
                  <a:uLnTx/>
                  <a:uFillTx/>
                  <a:latin typeface="Trebuchet MS"/>
                  <a:ea typeface="+mn-ea"/>
                  <a:cs typeface="+mn-cs"/>
                </a:rPr>
                <a:t>Digital technologies</a:t>
              </a:r>
              <a:r>
                <a:rPr kumimoji="0" lang="en-US" sz="1050" b="1" i="0" u="none" strike="noStrike" kern="1200" cap="none" spc="0" normalizeH="0" baseline="30000" noProof="0" dirty="0">
                  <a:ln>
                    <a:noFill/>
                  </a:ln>
                  <a:solidFill>
                    <a:schemeClr val="tx2"/>
                  </a:solidFill>
                  <a:effectLst/>
                  <a:uLnTx/>
                  <a:uFillTx/>
                  <a:latin typeface="Trebuchet MS"/>
                  <a:ea typeface="+mn-ea"/>
                  <a:cs typeface="+mn-cs"/>
                </a:rPr>
                <a:t>18,19</a:t>
              </a:r>
              <a:endParaRPr kumimoji="0" lang="en-US" sz="1050" b="1" i="0" u="none" strike="noStrike" kern="1200" cap="none" spc="0" normalizeH="0" baseline="0" noProof="0" dirty="0">
                <a:ln>
                  <a:noFill/>
                </a:ln>
                <a:solidFill>
                  <a:schemeClr val="tx2"/>
                </a:solidFill>
                <a:effectLst/>
                <a:uLnTx/>
                <a:uFillTx/>
                <a:latin typeface="Trebuchet MS"/>
                <a:ea typeface="+mn-ea"/>
                <a:cs typeface="+mn-cs"/>
              </a:endParaRPr>
            </a:p>
          </p:txBody>
        </p:sp>
        <p:cxnSp>
          <p:nvCxnSpPr>
            <p:cNvPr id="24" name="Straight Connector 23">
              <a:extLst>
                <a:ext uri="{FF2B5EF4-FFF2-40B4-BE49-F238E27FC236}">
                  <a16:creationId xmlns:a16="http://schemas.microsoft.com/office/drawing/2014/main" id="{78A49F17-3B4C-A106-6BEF-7E04A21C58D7}"/>
                </a:ext>
              </a:extLst>
            </p:cNvPr>
            <p:cNvCxnSpPr>
              <a:cxnSpLocks/>
            </p:cNvCxnSpPr>
            <p:nvPr/>
          </p:nvCxnSpPr>
          <p:spPr>
            <a:xfrm>
              <a:off x="5937957" y="7864716"/>
              <a:ext cx="0" cy="539496"/>
            </a:xfrm>
            <a:prstGeom prst="line">
              <a:avLst/>
            </a:prstGeom>
            <a:ln w="38100" cap="sq"/>
          </p:spPr>
          <p:style>
            <a:lnRef idx="1">
              <a:srgbClr val="BE2BBB"/>
            </a:lnRef>
            <a:fillRef idx="0">
              <a:schemeClr val="accent1"/>
            </a:fillRef>
            <a:effectRef idx="0">
              <a:srgbClr val="000000"/>
            </a:effectRef>
            <a:fontRef idx="minor">
              <a:schemeClr val="lt1"/>
            </a:fontRef>
          </p:style>
        </p:cxnSp>
        <p:sp>
          <p:nvSpPr>
            <p:cNvPr id="25" name="TextBox 24">
              <a:extLst>
                <a:ext uri="{FF2B5EF4-FFF2-40B4-BE49-F238E27FC236}">
                  <a16:creationId xmlns:a16="http://schemas.microsoft.com/office/drawing/2014/main" id="{B7154462-7033-1E0A-4B5D-1F3D5A033C82}"/>
                </a:ext>
              </a:extLst>
            </p:cNvPr>
            <p:cNvSpPr txBox="1"/>
            <p:nvPr/>
          </p:nvSpPr>
          <p:spPr>
            <a:xfrm>
              <a:off x="7624380" y="7858778"/>
              <a:ext cx="2249005" cy="577081"/>
            </a:xfrm>
            <a:prstGeom prst="rect">
              <a:avLst/>
            </a:prstGeom>
            <a:noFill/>
          </p:spPr>
          <p:txBody>
            <a:bodyPr wrap="square" numCol="1" anchor="ctr">
              <a:no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chemeClr val="tx2"/>
                  </a:solidFill>
                  <a:effectLst/>
                  <a:uLnTx/>
                  <a:uFillTx/>
                  <a:latin typeface="Trebuchet MS"/>
                  <a:ea typeface="+mn-ea"/>
                  <a:cs typeface="+mn-cs"/>
                </a:rPr>
                <a:t>Digital pathology</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chemeClr val="tx2"/>
                  </a:solidFill>
                  <a:effectLst/>
                  <a:uLnTx/>
                  <a:uFillTx/>
                  <a:latin typeface="Trebuchet MS"/>
                  <a:ea typeface="+mn-ea"/>
                  <a:cs typeface="+mn-cs"/>
                </a:rPr>
                <a:t>AI-based signatures</a:t>
              </a:r>
            </a:p>
          </p:txBody>
        </p:sp>
      </p:grpSp>
      <p:grpSp>
        <p:nvGrpSpPr>
          <p:cNvPr id="26" name="Group 25">
            <a:extLst>
              <a:ext uri="{FF2B5EF4-FFF2-40B4-BE49-F238E27FC236}">
                <a16:creationId xmlns:a16="http://schemas.microsoft.com/office/drawing/2014/main" id="{3A8B0882-B245-D370-14D8-60F2751BAAE9}"/>
              </a:ext>
            </a:extLst>
          </p:cNvPr>
          <p:cNvGrpSpPr/>
          <p:nvPr/>
        </p:nvGrpSpPr>
        <p:grpSpPr>
          <a:xfrm>
            <a:off x="6227273" y="5224196"/>
            <a:ext cx="3935432" cy="577081"/>
            <a:chOff x="5937957" y="7858778"/>
            <a:chExt cx="3935432" cy="577081"/>
          </a:xfrm>
        </p:grpSpPr>
        <p:sp>
          <p:nvSpPr>
            <p:cNvPr id="27" name="Rectangle 26">
              <a:extLst>
                <a:ext uri="{FF2B5EF4-FFF2-40B4-BE49-F238E27FC236}">
                  <a16:creationId xmlns:a16="http://schemas.microsoft.com/office/drawing/2014/main" id="{107B918E-A272-798E-1BF8-FF621F1EEB24}"/>
                </a:ext>
              </a:extLst>
            </p:cNvPr>
            <p:cNvSpPr/>
            <p:nvPr/>
          </p:nvSpPr>
          <p:spPr>
            <a:xfrm>
              <a:off x="5937957" y="7861511"/>
              <a:ext cx="1710122" cy="545907"/>
            </a:xfrm>
            <a:prstGeom prst="rect">
              <a:avLst/>
            </a:prstGeom>
            <a:solidFill>
              <a:schemeClr val="accent4"/>
            </a:solid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6FA824C0-5CBE-C10C-94E1-5CB916CA3071}"/>
                </a:ext>
              </a:extLst>
            </p:cNvPr>
            <p:cNvSpPr/>
            <p:nvPr/>
          </p:nvSpPr>
          <p:spPr>
            <a:xfrm>
              <a:off x="7648079" y="7861511"/>
              <a:ext cx="2225310" cy="545907"/>
            </a:xfrm>
            <a:prstGeom prst="rect">
              <a:avLst/>
            </a:prstGeom>
            <a:no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63BCDFDA-E28D-C4BE-0A02-32331C30FD51}"/>
                </a:ext>
              </a:extLst>
            </p:cNvPr>
            <p:cNvSpPr txBox="1"/>
            <p:nvPr/>
          </p:nvSpPr>
          <p:spPr>
            <a:xfrm>
              <a:off x="5937957" y="8019036"/>
              <a:ext cx="171012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Genomic features</a:t>
              </a:r>
              <a:r>
                <a:rPr kumimoji="0" lang="en-US" sz="1050" b="1" i="0" u="none" strike="noStrike" kern="1200" cap="none" spc="0" normalizeH="0" baseline="30000" noProof="0" dirty="0">
                  <a:ln>
                    <a:noFill/>
                  </a:ln>
                  <a:solidFill>
                    <a:srgbClr val="595454"/>
                  </a:solidFill>
                  <a:effectLst/>
                  <a:uLnTx/>
                  <a:uFillTx/>
                  <a:latin typeface="Trebuchet MS"/>
                  <a:ea typeface="+mn-ea"/>
                  <a:cs typeface="+mn-cs"/>
                </a:rPr>
                <a:t>5,16</a:t>
              </a:r>
              <a:endParaRPr kumimoji="0" lang="en-US" sz="1050" b="1" i="0" u="none" strike="noStrike" kern="1200" cap="none" spc="0" normalizeH="0" baseline="0" noProof="0" dirty="0">
                <a:ln>
                  <a:noFill/>
                </a:ln>
                <a:solidFill>
                  <a:srgbClr val="595454"/>
                </a:solidFill>
                <a:effectLst/>
                <a:uLnTx/>
                <a:uFillTx/>
                <a:latin typeface="Trebuchet MS"/>
                <a:ea typeface="+mn-ea"/>
                <a:cs typeface="+mn-cs"/>
              </a:endParaRPr>
            </a:p>
          </p:txBody>
        </p:sp>
        <p:cxnSp>
          <p:nvCxnSpPr>
            <p:cNvPr id="30" name="Straight Connector 29">
              <a:extLst>
                <a:ext uri="{FF2B5EF4-FFF2-40B4-BE49-F238E27FC236}">
                  <a16:creationId xmlns:a16="http://schemas.microsoft.com/office/drawing/2014/main" id="{70326607-ABAC-E6E8-8161-5397E355B327}"/>
                </a:ext>
              </a:extLst>
            </p:cNvPr>
            <p:cNvCxnSpPr>
              <a:cxnSpLocks/>
            </p:cNvCxnSpPr>
            <p:nvPr/>
          </p:nvCxnSpPr>
          <p:spPr>
            <a:xfrm>
              <a:off x="5937957" y="7864716"/>
              <a:ext cx="0" cy="539496"/>
            </a:xfrm>
            <a:prstGeom prst="line">
              <a:avLst/>
            </a:prstGeom>
            <a:ln w="38100" cap="sq"/>
          </p:spPr>
          <p:style>
            <a:lnRef idx="1">
              <a:srgbClr val="BE2BBB"/>
            </a:lnRef>
            <a:fillRef idx="0">
              <a:schemeClr val="accent1"/>
            </a:fillRef>
            <a:effectRef idx="0">
              <a:srgbClr val="000000"/>
            </a:effectRef>
            <a:fontRef idx="minor">
              <a:schemeClr val="lt1"/>
            </a:fontRef>
          </p:style>
        </p:cxnSp>
        <p:sp>
          <p:nvSpPr>
            <p:cNvPr id="31" name="TextBox 30">
              <a:extLst>
                <a:ext uri="{FF2B5EF4-FFF2-40B4-BE49-F238E27FC236}">
                  <a16:creationId xmlns:a16="http://schemas.microsoft.com/office/drawing/2014/main" id="{F6306190-AAE8-231F-242E-9C9F3FB17FB8}"/>
                </a:ext>
              </a:extLst>
            </p:cNvPr>
            <p:cNvSpPr txBox="1"/>
            <p:nvPr/>
          </p:nvSpPr>
          <p:spPr>
            <a:xfrm>
              <a:off x="7624380" y="7858778"/>
              <a:ext cx="2249005" cy="577081"/>
            </a:xfrm>
            <a:prstGeom prst="rect">
              <a:avLst/>
            </a:prstGeom>
            <a:noFill/>
          </p:spPr>
          <p:txBody>
            <a:bodyPr wrap="square" numCol="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TMB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MSI-H/dMMR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595454"/>
                  </a:solidFill>
                  <a:effectLst/>
                  <a:uLnTx/>
                  <a:uFillTx/>
                  <a:latin typeface="Trebuchet MS"/>
                  <a:ea typeface="+mn-ea"/>
                  <a:cs typeface="+mn-cs"/>
                </a:rPr>
                <a:t>Immune gene signatures</a:t>
              </a:r>
            </a:p>
          </p:txBody>
        </p:sp>
      </p:grpSp>
      <p:grpSp>
        <p:nvGrpSpPr>
          <p:cNvPr id="32" name="Group 31">
            <a:extLst>
              <a:ext uri="{FF2B5EF4-FFF2-40B4-BE49-F238E27FC236}">
                <a16:creationId xmlns:a16="http://schemas.microsoft.com/office/drawing/2014/main" id="{EFA5CF10-AB0D-3FF4-802E-D773906BE0F3}"/>
              </a:ext>
            </a:extLst>
          </p:cNvPr>
          <p:cNvGrpSpPr/>
          <p:nvPr/>
        </p:nvGrpSpPr>
        <p:grpSpPr>
          <a:xfrm>
            <a:off x="6227272" y="3673919"/>
            <a:ext cx="3935432" cy="577081"/>
            <a:chOff x="5937957" y="7858778"/>
            <a:chExt cx="3935432" cy="577081"/>
          </a:xfrm>
        </p:grpSpPr>
        <p:sp>
          <p:nvSpPr>
            <p:cNvPr id="33" name="Rectangle 32">
              <a:extLst>
                <a:ext uri="{FF2B5EF4-FFF2-40B4-BE49-F238E27FC236}">
                  <a16:creationId xmlns:a16="http://schemas.microsoft.com/office/drawing/2014/main" id="{945EF15D-3F96-AA21-929A-69125C10164F}"/>
                </a:ext>
              </a:extLst>
            </p:cNvPr>
            <p:cNvSpPr/>
            <p:nvPr/>
          </p:nvSpPr>
          <p:spPr>
            <a:xfrm>
              <a:off x="5937957" y="7861511"/>
              <a:ext cx="1710122" cy="545907"/>
            </a:xfrm>
            <a:prstGeom prst="rect">
              <a:avLst/>
            </a:prstGeom>
            <a:solidFill>
              <a:schemeClr val="accent4"/>
            </a:solid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DC5C560D-545A-5ED8-F4D2-7F3DFB578905}"/>
                </a:ext>
              </a:extLst>
            </p:cNvPr>
            <p:cNvSpPr/>
            <p:nvPr/>
          </p:nvSpPr>
          <p:spPr>
            <a:xfrm>
              <a:off x="7648079" y="7861511"/>
              <a:ext cx="2225310" cy="545907"/>
            </a:xfrm>
            <a:prstGeom prst="rect">
              <a:avLst/>
            </a:prstGeom>
            <a:noFill/>
            <a:ln w="28575">
              <a:solidFill>
                <a:schemeClr val="accent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4E9001ED-A28B-7B71-A55C-C81A0B5F03B6}"/>
                </a:ext>
              </a:extLst>
            </p:cNvPr>
            <p:cNvSpPr txBox="1"/>
            <p:nvPr/>
          </p:nvSpPr>
          <p:spPr>
            <a:xfrm>
              <a:off x="5937957" y="7928728"/>
              <a:ext cx="1710122"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2"/>
                  </a:solidFill>
                  <a:effectLst/>
                  <a:uLnTx/>
                  <a:uFillTx/>
                  <a:latin typeface="Trebuchet MS"/>
                  <a:ea typeface="+mn-ea"/>
                  <a:cs typeface="+mn-cs"/>
                </a:rPr>
                <a:t>Morphological biomarkers</a:t>
              </a:r>
              <a:r>
                <a:rPr kumimoji="0" lang="en-US" sz="1050" b="1" i="0" u="none" strike="noStrike" kern="1200" cap="none" spc="0" normalizeH="0" baseline="30000" noProof="0" dirty="0">
                  <a:ln>
                    <a:noFill/>
                  </a:ln>
                  <a:solidFill>
                    <a:schemeClr val="tx2"/>
                  </a:solidFill>
                  <a:effectLst/>
                  <a:uLnTx/>
                  <a:uFillTx/>
                  <a:latin typeface="Trebuchet MS"/>
                  <a:ea typeface="+mn-ea"/>
                  <a:cs typeface="+mn-cs"/>
                </a:rPr>
                <a:t>17</a:t>
              </a:r>
            </a:p>
          </p:txBody>
        </p:sp>
        <p:cxnSp>
          <p:nvCxnSpPr>
            <p:cNvPr id="36" name="Straight Connector 35">
              <a:extLst>
                <a:ext uri="{FF2B5EF4-FFF2-40B4-BE49-F238E27FC236}">
                  <a16:creationId xmlns:a16="http://schemas.microsoft.com/office/drawing/2014/main" id="{CCB18F3A-D517-9BD5-7388-3F047CFD4172}"/>
                </a:ext>
              </a:extLst>
            </p:cNvPr>
            <p:cNvCxnSpPr>
              <a:cxnSpLocks/>
            </p:cNvCxnSpPr>
            <p:nvPr/>
          </p:nvCxnSpPr>
          <p:spPr>
            <a:xfrm>
              <a:off x="5937957" y="7864716"/>
              <a:ext cx="0" cy="539496"/>
            </a:xfrm>
            <a:prstGeom prst="line">
              <a:avLst/>
            </a:prstGeom>
            <a:ln w="38100" cap="sq"/>
          </p:spPr>
          <p:style>
            <a:lnRef idx="1">
              <a:srgbClr val="BE2BBB"/>
            </a:lnRef>
            <a:fillRef idx="0">
              <a:schemeClr val="accent1"/>
            </a:fillRef>
            <a:effectRef idx="0">
              <a:srgbClr val="000000"/>
            </a:effectRef>
            <a:fontRef idx="minor">
              <a:schemeClr val="lt1"/>
            </a:fontRef>
          </p:style>
        </p:cxnSp>
        <p:sp>
          <p:nvSpPr>
            <p:cNvPr id="37" name="TextBox 36">
              <a:extLst>
                <a:ext uri="{FF2B5EF4-FFF2-40B4-BE49-F238E27FC236}">
                  <a16:creationId xmlns:a16="http://schemas.microsoft.com/office/drawing/2014/main" id="{34349082-69ED-44DE-5D7A-C1E781491C4D}"/>
                </a:ext>
              </a:extLst>
            </p:cNvPr>
            <p:cNvSpPr txBox="1"/>
            <p:nvPr/>
          </p:nvSpPr>
          <p:spPr>
            <a:xfrm>
              <a:off x="7624380" y="7858778"/>
              <a:ext cx="2249005" cy="577081"/>
            </a:xfrm>
            <a:prstGeom prst="rect">
              <a:avLst/>
            </a:prstGeom>
            <a:noFill/>
          </p:spPr>
          <p:txBody>
            <a:bodyPr wrap="square" numCol="1" anchor="ctr">
              <a:no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chemeClr val="tx2"/>
                  </a:solidFill>
                  <a:effectLst/>
                  <a:uLnTx/>
                  <a:uFillTx/>
                  <a:latin typeface="Trebuchet MS"/>
                  <a:ea typeface="+mn-ea"/>
                  <a:cs typeface="+mn-cs"/>
                </a:rPr>
                <a:t>Pathologic response</a:t>
              </a:r>
            </a:p>
          </p:txBody>
        </p:sp>
      </p:grpSp>
      <p:pic>
        <p:nvPicPr>
          <p:cNvPr id="38" name="Picture 37" descr="Diagram&#10;&#10;Description automatically generated">
            <a:extLst>
              <a:ext uri="{FF2B5EF4-FFF2-40B4-BE49-F238E27FC236}">
                <a16:creationId xmlns:a16="http://schemas.microsoft.com/office/drawing/2014/main" id="{39B84C86-9ACA-A750-B8F5-1BADA349F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512" y="2015306"/>
            <a:ext cx="615636" cy="696421"/>
          </a:xfrm>
          <a:prstGeom prst="rect">
            <a:avLst/>
          </a:prstGeom>
        </p:spPr>
      </p:pic>
      <p:pic>
        <p:nvPicPr>
          <p:cNvPr id="39" name="Picture 38" descr="Diagram&#10;&#10;Description automatically generated">
            <a:extLst>
              <a:ext uri="{FF2B5EF4-FFF2-40B4-BE49-F238E27FC236}">
                <a16:creationId xmlns:a16="http://schemas.microsoft.com/office/drawing/2014/main" id="{0CAEED71-AEC8-6F7A-D3E9-3F601E83E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9466" y="2829197"/>
            <a:ext cx="615637" cy="618983"/>
          </a:xfrm>
          <a:prstGeom prst="rect">
            <a:avLst/>
          </a:prstGeom>
        </p:spPr>
      </p:pic>
      <p:pic>
        <p:nvPicPr>
          <p:cNvPr id="40" name="Picture 39" descr="Logo&#10;&#10;Description automatically generated">
            <a:extLst>
              <a:ext uri="{FF2B5EF4-FFF2-40B4-BE49-F238E27FC236}">
                <a16:creationId xmlns:a16="http://schemas.microsoft.com/office/drawing/2014/main" id="{9DC2C9E4-12A0-335D-1652-2AC35D43B0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25878">
            <a:off x="5359339" y="5031917"/>
            <a:ext cx="441467" cy="995411"/>
          </a:xfrm>
          <a:prstGeom prst="rect">
            <a:avLst/>
          </a:prstGeom>
        </p:spPr>
      </p:pic>
      <p:pic>
        <p:nvPicPr>
          <p:cNvPr id="41" name="Picture 40" descr="A picture containing text, electronics, display, monitor&#10;&#10;Description automatically generated">
            <a:extLst>
              <a:ext uri="{FF2B5EF4-FFF2-40B4-BE49-F238E27FC236}">
                <a16:creationId xmlns:a16="http://schemas.microsoft.com/office/drawing/2014/main" id="{A3DA5AEC-5004-75B4-246B-322F80EFAB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0511" y="4502199"/>
            <a:ext cx="570815" cy="545508"/>
          </a:xfrm>
          <a:prstGeom prst="rect">
            <a:avLst/>
          </a:prstGeom>
        </p:spPr>
      </p:pic>
      <p:pic>
        <p:nvPicPr>
          <p:cNvPr id="42" name="Picture 41">
            <a:extLst>
              <a:ext uri="{FF2B5EF4-FFF2-40B4-BE49-F238E27FC236}">
                <a16:creationId xmlns:a16="http://schemas.microsoft.com/office/drawing/2014/main" id="{AB8957B0-7EE0-C72F-503A-DBE7422938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5257" y="3666681"/>
            <a:ext cx="384057" cy="633694"/>
          </a:xfrm>
          <a:prstGeom prst="rect">
            <a:avLst/>
          </a:prstGeom>
        </p:spPr>
      </p:pic>
    </p:spTree>
    <p:custDataLst>
      <p:tags r:id="rId1"/>
    </p:custDataLst>
    <p:extLst>
      <p:ext uri="{BB962C8B-B14F-4D97-AF65-F5344CB8AC3E}">
        <p14:creationId xmlns:p14="http://schemas.microsoft.com/office/powerpoint/2010/main" val="338854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39F5633-5AE6-4260-92C3-0B3E9CC41614}"/>
              </a:ext>
            </a:extLst>
          </p:cNvPr>
          <p:cNvSpPr txBox="1">
            <a:spLocks/>
          </p:cNvSpPr>
          <p:nvPr/>
        </p:nvSpPr>
        <p:spPr>
          <a:xfrm>
            <a:off x="1485900" y="2448590"/>
            <a:ext cx="10340340" cy="2828260"/>
          </a:xfrm>
          <a:prstGeom prst="roundRect">
            <a:avLst>
              <a:gd name="adj" fmla="val 0"/>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no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endParaRPr lang="en-US" dirty="0">
              <a:solidFill>
                <a:schemeClr val="tx2"/>
              </a:solidFill>
            </a:endParaRPr>
          </a:p>
        </p:txBody>
      </p:sp>
      <p:sp>
        <p:nvSpPr>
          <p:cNvPr id="3" name="Title 2">
            <a:extLst>
              <a:ext uri="{FF2B5EF4-FFF2-40B4-BE49-F238E27FC236}">
                <a16:creationId xmlns:a16="http://schemas.microsoft.com/office/drawing/2014/main" id="{688FE073-F7EF-469E-862C-A2474CDBD4F3}"/>
              </a:ext>
            </a:extLst>
          </p:cNvPr>
          <p:cNvSpPr>
            <a:spLocks noGrp="1"/>
          </p:cNvSpPr>
          <p:nvPr>
            <p:ph type="title"/>
          </p:nvPr>
        </p:nvSpPr>
        <p:spPr>
          <a:xfrm>
            <a:off x="365759" y="365760"/>
            <a:ext cx="10378440" cy="914400"/>
          </a:xfrm>
        </p:spPr>
        <p:txBody>
          <a:bodyPr/>
          <a:lstStyle/>
          <a:p>
            <a:r>
              <a:rPr lang="en-US" dirty="0"/>
              <a:t>Investigational I-O biomarker: genomic features</a:t>
            </a:r>
          </a:p>
        </p:txBody>
      </p:sp>
      <p:sp>
        <p:nvSpPr>
          <p:cNvPr id="10" name="Content Placeholder 2">
            <a:extLst>
              <a:ext uri="{FF2B5EF4-FFF2-40B4-BE49-F238E27FC236}">
                <a16:creationId xmlns:a16="http://schemas.microsoft.com/office/drawing/2014/main" id="{17AF7455-DE12-4E5E-A903-341D6C0B3185}"/>
              </a:ext>
            </a:extLst>
          </p:cNvPr>
          <p:cNvSpPr txBox="1">
            <a:spLocks/>
          </p:cNvSpPr>
          <p:nvPr/>
        </p:nvSpPr>
        <p:spPr>
          <a:xfrm>
            <a:off x="2735656" y="2683936"/>
            <a:ext cx="7485458" cy="2357568"/>
          </a:xfrm>
          <a:prstGeom prst="rect">
            <a:avLst/>
          </a:prstGeom>
        </p:spPr>
        <p:txBody>
          <a:bodyPr wrap="square" anchor="ctr">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buClr>
                <a:schemeClr val="tx1"/>
              </a:buClr>
              <a:buFont typeface="Arial" panose="020B0604020202020204" pitchFamily="34" charset="0"/>
              <a:buChar char="•"/>
            </a:pPr>
            <a:r>
              <a:rPr lang="en-US" b="1" dirty="0">
                <a:solidFill>
                  <a:schemeClr val="tx2"/>
                </a:solidFill>
                <a:latin typeface="+mn-lt"/>
              </a:rPr>
              <a:t>Tumor mutational burden (TMB): </a:t>
            </a:r>
            <a:r>
              <a:rPr lang="en-US" dirty="0">
                <a:solidFill>
                  <a:schemeClr val="tx2"/>
                </a:solidFill>
                <a:latin typeface="+mn-lt"/>
              </a:rPr>
              <a:t>The collective number of somatic (acquired) mutations in the tumor genome</a:t>
            </a:r>
            <a:r>
              <a:rPr lang="en-US" baseline="30000" dirty="0">
                <a:solidFill>
                  <a:schemeClr val="tx2"/>
                </a:solidFill>
                <a:latin typeface="+mn-lt"/>
              </a:rPr>
              <a:t>23,24</a:t>
            </a:r>
            <a:endParaRPr lang="en-US" dirty="0">
              <a:solidFill>
                <a:schemeClr val="tx2"/>
              </a:solidFill>
              <a:latin typeface="+mn-lt"/>
            </a:endParaRPr>
          </a:p>
          <a:p>
            <a:pPr marL="231775" indent="-231775">
              <a:buClr>
                <a:schemeClr val="tx1"/>
              </a:buClr>
              <a:buFont typeface="Arial" panose="020B0604020202020204" pitchFamily="34" charset="0"/>
              <a:buChar char="•"/>
            </a:pPr>
            <a:endParaRPr lang="en-US" b="1" dirty="0">
              <a:solidFill>
                <a:schemeClr val="tx2"/>
              </a:solidFill>
              <a:latin typeface="+mn-lt"/>
            </a:endParaRPr>
          </a:p>
          <a:p>
            <a:pPr marL="231775" indent="-231775">
              <a:buClr>
                <a:schemeClr val="tx1"/>
              </a:buClr>
              <a:buFont typeface="Arial" panose="020B0604020202020204" pitchFamily="34" charset="0"/>
              <a:buChar char="•"/>
            </a:pPr>
            <a:r>
              <a:rPr lang="en-US" b="1" dirty="0">
                <a:solidFill>
                  <a:schemeClr val="tx2"/>
                </a:solidFill>
                <a:latin typeface="+mn-lt"/>
              </a:rPr>
              <a:t>Microsatellite instability-high/mismatch repair deficient (MSI-H/dMMR): </a:t>
            </a:r>
            <a:r>
              <a:rPr lang="en-US" dirty="0">
                <a:solidFill>
                  <a:schemeClr val="tx2"/>
                </a:solidFill>
                <a:latin typeface="+mn-lt"/>
              </a:rPr>
              <a:t>Indicators of genomic stability</a:t>
            </a:r>
            <a:r>
              <a:rPr lang="en-US" baseline="30000" dirty="0">
                <a:solidFill>
                  <a:schemeClr val="tx2"/>
                </a:solidFill>
                <a:latin typeface="+mn-lt"/>
              </a:rPr>
              <a:t>25,26</a:t>
            </a:r>
          </a:p>
          <a:p>
            <a:pPr>
              <a:buClr>
                <a:schemeClr val="tx1"/>
              </a:buClr>
            </a:pPr>
            <a:endParaRPr lang="en-US" baseline="30000" dirty="0">
              <a:solidFill>
                <a:schemeClr val="tx2"/>
              </a:solidFill>
              <a:latin typeface="+mn-lt"/>
            </a:endParaRPr>
          </a:p>
          <a:p>
            <a:pPr marL="231775" indent="-231775">
              <a:buClr>
                <a:schemeClr val="tx1"/>
              </a:buClr>
              <a:buFont typeface="Arial" panose="020B0604020202020204" pitchFamily="34" charset="0"/>
              <a:buChar char="•"/>
            </a:pPr>
            <a:r>
              <a:rPr lang="en-US" b="1" dirty="0">
                <a:solidFill>
                  <a:schemeClr val="tx2"/>
                </a:solidFill>
                <a:latin typeface="+mn-lt"/>
              </a:rPr>
              <a:t>Immune gene signatures: </a:t>
            </a:r>
            <a:r>
              <a:rPr lang="en-US" dirty="0">
                <a:solidFill>
                  <a:schemeClr val="tx2"/>
                </a:solidFill>
                <a:latin typeface="+mn-lt"/>
              </a:rPr>
              <a:t>S</a:t>
            </a:r>
            <a:r>
              <a:rPr lang="en-US" b="0" dirty="0">
                <a:solidFill>
                  <a:schemeClr val="tx2"/>
                </a:solidFill>
                <a:latin typeface="+mn-lt"/>
              </a:rPr>
              <a:t>pecific type of gene expression profile providing a holistic view of cellular function</a:t>
            </a:r>
            <a:r>
              <a:rPr lang="en-US" baseline="30000" dirty="0">
                <a:solidFill>
                  <a:schemeClr val="tx2"/>
                </a:solidFill>
                <a:latin typeface="+mn-lt"/>
              </a:rPr>
              <a:t>27</a:t>
            </a:r>
            <a:r>
              <a:rPr lang="en-US" b="0" baseline="30000" dirty="0">
                <a:solidFill>
                  <a:schemeClr val="tx2"/>
                </a:solidFill>
                <a:latin typeface="+mn-lt"/>
              </a:rPr>
              <a:t>,28</a:t>
            </a:r>
            <a:endParaRPr kumimoji="0" lang="en-US" sz="1400" b="0" i="0" u="none" strike="noStrike" kern="1200" cap="none" spc="0" normalizeH="0" noProof="0" dirty="0">
              <a:ln>
                <a:noFill/>
              </a:ln>
              <a:solidFill>
                <a:schemeClr val="tx2"/>
              </a:solidFill>
              <a:effectLst/>
              <a:uLnTx/>
              <a:uFillTx/>
              <a:latin typeface="+mn-lt"/>
              <a:ea typeface="+mj-ea"/>
              <a:cs typeface="+mj-cs"/>
            </a:endParaRPr>
          </a:p>
          <a:p>
            <a:pPr marL="231775" indent="-231775">
              <a:buClr>
                <a:schemeClr val="tx1"/>
              </a:buClr>
              <a:buFont typeface="Arial" panose="020B0604020202020204" pitchFamily="34" charset="0"/>
              <a:buChar char="•"/>
            </a:pPr>
            <a:endParaRPr lang="en-US" baseline="30000" dirty="0">
              <a:solidFill>
                <a:schemeClr val="tx2"/>
              </a:solidFill>
              <a:latin typeface="+mn-lt"/>
            </a:endParaRPr>
          </a:p>
        </p:txBody>
      </p:sp>
      <p:sp>
        <p:nvSpPr>
          <p:cNvPr id="32" name="Content Placeholder 2">
            <a:extLst>
              <a:ext uri="{FF2B5EF4-FFF2-40B4-BE49-F238E27FC236}">
                <a16:creationId xmlns:a16="http://schemas.microsoft.com/office/drawing/2014/main" id="{CD281140-C27F-41B4-A419-210A83DF3CDC}"/>
              </a:ext>
            </a:extLst>
          </p:cNvPr>
          <p:cNvSpPr txBox="1">
            <a:spLocks/>
          </p:cNvSpPr>
          <p:nvPr/>
        </p:nvSpPr>
        <p:spPr>
          <a:xfrm>
            <a:off x="365759" y="1552575"/>
            <a:ext cx="11461116" cy="63946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solidFill>
                  <a:schemeClr val="tx2"/>
                </a:solidFill>
              </a:rPr>
              <a:t>Proteins released by dying tumor cells can be processed by APCs into tumor antigens. APCs present these antigens to </a:t>
            </a:r>
            <a:br>
              <a:rPr lang="en-US" sz="1600" dirty="0">
                <a:solidFill>
                  <a:schemeClr val="tx2"/>
                </a:solidFill>
              </a:rPr>
            </a:br>
            <a:r>
              <a:rPr lang="en-US" sz="1600" dirty="0">
                <a:solidFill>
                  <a:schemeClr val="tx2"/>
                </a:solidFill>
              </a:rPr>
              <a:t>T cells, priming them to recognize tumor cells.</a:t>
            </a:r>
            <a:r>
              <a:rPr lang="en-US" sz="1600" baseline="30000" dirty="0">
                <a:solidFill>
                  <a:schemeClr val="tx2"/>
                </a:solidFill>
              </a:rPr>
              <a:t>20-22</a:t>
            </a:r>
          </a:p>
        </p:txBody>
      </p:sp>
      <p:sp>
        <p:nvSpPr>
          <p:cNvPr id="33" name="Rounded Rectangle 25">
            <a:extLst>
              <a:ext uri="{FF2B5EF4-FFF2-40B4-BE49-F238E27FC236}">
                <a16:creationId xmlns:a16="http://schemas.microsoft.com/office/drawing/2014/main" id="{D2EA21FD-9BA8-48A7-A759-07F2C429F3E4}"/>
              </a:ext>
            </a:extLst>
          </p:cNvPr>
          <p:cNvSpPr/>
          <p:nvPr/>
        </p:nvSpPr>
        <p:spPr>
          <a:xfrm>
            <a:off x="365125" y="5588267"/>
            <a:ext cx="11461750" cy="338554"/>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r>
              <a:rPr lang="en-US" sz="1600" b="1" dirty="0">
                <a:solidFill>
                  <a:srgbClr val="5F6265"/>
                </a:solidFill>
              </a:rPr>
              <a:t>Several I-O biomarkers related to genomic features are currently under investigation.*</a:t>
            </a:r>
          </a:p>
        </p:txBody>
      </p:sp>
      <p:sp>
        <p:nvSpPr>
          <p:cNvPr id="34" name="Slide Number Placeholder 33">
            <a:extLst>
              <a:ext uri="{FF2B5EF4-FFF2-40B4-BE49-F238E27FC236}">
                <a16:creationId xmlns:a16="http://schemas.microsoft.com/office/drawing/2014/main" id="{19EE5553-938B-4677-B244-133801ABF903}"/>
              </a:ext>
            </a:extLst>
          </p:cNvPr>
          <p:cNvSpPr>
            <a:spLocks noGrp="1"/>
          </p:cNvSpPr>
          <p:nvPr>
            <p:ph type="sldNum" sz="quarter" idx="12"/>
          </p:nvPr>
        </p:nvSpPr>
        <p:spPr/>
        <p:txBody>
          <a:bodyPr/>
          <a:lstStyle/>
          <a:p>
            <a:fld id="{B58DE5F1-E0F9-4CCA-92B7-7A6FC4DFEE14}" type="slidenum">
              <a:rPr lang="en-US" smtClean="0"/>
              <a:t>39</a:t>
            </a:fld>
            <a:endParaRPr lang="en-US" dirty="0"/>
          </a:p>
        </p:txBody>
      </p:sp>
      <p:grpSp>
        <p:nvGrpSpPr>
          <p:cNvPr id="11" name="Group 10">
            <a:extLst>
              <a:ext uri="{FF2B5EF4-FFF2-40B4-BE49-F238E27FC236}">
                <a16:creationId xmlns:a16="http://schemas.microsoft.com/office/drawing/2014/main" id="{056AD3E9-E7C6-4D50-AC96-9F4032F97696}"/>
              </a:ext>
            </a:extLst>
          </p:cNvPr>
          <p:cNvGrpSpPr/>
          <p:nvPr/>
        </p:nvGrpSpPr>
        <p:grpSpPr>
          <a:xfrm>
            <a:off x="434340" y="2811160"/>
            <a:ext cx="2103120" cy="2103120"/>
            <a:chOff x="316947" y="1984871"/>
            <a:chExt cx="2103120" cy="2103120"/>
          </a:xfrm>
        </p:grpSpPr>
        <p:sp>
          <p:nvSpPr>
            <p:cNvPr id="14" name="Oval 13">
              <a:extLst>
                <a:ext uri="{FF2B5EF4-FFF2-40B4-BE49-F238E27FC236}">
                  <a16:creationId xmlns:a16="http://schemas.microsoft.com/office/drawing/2014/main" id="{07BE39A5-F953-423B-9F80-C50C0F4FEFB1}"/>
                </a:ext>
              </a:extLst>
            </p:cNvPr>
            <p:cNvSpPr/>
            <p:nvPr/>
          </p:nvSpPr>
          <p:spPr>
            <a:xfrm>
              <a:off x="316947" y="1984871"/>
              <a:ext cx="2103120" cy="2103120"/>
            </a:xfrm>
            <a:prstGeom prst="ellipse">
              <a:avLst/>
            </a:prstGeom>
            <a:solidFill>
              <a:schemeClr val="bg1"/>
            </a:solidFill>
            <a:ln w="28575">
              <a:solidFill>
                <a:schemeClr val="accent1"/>
              </a:solid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dirty="0"/>
            </a:p>
          </p:txBody>
        </p:sp>
        <p:pic>
          <p:nvPicPr>
            <p:cNvPr id="15" name="Picture 14" descr="Diagram&#10;&#10;Description automatically generated">
              <a:extLst>
                <a:ext uri="{FF2B5EF4-FFF2-40B4-BE49-F238E27FC236}">
                  <a16:creationId xmlns:a16="http://schemas.microsoft.com/office/drawing/2014/main" id="{B386C824-B7C9-465C-ADA3-FCB947D25E46}"/>
                </a:ext>
              </a:extLst>
            </p:cNvPr>
            <p:cNvPicPr>
              <a:picLocks noChangeAspect="1"/>
            </p:cNvPicPr>
            <p:nvPr/>
          </p:nvPicPr>
          <p:blipFill rotWithShape="1">
            <a:blip r:embed="rId4"/>
            <a:srcRect l="35604" t="71075" r="49232" b="11045"/>
            <a:stretch/>
          </p:blipFill>
          <p:spPr>
            <a:xfrm>
              <a:off x="544292" y="2498651"/>
              <a:ext cx="1681550" cy="1133480"/>
            </a:xfrm>
            <a:prstGeom prst="rect">
              <a:avLst/>
            </a:prstGeom>
          </p:spPr>
        </p:pic>
      </p:grpSp>
      <p:sp>
        <p:nvSpPr>
          <p:cNvPr id="16" name="TextBox 15">
            <a:extLst>
              <a:ext uri="{FF2B5EF4-FFF2-40B4-BE49-F238E27FC236}">
                <a16:creationId xmlns:a16="http://schemas.microsoft.com/office/drawing/2014/main" id="{2FF95C22-61A9-4CB1-8691-9348BFBEAF82}"/>
              </a:ext>
            </a:extLst>
          </p:cNvPr>
          <p:cNvSpPr txBox="1"/>
          <p:nvPr/>
        </p:nvSpPr>
        <p:spPr>
          <a:xfrm>
            <a:off x="250273" y="6115127"/>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r>
              <a:rPr lang="en-US" sz="1000" dirty="0">
                <a:solidFill>
                  <a:srgbClr val="595454"/>
                </a:solidFill>
                <a:latin typeface="Trebuchet MS"/>
              </a:rPr>
              <a:t>N</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ot a comprehensive list of </a:t>
            </a:r>
            <a:r>
              <a:rPr lang="en-US" sz="1000" dirty="0">
                <a:solidFill>
                  <a:srgbClr val="595454"/>
                </a:solidFill>
                <a:latin typeface="Trebuchet MS"/>
              </a:rPr>
              <a:t>genomic features</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p>
        </p:txBody>
      </p:sp>
      <p:sp>
        <p:nvSpPr>
          <p:cNvPr id="4" name="Rectangle 3">
            <a:extLst>
              <a:ext uri="{FF2B5EF4-FFF2-40B4-BE49-F238E27FC236}">
                <a16:creationId xmlns:a16="http://schemas.microsoft.com/office/drawing/2014/main" id="{9458CD23-D8C0-C617-9082-26A4926EEB0E}"/>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custDataLst>
      <p:tags r:id="rId1"/>
    </p:custDataLst>
    <p:extLst>
      <p:ext uri="{BB962C8B-B14F-4D97-AF65-F5344CB8AC3E}">
        <p14:creationId xmlns:p14="http://schemas.microsoft.com/office/powerpoint/2010/main" val="10515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txBox="1">
            <a:spLocks/>
          </p:cNvSpPr>
          <p:nvPr/>
        </p:nvSpPr>
        <p:spPr>
          <a:xfrm>
            <a:off x="10243983" y="6360062"/>
            <a:ext cx="45786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Proxima Nova"/>
                <a:ea typeface="+mn-ea"/>
                <a:cs typeface="Proxima Nov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FFFFFF"/>
                </a:solidFill>
                <a:latin typeface="Arial" charset="0"/>
                <a:ea typeface="Arial" charset="0"/>
                <a:cs typeface="Arial" charset="0"/>
              </a:rPr>
              <a:t>5</a:t>
            </a:r>
          </a:p>
        </p:txBody>
      </p:sp>
      <p:sp>
        <p:nvSpPr>
          <p:cNvPr id="22" name="TextBox 21"/>
          <p:cNvSpPr txBox="1"/>
          <p:nvPr/>
        </p:nvSpPr>
        <p:spPr>
          <a:xfrm>
            <a:off x="3005429" y="4411780"/>
            <a:ext cx="1272583" cy="655520"/>
          </a:xfrm>
          <a:prstGeom prst="rect">
            <a:avLst/>
          </a:prstGeom>
          <a:noFill/>
        </p:spPr>
        <p:txBody>
          <a:bodyPr wrap="square" rtlCol="0">
            <a:spAutoFit/>
          </a:bodyPr>
          <a:lstStyle/>
          <a:p>
            <a:pPr algn="ctr"/>
            <a:r>
              <a:rPr lang="en-US" sz="900" b="1" dirty="0">
                <a:solidFill>
                  <a:schemeClr val="bg1"/>
                </a:solidFill>
              </a:rPr>
              <a:t>Nonself antigen should activate </a:t>
            </a:r>
            <a:br>
              <a:rPr lang="en-US" sz="900" b="1" dirty="0">
                <a:solidFill>
                  <a:schemeClr val="bg1"/>
                </a:solidFill>
              </a:rPr>
            </a:br>
            <a:r>
              <a:rPr lang="en-US" sz="900" b="1" dirty="0">
                <a:solidFill>
                  <a:schemeClr val="bg1"/>
                </a:solidFill>
              </a:rPr>
              <a:t>T cells (initiates immune response) </a:t>
            </a:r>
          </a:p>
        </p:txBody>
      </p:sp>
      <p:sp>
        <p:nvSpPr>
          <p:cNvPr id="23" name="TextBox 22"/>
          <p:cNvSpPr txBox="1"/>
          <p:nvPr/>
        </p:nvSpPr>
        <p:spPr>
          <a:xfrm>
            <a:off x="1958024" y="5981661"/>
            <a:ext cx="1473518" cy="249722"/>
          </a:xfrm>
          <a:prstGeom prst="rect">
            <a:avLst/>
          </a:prstGeom>
          <a:noFill/>
        </p:spPr>
        <p:txBody>
          <a:bodyPr wrap="square" rtlCol="0">
            <a:spAutoFit/>
          </a:bodyPr>
          <a:lstStyle/>
          <a:p>
            <a:r>
              <a:rPr lang="en-US" sz="1000" b="1" dirty="0">
                <a:solidFill>
                  <a:schemeClr val="bg1"/>
                </a:solidFill>
              </a:rPr>
              <a:t>Activated T cell</a:t>
            </a:r>
          </a:p>
        </p:txBody>
      </p:sp>
      <p:grpSp>
        <p:nvGrpSpPr>
          <p:cNvPr id="10" name="Group 9">
            <a:extLst>
              <a:ext uri="{FF2B5EF4-FFF2-40B4-BE49-F238E27FC236}">
                <a16:creationId xmlns:a16="http://schemas.microsoft.com/office/drawing/2014/main" id="{5BC8BDA0-E6C3-4508-94BB-ACACAF7A9318}"/>
              </a:ext>
            </a:extLst>
          </p:cNvPr>
          <p:cNvGrpSpPr/>
          <p:nvPr/>
        </p:nvGrpSpPr>
        <p:grpSpPr>
          <a:xfrm>
            <a:off x="365125" y="2754405"/>
            <a:ext cx="4949196" cy="3022450"/>
            <a:chOff x="334820" y="361920"/>
            <a:chExt cx="6218884" cy="3797842"/>
          </a:xfrm>
        </p:grpSpPr>
        <p:sp>
          <p:nvSpPr>
            <p:cNvPr id="18" name="TextBox 17"/>
            <p:cNvSpPr txBox="1"/>
            <p:nvPr/>
          </p:nvSpPr>
          <p:spPr>
            <a:xfrm>
              <a:off x="2078182" y="3080520"/>
              <a:ext cx="523703" cy="309388"/>
            </a:xfrm>
            <a:prstGeom prst="rect">
              <a:avLst/>
            </a:prstGeom>
            <a:noFill/>
          </p:spPr>
          <p:txBody>
            <a:bodyPr wrap="square" rtlCol="0">
              <a:spAutoFit/>
            </a:bodyPr>
            <a:lstStyle/>
            <a:p>
              <a:r>
                <a:rPr lang="en-US" sz="1000" b="1" dirty="0">
                  <a:solidFill>
                    <a:schemeClr val="bg1"/>
                  </a:solidFill>
                </a:rPr>
                <a:t>APC</a:t>
              </a:r>
            </a:p>
          </p:txBody>
        </p:sp>
        <p:sp>
          <p:nvSpPr>
            <p:cNvPr id="4" name="TextBox 3">
              <a:extLst>
                <a:ext uri="{FF2B5EF4-FFF2-40B4-BE49-F238E27FC236}">
                  <a16:creationId xmlns:a16="http://schemas.microsoft.com/office/drawing/2014/main" id="{253F8DA8-FD0A-41BD-A6A8-ED18FA0CB5A6}"/>
                </a:ext>
              </a:extLst>
            </p:cNvPr>
            <p:cNvSpPr txBox="1"/>
            <p:nvPr/>
          </p:nvSpPr>
          <p:spPr>
            <a:xfrm>
              <a:off x="334820" y="361920"/>
              <a:ext cx="3021211" cy="464082"/>
            </a:xfrm>
            <a:prstGeom prst="rect">
              <a:avLst/>
            </a:prstGeom>
            <a:noFill/>
          </p:spPr>
          <p:txBody>
            <a:bodyPr wrap="square" rtlCol="0">
              <a:spAutoFit/>
            </a:bodyPr>
            <a:lstStyle/>
            <a:p>
              <a:pPr algn="ctr">
                <a:defRPr/>
              </a:pPr>
              <a:r>
                <a:rPr lang="en-US" b="1" dirty="0">
                  <a:solidFill>
                    <a:schemeClr val="accent1"/>
                  </a:solidFill>
                  <a:latin typeface="Trebuchet MS"/>
                </a:rPr>
                <a:t>Self</a:t>
              </a:r>
              <a:r>
                <a:rPr lang="en-US" b="1" baseline="30000" dirty="0">
                  <a:solidFill>
                    <a:schemeClr val="accent1"/>
                  </a:solidFill>
                  <a:latin typeface="Trebuchet MS"/>
                </a:rPr>
                <a:t>4</a:t>
              </a:r>
            </a:p>
          </p:txBody>
        </p:sp>
        <p:sp>
          <p:nvSpPr>
            <p:cNvPr id="6" name="TextBox 5">
              <a:extLst>
                <a:ext uri="{FF2B5EF4-FFF2-40B4-BE49-F238E27FC236}">
                  <a16:creationId xmlns:a16="http://schemas.microsoft.com/office/drawing/2014/main" id="{657BDDA7-F75A-4CB7-B37D-1147911CD01E}"/>
                </a:ext>
              </a:extLst>
            </p:cNvPr>
            <p:cNvSpPr txBox="1"/>
            <p:nvPr/>
          </p:nvSpPr>
          <p:spPr>
            <a:xfrm>
              <a:off x="3532492" y="361920"/>
              <a:ext cx="3019188" cy="464082"/>
            </a:xfrm>
            <a:prstGeom prst="rect">
              <a:avLst/>
            </a:prstGeom>
            <a:noFill/>
          </p:spPr>
          <p:txBody>
            <a:bodyPr wrap="square" rtlCol="0">
              <a:spAutoFit/>
            </a:bodyPr>
            <a:lstStyle/>
            <a:p>
              <a:pPr algn="ctr">
                <a:defRPr/>
              </a:pPr>
              <a:r>
                <a:rPr lang="en-US" b="1" dirty="0">
                  <a:solidFill>
                    <a:schemeClr val="accent2"/>
                  </a:solidFill>
                  <a:latin typeface="Trebuchet MS"/>
                </a:rPr>
                <a:t>Nonself</a:t>
              </a:r>
              <a:r>
                <a:rPr lang="en-US" b="1" baseline="30000" dirty="0">
                  <a:solidFill>
                    <a:schemeClr val="accent2"/>
                  </a:solidFill>
                  <a:latin typeface="Trebuchet MS"/>
                </a:rPr>
                <a:t>1</a:t>
              </a:r>
            </a:p>
          </p:txBody>
        </p:sp>
        <p:pic>
          <p:nvPicPr>
            <p:cNvPr id="7" name="Picture 6">
              <a:extLst>
                <a:ext uri="{FF2B5EF4-FFF2-40B4-BE49-F238E27FC236}">
                  <a16:creationId xmlns:a16="http://schemas.microsoft.com/office/drawing/2014/main" id="{4D08787E-DB9C-468A-9100-AEDC145737A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50000"/>
            <a:stretch/>
          </p:blipFill>
          <p:spPr>
            <a:xfrm>
              <a:off x="334820" y="760898"/>
              <a:ext cx="3021212" cy="3398864"/>
            </a:xfrm>
            <a:prstGeom prst="rect">
              <a:avLst/>
            </a:prstGeom>
          </p:spPr>
        </p:pic>
        <p:pic>
          <p:nvPicPr>
            <p:cNvPr id="8" name="Picture 7">
              <a:extLst>
                <a:ext uri="{FF2B5EF4-FFF2-40B4-BE49-F238E27FC236}">
                  <a16:creationId xmlns:a16="http://schemas.microsoft.com/office/drawing/2014/main" id="{E4FFA8EC-72BB-4480-8472-702C05492F6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0000"/>
            <a:stretch/>
          </p:blipFill>
          <p:spPr>
            <a:xfrm>
              <a:off x="3532492" y="760898"/>
              <a:ext cx="3021212" cy="3398864"/>
            </a:xfrm>
            <a:prstGeom prst="rect">
              <a:avLst/>
            </a:prstGeom>
          </p:spPr>
        </p:pic>
      </p:grpSp>
      <p:sp>
        <p:nvSpPr>
          <p:cNvPr id="12" name="Title 11">
            <a:extLst>
              <a:ext uri="{FF2B5EF4-FFF2-40B4-BE49-F238E27FC236}">
                <a16:creationId xmlns:a16="http://schemas.microsoft.com/office/drawing/2014/main" id="{287B294F-6C53-4481-B8FC-6660C0F830C6}"/>
              </a:ext>
            </a:extLst>
          </p:cNvPr>
          <p:cNvSpPr>
            <a:spLocks noGrp="1"/>
          </p:cNvSpPr>
          <p:nvPr>
            <p:ph type="title"/>
          </p:nvPr>
        </p:nvSpPr>
        <p:spPr>
          <a:xfrm>
            <a:off x="365759" y="365760"/>
            <a:ext cx="10378440" cy="914400"/>
          </a:xfrm>
        </p:spPr>
        <p:txBody>
          <a:bodyPr/>
          <a:lstStyle/>
          <a:p>
            <a:r>
              <a:rPr lang="en-US" dirty="0"/>
              <a:t>Differentiating self from nonself is a hallmark of the immune response</a:t>
            </a:r>
          </a:p>
        </p:txBody>
      </p:sp>
      <p:sp>
        <p:nvSpPr>
          <p:cNvPr id="15" name="Content Placeholder 14">
            <a:extLst>
              <a:ext uri="{FF2B5EF4-FFF2-40B4-BE49-F238E27FC236}">
                <a16:creationId xmlns:a16="http://schemas.microsoft.com/office/drawing/2014/main" id="{8B26E401-8E04-4A1B-905B-98115897B0B6}"/>
              </a:ext>
            </a:extLst>
          </p:cNvPr>
          <p:cNvSpPr>
            <a:spLocks noGrp="1"/>
          </p:cNvSpPr>
          <p:nvPr>
            <p:ph idx="1"/>
          </p:nvPr>
        </p:nvSpPr>
        <p:spPr>
          <a:xfrm>
            <a:off x="365125" y="1554163"/>
            <a:ext cx="11461750" cy="1138773"/>
          </a:xfrm>
        </p:spPr>
        <p:txBody>
          <a:bodyPr>
            <a:spAutoFit/>
          </a:bodyPr>
          <a:lstStyle/>
          <a:p>
            <a:r>
              <a:rPr lang="en-US" sz="1600" dirty="0"/>
              <a:t>The immune system is a network of tissues, cells, and signaling molecules that work to protect the body by recognizing and attacking </a:t>
            </a:r>
            <a:r>
              <a:rPr lang="en-US" sz="1600" b="1" dirty="0">
                <a:solidFill>
                  <a:schemeClr val="accent2"/>
                </a:solidFill>
              </a:rPr>
              <a:t>foreign cells (nonself)</a:t>
            </a:r>
            <a:r>
              <a:rPr lang="en-US" sz="1600" dirty="0"/>
              <a:t>, while seeking to minimize the damage to </a:t>
            </a:r>
            <a:r>
              <a:rPr lang="en-US" sz="1600" b="1" dirty="0">
                <a:solidFill>
                  <a:schemeClr val="accent1"/>
                </a:solidFill>
              </a:rPr>
              <a:t>healthy cells (self)</a:t>
            </a:r>
            <a:r>
              <a:rPr lang="en-US" sz="1600" baseline="30000" dirty="0"/>
              <a:t>1,2</a:t>
            </a:r>
          </a:p>
          <a:p>
            <a:r>
              <a:rPr lang="en-US" sz="1600" dirty="0"/>
              <a:t>Antigens, small molecules, or peptides capable of eliciting an immune response are key elements in the process of distinguishing self from nonself</a:t>
            </a:r>
            <a:r>
              <a:rPr lang="en-US" sz="1600" baseline="30000" dirty="0"/>
              <a:t>1</a:t>
            </a:r>
          </a:p>
        </p:txBody>
      </p:sp>
      <p:sp>
        <p:nvSpPr>
          <p:cNvPr id="21" name="Content Placeholder 14">
            <a:extLst>
              <a:ext uri="{FF2B5EF4-FFF2-40B4-BE49-F238E27FC236}">
                <a16:creationId xmlns:a16="http://schemas.microsoft.com/office/drawing/2014/main" id="{E4895C42-17C8-4C11-9E58-7B8C5CC230BC}"/>
              </a:ext>
            </a:extLst>
          </p:cNvPr>
          <p:cNvSpPr txBox="1">
            <a:spLocks/>
          </p:cNvSpPr>
          <p:nvPr/>
        </p:nvSpPr>
        <p:spPr>
          <a:xfrm>
            <a:off x="5648325" y="2935394"/>
            <a:ext cx="6178550" cy="2923877"/>
          </a:xfrm>
          <a:prstGeom prst="rect">
            <a:avLst/>
          </a:prstGeom>
        </p:spPr>
        <p:txBody>
          <a:bodyPr vert="horz" lIns="0" tIns="0" rIns="0" bIns="0" spcCol="301752" rtlCol="0">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b="1" dirty="0">
                <a:solidFill>
                  <a:schemeClr val="accent2"/>
                </a:solidFill>
              </a:rPr>
              <a:t>Inactive T cells search for nonself antigens</a:t>
            </a:r>
            <a:r>
              <a:rPr lang="en-US" sz="1600" b="1" dirty="0"/>
              <a:t> </a:t>
            </a:r>
            <a:r>
              <a:rPr lang="en-US" sz="1600" dirty="0"/>
              <a:t>by transiently binding to antigens presented by antigen-presenting </a:t>
            </a:r>
            <a:br>
              <a:rPr lang="en-US" sz="1600" dirty="0"/>
            </a:br>
            <a:r>
              <a:rPr lang="en-US" sz="1600" dirty="0"/>
              <a:t>cells (APCs)</a:t>
            </a:r>
            <a:r>
              <a:rPr lang="en-US" sz="1600" baseline="30000" dirty="0"/>
              <a:t>3</a:t>
            </a:r>
            <a:endParaRPr lang="en-US" sz="1600" dirty="0"/>
          </a:p>
          <a:p>
            <a:r>
              <a:rPr lang="en-US" sz="1600" b="1" dirty="0">
                <a:solidFill>
                  <a:schemeClr val="accent1"/>
                </a:solidFill>
              </a:rPr>
              <a:t>Immune cells learn to overlook self antigens </a:t>
            </a:r>
            <a:r>
              <a:rPr lang="en-US" sz="1600" dirty="0"/>
              <a:t>from normal cells to prevent autoimmunity</a:t>
            </a:r>
            <a:r>
              <a:rPr lang="en-US" sz="1600" baseline="30000" dirty="0"/>
              <a:t>2</a:t>
            </a:r>
          </a:p>
          <a:p>
            <a:r>
              <a:rPr lang="en-US" sz="1600" dirty="0"/>
              <a:t>Although originating from normal cells, </a:t>
            </a:r>
            <a:r>
              <a:rPr lang="en-US" sz="1600" b="1" dirty="0">
                <a:solidFill>
                  <a:schemeClr val="accent2"/>
                </a:solidFill>
              </a:rPr>
              <a:t>tumor antigens can be recognized as nonself</a:t>
            </a:r>
            <a:r>
              <a:rPr lang="en-US" sz="1600" dirty="0"/>
              <a:t> and activate cytotoxic T cells</a:t>
            </a:r>
            <a:r>
              <a:rPr lang="en-US" sz="1600" baseline="30000" dirty="0"/>
              <a:t>1,4,5</a:t>
            </a:r>
          </a:p>
          <a:p>
            <a:r>
              <a:rPr lang="en-US" sz="1600" b="1" dirty="0"/>
              <a:t>Neoantigens are a type of tumor antigen</a:t>
            </a:r>
            <a:r>
              <a:rPr lang="en-US" sz="1600" dirty="0"/>
              <a:t> that arise from self proteins that have been mutated or modified, making them unique to the tumor</a:t>
            </a:r>
            <a:r>
              <a:rPr lang="en-US" sz="1600" baseline="30000" dirty="0"/>
              <a:t>4,5</a:t>
            </a:r>
          </a:p>
        </p:txBody>
      </p:sp>
      <p:sp>
        <p:nvSpPr>
          <p:cNvPr id="24" name="Rectangle 23">
            <a:extLst>
              <a:ext uri="{FF2B5EF4-FFF2-40B4-BE49-F238E27FC236}">
                <a16:creationId xmlns:a16="http://schemas.microsoft.com/office/drawing/2014/main" id="{1D104B6A-5FCB-4177-8E85-56B2F352E983}"/>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sp>
        <p:nvSpPr>
          <p:cNvPr id="19" name="Slide Number Placeholder 18">
            <a:extLst>
              <a:ext uri="{FF2B5EF4-FFF2-40B4-BE49-F238E27FC236}">
                <a16:creationId xmlns:a16="http://schemas.microsoft.com/office/drawing/2014/main" id="{62DFEEE9-EC5D-432B-9C23-62AFDB260662}"/>
              </a:ext>
            </a:extLst>
          </p:cNvPr>
          <p:cNvSpPr>
            <a:spLocks noGrp="1"/>
          </p:cNvSpPr>
          <p:nvPr>
            <p:ph type="sldNum" sz="quarter" idx="12"/>
          </p:nvPr>
        </p:nvSpPr>
        <p:spPr/>
        <p:txBody>
          <a:bodyPr/>
          <a:lstStyle/>
          <a:p>
            <a:fld id="{B58DE5F1-E0F9-4CCA-92B7-7A6FC4DFEE14}" type="slidenum">
              <a:rPr lang="en-US" smtClean="0"/>
              <a:t>4</a:t>
            </a:fld>
            <a:endParaRPr lang="en-US" dirty="0"/>
          </a:p>
        </p:txBody>
      </p:sp>
    </p:spTree>
    <p:custDataLst>
      <p:tags r:id="rId1"/>
    </p:custDataLst>
    <p:extLst>
      <p:ext uri="{BB962C8B-B14F-4D97-AF65-F5344CB8AC3E}">
        <p14:creationId xmlns:p14="http://schemas.microsoft.com/office/powerpoint/2010/main" val="61687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hlinkClick r:id="" action="ppaction://noaction"/>
            <a:extLst>
              <a:ext uri="{FF2B5EF4-FFF2-40B4-BE49-F238E27FC236}">
                <a16:creationId xmlns:a16="http://schemas.microsoft.com/office/drawing/2014/main" id="{9F226AE5-874C-4C62-9299-ACE38E550C7A}"/>
              </a:ext>
            </a:extLst>
          </p:cNvPr>
          <p:cNvSpPr>
            <a:spLocks noChangeArrowheads="1"/>
          </p:cNvSpPr>
          <p:nvPr/>
        </p:nvSpPr>
        <p:spPr bwMode="auto">
          <a:xfrm>
            <a:off x="388841" y="3397378"/>
            <a:ext cx="3315255" cy="405768"/>
          </a:xfrm>
          <a:prstGeom prst="rect">
            <a:avLst/>
          </a:prstGeom>
          <a:solidFill>
            <a:schemeClr val="bg1"/>
          </a:solidFill>
          <a:ln w="28575">
            <a:noFill/>
            <a:miter lim="800000"/>
            <a:headEnd/>
            <a:tailEnd/>
          </a:ln>
        </p:spPr>
        <p:txBody>
          <a:bodyPr vert="horz" wrap="square" lIns="13715" tIns="68580" rIns="13715" bIns="68580" numCol="1" anchor="t" anchorCtr="0" compatLnSpc="1">
            <a:prstTxWarp prst="textNoShape">
              <a:avLst/>
            </a:prstTxWarp>
          </a:bodyPr>
          <a:lstStyle/>
          <a:p>
            <a:pPr marL="0" marR="0" lvl="0" indent="0" defTabSz="342857" rtl="0" eaLnBrk="1" fontAlgn="auto" latinLnBrk="0" hangingPunct="1">
              <a:lnSpc>
                <a:spcPct val="90000"/>
              </a:lnSpc>
              <a:spcBef>
                <a:spcPts val="0"/>
              </a:spcBef>
              <a:spcAft>
                <a:spcPts val="0"/>
              </a:spcAft>
              <a:buClrTx/>
              <a:buSzTx/>
              <a:buFontTx/>
              <a:buNone/>
              <a:tabLst/>
              <a:defRPr/>
            </a:pPr>
            <a:r>
              <a:rPr lang="en-US" sz="1600" b="1" dirty="0">
                <a:solidFill>
                  <a:schemeClr val="tx2"/>
                </a:solidFill>
              </a:rPr>
              <a:t>Microsatellite instability (MSI)</a:t>
            </a:r>
            <a:r>
              <a:rPr lang="en-US" sz="1600" b="1" kern="0" baseline="30000" dirty="0">
                <a:solidFill>
                  <a:schemeClr val="tx2"/>
                </a:solidFill>
                <a:latin typeface="Trebuchet MS"/>
              </a:rPr>
              <a:t>26</a:t>
            </a:r>
            <a:r>
              <a:rPr kumimoji="0" lang="en-US" sz="1600" b="1" i="0" u="none" strike="noStrike" kern="0" cap="none" spc="0" normalizeH="0" baseline="0" noProof="0" dirty="0">
                <a:ln>
                  <a:noFill/>
                </a:ln>
                <a:solidFill>
                  <a:schemeClr val="tx2"/>
                </a:solidFill>
                <a:effectLst/>
                <a:uLnTx/>
                <a:uFillTx/>
                <a:latin typeface="Trebuchet MS"/>
                <a:ea typeface="+mn-ea"/>
                <a:cs typeface="+mn-cs"/>
              </a:rPr>
              <a:t> </a:t>
            </a:r>
          </a:p>
        </p:txBody>
      </p:sp>
      <p:sp>
        <p:nvSpPr>
          <p:cNvPr id="7" name="Down Arrow Callout 8">
            <a:extLst>
              <a:ext uri="{FF2B5EF4-FFF2-40B4-BE49-F238E27FC236}">
                <a16:creationId xmlns:a16="http://schemas.microsoft.com/office/drawing/2014/main" id="{86AF29E5-4348-4CB1-90B2-EE2BB21AAF82}"/>
              </a:ext>
            </a:extLst>
          </p:cNvPr>
          <p:cNvSpPr/>
          <p:nvPr/>
        </p:nvSpPr>
        <p:spPr>
          <a:xfrm>
            <a:off x="388841" y="3699710"/>
            <a:ext cx="7732272" cy="630942"/>
          </a:xfrm>
          <a:prstGeom prst="rect">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t">
            <a:spAutoFit/>
          </a:bodyPr>
          <a:lstStyle/>
          <a:p>
            <a:pPr marL="258366" lvl="1" indent="-173831" defTabSz="685800">
              <a:spcBef>
                <a:spcPts val="450"/>
              </a:spcBef>
              <a:buFont typeface="Arial" panose="020B0604020202020204" pitchFamily="34" charset="0"/>
              <a:buChar char="•"/>
              <a:defRPr/>
            </a:pPr>
            <a:r>
              <a:rPr lang="en-US" sz="1600" dirty="0">
                <a:solidFill>
                  <a:srgbClr val="595454"/>
                </a:solidFill>
                <a:latin typeface="Trebuchet MS"/>
              </a:rPr>
              <a:t>Represents a change in a cell’s DNA, resulting in a different number of nucleotide repeats</a:t>
            </a:r>
          </a:p>
        </p:txBody>
      </p:sp>
      <p:sp>
        <p:nvSpPr>
          <p:cNvPr id="2" name="Title 1">
            <a:extLst>
              <a:ext uri="{FF2B5EF4-FFF2-40B4-BE49-F238E27FC236}">
                <a16:creationId xmlns:a16="http://schemas.microsoft.com/office/drawing/2014/main" id="{31BBADEF-3231-4385-B04B-FF872AF75B99}"/>
              </a:ext>
            </a:extLst>
          </p:cNvPr>
          <p:cNvSpPr>
            <a:spLocks noGrp="1"/>
          </p:cNvSpPr>
          <p:nvPr>
            <p:ph type="title"/>
          </p:nvPr>
        </p:nvSpPr>
        <p:spPr>
          <a:xfrm>
            <a:off x="365760" y="365760"/>
            <a:ext cx="10287000" cy="914400"/>
          </a:xfrm>
        </p:spPr>
        <p:txBody>
          <a:bodyPr/>
          <a:lstStyle/>
          <a:p>
            <a:r>
              <a:rPr lang="en-US" dirty="0"/>
              <a:t>Mutations within mismatch repair (MMR) pathway genes may lead to MSI-H/dMMR tumors</a:t>
            </a:r>
          </a:p>
        </p:txBody>
      </p:sp>
      <p:sp>
        <p:nvSpPr>
          <p:cNvPr id="3" name="Slide Number Placeholder 2">
            <a:extLst>
              <a:ext uri="{FF2B5EF4-FFF2-40B4-BE49-F238E27FC236}">
                <a16:creationId xmlns:a16="http://schemas.microsoft.com/office/drawing/2014/main" id="{8728D4D5-91C4-4013-9A30-F228FFA29A62}"/>
              </a:ext>
            </a:extLst>
          </p:cNvPr>
          <p:cNvSpPr>
            <a:spLocks noGrp="1"/>
          </p:cNvSpPr>
          <p:nvPr>
            <p:ph type="sldNum" sz="quarter" idx="12"/>
          </p:nvPr>
        </p:nvSpPr>
        <p:spPr>
          <a:xfrm>
            <a:off x="11506200" y="6429375"/>
            <a:ext cx="32004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9A8F0-CC1B-DE48-9437-EA2FEE80B91E}"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43" name="Rectangle 6">
            <a:hlinkClick r:id="" action="ppaction://noaction"/>
            <a:extLst>
              <a:ext uri="{FF2B5EF4-FFF2-40B4-BE49-F238E27FC236}">
                <a16:creationId xmlns:a16="http://schemas.microsoft.com/office/drawing/2014/main" id="{D727B1AC-7E95-40FD-BAD1-87F96A202267}"/>
              </a:ext>
            </a:extLst>
          </p:cNvPr>
          <p:cNvSpPr>
            <a:spLocks noChangeArrowheads="1"/>
          </p:cNvSpPr>
          <p:nvPr/>
        </p:nvSpPr>
        <p:spPr bwMode="auto">
          <a:xfrm>
            <a:off x="364488" y="1287724"/>
            <a:ext cx="3928732" cy="384721"/>
          </a:xfrm>
          <a:prstGeom prst="rect">
            <a:avLst/>
          </a:prstGeom>
          <a:solidFill>
            <a:schemeClr val="bg1"/>
          </a:solidFill>
          <a:ln w="28575">
            <a:noFill/>
            <a:miter lim="800000"/>
            <a:headEnd/>
            <a:tailEnd/>
          </a:ln>
        </p:spPr>
        <p:txBody>
          <a:bodyPr vert="horz" wrap="square" lIns="13715" tIns="68580" rIns="13715" bIns="68580" numCol="1" anchor="t" anchorCtr="0" compatLnSpc="1">
            <a:prstTxWarp prst="textNoShape">
              <a:avLst/>
            </a:prstTxWarp>
            <a:spAutoFit/>
          </a:bodyPr>
          <a:lstStyle/>
          <a:p>
            <a:pPr marL="0" marR="0" lvl="0" indent="0" algn="ctr" defTabSz="342857" rtl="0" eaLnBrk="1" fontAlgn="auto" latinLnBrk="0" hangingPunct="1">
              <a:spcBef>
                <a:spcPts val="0"/>
              </a:spcBef>
              <a:spcAft>
                <a:spcPts val="0"/>
              </a:spcAft>
              <a:buClrTx/>
              <a:buSzTx/>
              <a:buFontTx/>
              <a:buNone/>
              <a:tabLst/>
              <a:defRPr/>
            </a:pPr>
            <a:r>
              <a:rPr lang="en-US" sz="1600" b="1" dirty="0">
                <a:solidFill>
                  <a:schemeClr val="tx2"/>
                </a:solidFill>
              </a:rPr>
              <a:t>Mismatch repair deficient (dMMR)</a:t>
            </a:r>
            <a:r>
              <a:rPr lang="en-US" sz="1600" b="1" kern="0" baseline="30000" dirty="0">
                <a:solidFill>
                  <a:schemeClr val="tx2"/>
                </a:solidFill>
                <a:latin typeface="Trebuchet MS"/>
              </a:rPr>
              <a:t>26,29</a:t>
            </a:r>
            <a:r>
              <a:rPr kumimoji="0" lang="en-US" sz="1600" b="1" i="0" u="none" strike="noStrike" kern="0" cap="none" spc="0" normalizeH="0" baseline="0" noProof="0" dirty="0">
                <a:ln>
                  <a:noFill/>
                </a:ln>
                <a:solidFill>
                  <a:schemeClr val="tx2"/>
                </a:solidFill>
                <a:effectLst/>
                <a:uLnTx/>
                <a:uFillTx/>
                <a:latin typeface="Trebuchet MS"/>
                <a:ea typeface="+mn-ea"/>
                <a:cs typeface="+mn-cs"/>
              </a:rPr>
              <a:t>       </a:t>
            </a:r>
          </a:p>
        </p:txBody>
      </p:sp>
      <p:sp>
        <p:nvSpPr>
          <p:cNvPr id="44" name="Down Arrow Callout 8">
            <a:extLst>
              <a:ext uri="{FF2B5EF4-FFF2-40B4-BE49-F238E27FC236}">
                <a16:creationId xmlns:a16="http://schemas.microsoft.com/office/drawing/2014/main" id="{03241DB2-B65F-4A2F-949B-BCA09DF1B5F5}"/>
              </a:ext>
            </a:extLst>
          </p:cNvPr>
          <p:cNvSpPr/>
          <p:nvPr/>
        </p:nvSpPr>
        <p:spPr>
          <a:xfrm>
            <a:off x="364490" y="1640842"/>
            <a:ext cx="7756624" cy="1497846"/>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t">
            <a:spAutoFit/>
          </a:bodyPr>
          <a:lstStyle/>
          <a:p>
            <a:pPr marL="258366" marR="0" lvl="1" indent="-173831"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lang="en-US" sz="1600" dirty="0">
                <a:solidFill>
                  <a:srgbClr val="595454"/>
                </a:solidFill>
                <a:latin typeface="Trebuchet MS"/>
              </a:rPr>
              <a:t>Represents a loss of function of the mismatch repair (MMR) pathway, a DNA repair pathway that plays a key role in maintaining genomic stability</a:t>
            </a:r>
          </a:p>
          <a:p>
            <a:pPr marL="258366" marR="0" lvl="1" indent="-173831"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lang="en-US" sz="1600" dirty="0">
                <a:solidFill>
                  <a:srgbClr val="595454"/>
                </a:solidFill>
                <a:latin typeface="Trebuchet MS"/>
              </a:rPr>
              <a:t>Indicated by the loss of expression of 1 or more proteins in the DNA MMR complex, such as MLH1, MSH2, MSH6, or PMS2</a:t>
            </a:r>
          </a:p>
          <a:p>
            <a:pPr marL="258366" marR="0" lvl="1" indent="-173831"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lang="en-US" sz="1600" dirty="0">
                <a:solidFill>
                  <a:srgbClr val="595454"/>
                </a:solidFill>
                <a:latin typeface="Trebuchet MS"/>
              </a:rPr>
              <a:t>Leads to microsatellite instability (MSI)</a:t>
            </a:r>
          </a:p>
        </p:txBody>
      </p:sp>
      <p:sp>
        <p:nvSpPr>
          <p:cNvPr id="27" name="Rectangle 6">
            <a:hlinkClick r:id="" action="ppaction://noaction"/>
            <a:extLst>
              <a:ext uri="{FF2B5EF4-FFF2-40B4-BE49-F238E27FC236}">
                <a16:creationId xmlns:a16="http://schemas.microsoft.com/office/drawing/2014/main" id="{A39659D9-2FD9-49C6-BF64-3013481E9F69}"/>
              </a:ext>
            </a:extLst>
          </p:cNvPr>
          <p:cNvSpPr>
            <a:spLocks noChangeArrowheads="1"/>
          </p:cNvSpPr>
          <p:nvPr/>
        </p:nvSpPr>
        <p:spPr bwMode="auto">
          <a:xfrm>
            <a:off x="364488" y="4656592"/>
            <a:ext cx="3836757" cy="405768"/>
          </a:xfrm>
          <a:prstGeom prst="rect">
            <a:avLst/>
          </a:prstGeom>
          <a:solidFill>
            <a:schemeClr val="bg1"/>
          </a:solidFill>
          <a:ln w="28575">
            <a:noFill/>
            <a:miter lim="800000"/>
            <a:headEnd/>
            <a:tailEnd/>
          </a:ln>
        </p:spPr>
        <p:txBody>
          <a:bodyPr vert="horz" wrap="square" lIns="13715" tIns="68580" rIns="13715" bIns="68580" numCol="1" anchor="t" anchorCtr="0" compatLnSpc="1">
            <a:prstTxWarp prst="textNoShape">
              <a:avLst/>
            </a:prstTxWarp>
          </a:bodyPr>
          <a:lstStyle/>
          <a:p>
            <a:pPr marL="0" marR="0" lvl="0" indent="0" defTabSz="342857" rtl="0" eaLnBrk="1" fontAlgn="auto" latinLnBrk="0" hangingPunct="1">
              <a:lnSpc>
                <a:spcPct val="90000"/>
              </a:lnSpc>
              <a:spcBef>
                <a:spcPts val="0"/>
              </a:spcBef>
              <a:spcAft>
                <a:spcPts val="0"/>
              </a:spcAft>
              <a:buClrTx/>
              <a:buSzTx/>
              <a:buFontTx/>
              <a:buNone/>
              <a:tabLst/>
              <a:defRPr/>
            </a:pPr>
            <a:r>
              <a:rPr lang="en-US" sz="1600" b="1" dirty="0">
                <a:solidFill>
                  <a:schemeClr val="tx2"/>
                </a:solidFill>
              </a:rPr>
              <a:t>Microsatellite instability-high (MSI-H)</a:t>
            </a:r>
            <a:r>
              <a:rPr lang="en-US" sz="1400" b="1" kern="0" baseline="30000" dirty="0">
                <a:solidFill>
                  <a:schemeClr val="tx2"/>
                </a:solidFill>
                <a:latin typeface="Trebuchet MS"/>
              </a:rPr>
              <a:t>25</a:t>
            </a:r>
            <a:r>
              <a:rPr kumimoji="0" lang="en-US" sz="1400" b="1" i="0" u="none" strike="noStrike" kern="0" cap="none" spc="0" normalizeH="0" baseline="0" noProof="0" dirty="0">
                <a:ln>
                  <a:noFill/>
                </a:ln>
                <a:solidFill>
                  <a:schemeClr val="tx2"/>
                </a:solidFill>
                <a:effectLst/>
                <a:uLnTx/>
                <a:uFillTx/>
                <a:latin typeface="Trebuchet MS"/>
                <a:ea typeface="+mn-ea"/>
                <a:cs typeface="+mn-cs"/>
              </a:rPr>
              <a:t> </a:t>
            </a:r>
          </a:p>
        </p:txBody>
      </p:sp>
      <p:sp>
        <p:nvSpPr>
          <p:cNvPr id="28" name="Down Arrow Callout 8">
            <a:extLst>
              <a:ext uri="{FF2B5EF4-FFF2-40B4-BE49-F238E27FC236}">
                <a16:creationId xmlns:a16="http://schemas.microsoft.com/office/drawing/2014/main" id="{B61BFF7A-4217-491B-8F34-A8CD5E861F5F}"/>
              </a:ext>
            </a:extLst>
          </p:cNvPr>
          <p:cNvSpPr/>
          <p:nvPr/>
        </p:nvSpPr>
        <p:spPr>
          <a:xfrm>
            <a:off x="364489" y="4989347"/>
            <a:ext cx="7756624" cy="630942"/>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square" lIns="68580" tIns="68580" rIns="68580" bIns="68580" rtlCol="0" anchor="t">
            <a:spAutoFit/>
          </a:bodyPr>
          <a:lstStyle/>
          <a:p>
            <a:pPr marL="258366" marR="0" lvl="1" indent="-173831" algn="l" defTabSz="685800" rtl="0" eaLnBrk="1" fontAlgn="auto" latinLnBrk="0" hangingPunct="1">
              <a:lnSpc>
                <a:spcPct val="100000"/>
              </a:lnSpc>
              <a:spcBef>
                <a:spcPts val="450"/>
              </a:spcBef>
              <a:spcAft>
                <a:spcPts val="0"/>
              </a:spcAft>
              <a:buClr>
                <a:schemeClr val="tx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Represents the presence of ≥2 unstable markers among 5 microsatellite markers analyzed (or &gt;30% of markers if using a larger panel)</a:t>
            </a:r>
          </a:p>
        </p:txBody>
      </p:sp>
      <p:pic>
        <p:nvPicPr>
          <p:cNvPr id="9" name="Picture 8">
            <a:extLst>
              <a:ext uri="{FF2B5EF4-FFF2-40B4-BE49-F238E27FC236}">
                <a16:creationId xmlns:a16="http://schemas.microsoft.com/office/drawing/2014/main" id="{3E406F7B-49F4-EEF5-DA46-54C32CF7B13C}"/>
              </a:ext>
            </a:extLst>
          </p:cNvPr>
          <p:cNvPicPr>
            <a:picLocks noChangeAspect="1"/>
          </p:cNvPicPr>
          <p:nvPr/>
        </p:nvPicPr>
        <p:blipFill rotWithShape="1">
          <a:blip r:embed="rId4"/>
          <a:srcRect t="14049"/>
          <a:stretch/>
        </p:blipFill>
        <p:spPr>
          <a:xfrm>
            <a:off x="8645021" y="1640842"/>
            <a:ext cx="3021199" cy="1522996"/>
          </a:xfrm>
          <a:prstGeom prst="rect">
            <a:avLst/>
          </a:prstGeom>
        </p:spPr>
      </p:pic>
      <p:pic>
        <p:nvPicPr>
          <p:cNvPr id="15" name="Picture 14">
            <a:extLst>
              <a:ext uri="{FF2B5EF4-FFF2-40B4-BE49-F238E27FC236}">
                <a16:creationId xmlns:a16="http://schemas.microsoft.com/office/drawing/2014/main" id="{09DD6D42-8F4F-60DF-A2E1-E20DFB035419}"/>
              </a:ext>
            </a:extLst>
          </p:cNvPr>
          <p:cNvPicPr>
            <a:picLocks noChangeAspect="1"/>
          </p:cNvPicPr>
          <p:nvPr/>
        </p:nvPicPr>
        <p:blipFill>
          <a:blip r:embed="rId5"/>
          <a:stretch>
            <a:fillRect/>
          </a:stretch>
        </p:blipFill>
        <p:spPr>
          <a:xfrm>
            <a:off x="8590401" y="3207847"/>
            <a:ext cx="3371712" cy="2311425"/>
          </a:xfrm>
          <a:prstGeom prst="rect">
            <a:avLst/>
          </a:prstGeom>
        </p:spPr>
      </p:pic>
      <p:sp>
        <p:nvSpPr>
          <p:cNvPr id="30" name="TextBox 29">
            <a:extLst>
              <a:ext uri="{FF2B5EF4-FFF2-40B4-BE49-F238E27FC236}">
                <a16:creationId xmlns:a16="http://schemas.microsoft.com/office/drawing/2014/main" id="{B71643D8-6679-033A-A77A-3623E035C9AF}"/>
              </a:ext>
            </a:extLst>
          </p:cNvPr>
          <p:cNvSpPr txBox="1"/>
          <p:nvPr/>
        </p:nvSpPr>
        <p:spPr>
          <a:xfrm>
            <a:off x="9294471" y="3059447"/>
            <a:ext cx="174920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100" b="1" i="0" u="none" strike="noStrike" kern="0" cap="none" spc="0" normalizeH="0" baseline="0" noProof="0" dirty="0">
                <a:ln>
                  <a:noFill/>
                </a:ln>
                <a:solidFill>
                  <a:srgbClr val="595454"/>
                </a:solidFill>
                <a:effectLst/>
                <a:uLnTx/>
                <a:uFillTx/>
                <a:latin typeface="Trebuchet MS"/>
                <a:ea typeface="+mn-ea"/>
                <a:cs typeface="+mn-cs"/>
              </a:rPr>
              <a:t>MSI PCR report in </a:t>
            </a:r>
            <a:r>
              <a:rPr kumimoji="0" lang="en-US" sz="1100" b="1" i="0" u="none" strike="noStrike" kern="0" cap="none" spc="0" normalizeH="0" baseline="0" noProof="0" dirty="0">
                <a:ln>
                  <a:noFill/>
                </a:ln>
                <a:solidFill>
                  <a:schemeClr val="tx2"/>
                </a:solidFill>
                <a:effectLst/>
                <a:uLnTx/>
                <a:uFillTx/>
                <a:latin typeface="Trebuchet MS"/>
                <a:ea typeface="+mn-ea"/>
                <a:cs typeface="+mn-cs"/>
              </a:rPr>
              <a:t>CRC</a:t>
            </a:r>
            <a:r>
              <a:rPr lang="en-US" sz="1100" b="1" kern="0" baseline="30000" dirty="0">
                <a:solidFill>
                  <a:schemeClr val="tx2"/>
                </a:solidFill>
                <a:latin typeface="Trebuchet MS"/>
              </a:rPr>
              <a:t>30</a:t>
            </a:r>
            <a:endParaRPr kumimoji="0" lang="en-US" sz="1400" b="1" i="0" u="none" strike="noStrike" kern="0" cap="none" spc="0" normalizeH="0" baseline="30000" noProof="0" dirty="0">
              <a:ln>
                <a:noFill/>
              </a:ln>
              <a:solidFill>
                <a:schemeClr val="tx2"/>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id="{FB7B11EC-5E61-49A9-E62B-ED89776EFEE5}"/>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
        <p:nvSpPr>
          <p:cNvPr id="13" name="TextBox 12">
            <a:extLst>
              <a:ext uri="{FF2B5EF4-FFF2-40B4-BE49-F238E27FC236}">
                <a16:creationId xmlns:a16="http://schemas.microsoft.com/office/drawing/2014/main" id="{2255709D-D7CD-6BBB-9435-0246727AB8AA}"/>
              </a:ext>
            </a:extLst>
          </p:cNvPr>
          <p:cNvSpPr txBox="1"/>
          <p:nvPr/>
        </p:nvSpPr>
        <p:spPr>
          <a:xfrm>
            <a:off x="8557260" y="5445822"/>
            <a:ext cx="3404853" cy="830997"/>
          </a:xfrm>
          <a:prstGeom prst="rect">
            <a:avLst/>
          </a:prstGeom>
          <a:noFill/>
        </p:spPr>
        <p:txBody>
          <a:bodyPr wrap="square" rIns="0" rtlCol="0">
            <a:spAutoFit/>
          </a:bodyPr>
          <a:lstStyle/>
          <a:p>
            <a:pPr marL="102870" marR="0" lvl="0" indent="-10287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Positive for microsatellite instability</a:t>
            </a:r>
          </a:p>
          <a:p>
            <a:pPr marL="102870" marR="0" lvl="0" indent="-102870" algn="l" defTabSz="914400" rtl="0" eaLnBrk="1" fontAlgn="auto" latinLnBrk="0" hangingPunct="1">
              <a:lnSpc>
                <a:spcPct val="100000"/>
              </a:lnSpc>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Shifts observed in mononucleotide repeats BAT-25 and BAT-26, signaling instability of markers </a:t>
            </a:r>
          </a:p>
        </p:txBody>
      </p:sp>
      <p:sp>
        <p:nvSpPr>
          <p:cNvPr id="5" name="TextBox 4">
            <a:extLst>
              <a:ext uri="{FF2B5EF4-FFF2-40B4-BE49-F238E27FC236}">
                <a16:creationId xmlns:a16="http://schemas.microsoft.com/office/drawing/2014/main" id="{E891DFFF-D1B4-AC29-9F73-F54A3B548585}"/>
              </a:ext>
            </a:extLst>
          </p:cNvPr>
          <p:cNvSpPr txBox="1"/>
          <p:nvPr/>
        </p:nvSpPr>
        <p:spPr>
          <a:xfrm>
            <a:off x="9524929" y="1480084"/>
            <a:ext cx="1749203"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1100" b="1" i="0" u="none" strike="noStrike" kern="0" cap="none" spc="0" normalizeH="0" baseline="0" noProof="0" dirty="0">
                <a:ln>
                  <a:noFill/>
                </a:ln>
                <a:solidFill>
                  <a:srgbClr val="595454"/>
                </a:solidFill>
                <a:effectLst/>
                <a:uLnTx/>
                <a:uFillTx/>
                <a:latin typeface="Trebuchet MS"/>
                <a:ea typeface="+mn-ea"/>
                <a:cs typeface="+mn-cs"/>
              </a:rPr>
              <a:t>dMMR</a:t>
            </a:r>
            <a:endParaRPr kumimoji="0" lang="en-US" sz="1400" b="1" i="0" u="none" strike="noStrike" kern="0" cap="none" spc="0" normalizeH="0" baseline="30000" noProof="0" dirty="0">
              <a:ln>
                <a:noFill/>
              </a:ln>
              <a:solidFill>
                <a:srgbClr val="FF0000"/>
              </a:solidFill>
              <a:effectLst/>
              <a:uLnTx/>
              <a:uFillTx/>
              <a:latin typeface="Trebuchet MS"/>
              <a:ea typeface="+mn-ea"/>
              <a:cs typeface="+mn-cs"/>
            </a:endParaRPr>
          </a:p>
        </p:txBody>
      </p:sp>
    </p:spTree>
    <p:custDataLst>
      <p:tags r:id="rId1"/>
    </p:custDataLst>
    <p:extLst>
      <p:ext uri="{BB962C8B-B14F-4D97-AF65-F5344CB8AC3E}">
        <p14:creationId xmlns:p14="http://schemas.microsoft.com/office/powerpoint/2010/main" val="259300801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FE073-F7EF-469E-862C-A2474CDBD4F3}"/>
              </a:ext>
            </a:extLst>
          </p:cNvPr>
          <p:cNvSpPr>
            <a:spLocks noGrp="1"/>
          </p:cNvSpPr>
          <p:nvPr>
            <p:ph type="title"/>
          </p:nvPr>
        </p:nvSpPr>
        <p:spPr>
          <a:xfrm>
            <a:off x="365759" y="365760"/>
            <a:ext cx="10378440" cy="914400"/>
          </a:xfrm>
        </p:spPr>
        <p:txBody>
          <a:bodyPr/>
          <a:lstStyle/>
          <a:p>
            <a:r>
              <a:rPr lang="en-US" dirty="0"/>
              <a:t>Investigational I-O biomarker: inflammation gene signatures</a:t>
            </a:r>
          </a:p>
        </p:txBody>
      </p:sp>
      <p:pic>
        <p:nvPicPr>
          <p:cNvPr id="10" name="Picture 9">
            <a:extLst>
              <a:ext uri="{FF2B5EF4-FFF2-40B4-BE49-F238E27FC236}">
                <a16:creationId xmlns:a16="http://schemas.microsoft.com/office/drawing/2014/main" id="{1C82E9BB-0286-4385-8F87-D5642679F180}"/>
              </a:ext>
            </a:extLst>
          </p:cNvPr>
          <p:cNvPicPr/>
          <p:nvPr/>
        </p:nvPicPr>
        <p:blipFill rotWithShape="1">
          <a:blip r:embed="rId4" cstate="print">
            <a:extLst>
              <a:ext uri="{28A0092B-C50C-407E-A947-70E740481C1C}">
                <a14:useLocalDpi xmlns:a14="http://schemas.microsoft.com/office/drawing/2010/main" val="0"/>
              </a:ext>
            </a:extLst>
          </a:blip>
          <a:srcRect l="6022" t="8939" r="6325" b="8296"/>
          <a:stretch/>
        </p:blipFill>
        <p:spPr bwMode="auto">
          <a:xfrm>
            <a:off x="6862162" y="1552574"/>
            <a:ext cx="4055676" cy="3829489"/>
          </a:xfrm>
          <a:prstGeom prst="rect">
            <a:avLst/>
          </a:prstGeom>
          <a:noFill/>
          <a:ln>
            <a:noFill/>
          </a:ln>
        </p:spPr>
      </p:pic>
      <p:sp>
        <p:nvSpPr>
          <p:cNvPr id="12" name="Rounded Rectangle 25">
            <a:extLst>
              <a:ext uri="{FF2B5EF4-FFF2-40B4-BE49-F238E27FC236}">
                <a16:creationId xmlns:a16="http://schemas.microsoft.com/office/drawing/2014/main" id="{E49FDD9D-7DB8-488D-B238-887229E60F80}"/>
              </a:ext>
            </a:extLst>
          </p:cNvPr>
          <p:cNvSpPr/>
          <p:nvPr/>
        </p:nvSpPr>
        <p:spPr>
          <a:xfrm>
            <a:off x="365125" y="5588267"/>
            <a:ext cx="11461750" cy="338554"/>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r>
              <a:rPr lang="en-US" sz="1600" b="1" dirty="0">
                <a:solidFill>
                  <a:srgbClr val="5F6265"/>
                </a:solidFill>
              </a:rPr>
              <a:t>Inflammation gene signatures are being investigated as a potential I-O biomarker.</a:t>
            </a:r>
          </a:p>
        </p:txBody>
      </p:sp>
      <p:sp>
        <p:nvSpPr>
          <p:cNvPr id="17" name="Content Placeholder 2">
            <a:extLst>
              <a:ext uri="{FF2B5EF4-FFF2-40B4-BE49-F238E27FC236}">
                <a16:creationId xmlns:a16="http://schemas.microsoft.com/office/drawing/2014/main" id="{F59DB3F1-DD93-49E1-9925-14831CB40BC8}"/>
              </a:ext>
            </a:extLst>
          </p:cNvPr>
          <p:cNvSpPr txBox="1">
            <a:spLocks/>
          </p:cNvSpPr>
          <p:nvPr/>
        </p:nvSpPr>
        <p:spPr>
          <a:xfrm>
            <a:off x="365759" y="1552575"/>
            <a:ext cx="5774691" cy="63946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1600" dirty="0"/>
              <a:t>Inflammation gene signatures are a specific type of gene expression profile. GEP measures the expression of mRNA across thousands of genes. This can create a distinct molecular profile (or gene signature), providing a holistic view of cellular function. Inflammation gene signatures vary </a:t>
            </a:r>
            <a:r>
              <a:rPr lang="en-US" sz="1600" dirty="0">
                <a:solidFill>
                  <a:schemeClr val="tx2"/>
                </a:solidFill>
              </a:rPr>
              <a:t>across tumor types and may be a powerful diagnostic tool.</a:t>
            </a:r>
            <a:r>
              <a:rPr lang="en-US" sz="1600" baseline="30000" dirty="0">
                <a:solidFill>
                  <a:schemeClr val="tx2"/>
                </a:solidFill>
              </a:rPr>
              <a:t>27,28,31</a:t>
            </a:r>
          </a:p>
        </p:txBody>
      </p:sp>
      <p:sp>
        <p:nvSpPr>
          <p:cNvPr id="18" name="Slide Number Placeholder 17">
            <a:extLst>
              <a:ext uri="{FF2B5EF4-FFF2-40B4-BE49-F238E27FC236}">
                <a16:creationId xmlns:a16="http://schemas.microsoft.com/office/drawing/2014/main" id="{A1497BE7-E922-4C2B-92C9-FB6DD154F9C5}"/>
              </a:ext>
            </a:extLst>
          </p:cNvPr>
          <p:cNvSpPr>
            <a:spLocks noGrp="1"/>
          </p:cNvSpPr>
          <p:nvPr>
            <p:ph type="sldNum" sz="quarter" idx="12"/>
          </p:nvPr>
        </p:nvSpPr>
        <p:spPr/>
        <p:txBody>
          <a:bodyPr/>
          <a:lstStyle/>
          <a:p>
            <a:fld id="{B58DE5F1-E0F9-4CCA-92B7-7A6FC4DFEE14}" type="slidenum">
              <a:rPr lang="en-US" smtClean="0"/>
              <a:t>41</a:t>
            </a:fld>
            <a:endParaRPr lang="en-US" dirty="0"/>
          </a:p>
        </p:txBody>
      </p:sp>
      <p:sp>
        <p:nvSpPr>
          <p:cNvPr id="4" name="Rectangle 3">
            <a:extLst>
              <a:ext uri="{FF2B5EF4-FFF2-40B4-BE49-F238E27FC236}">
                <a16:creationId xmlns:a16="http://schemas.microsoft.com/office/drawing/2014/main" id="{866C87ED-0013-0358-7E66-A487369FF345}"/>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custDataLst>
      <p:tags r:id="rId1"/>
    </p:custDataLst>
    <p:extLst>
      <p:ext uri="{BB962C8B-B14F-4D97-AF65-F5344CB8AC3E}">
        <p14:creationId xmlns:p14="http://schemas.microsoft.com/office/powerpoint/2010/main" val="28552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FE073-F7EF-469E-862C-A2474CDBD4F3}"/>
              </a:ext>
            </a:extLst>
          </p:cNvPr>
          <p:cNvSpPr>
            <a:spLocks noGrp="1"/>
          </p:cNvSpPr>
          <p:nvPr>
            <p:ph type="title"/>
          </p:nvPr>
        </p:nvSpPr>
        <p:spPr>
          <a:xfrm>
            <a:off x="365759" y="365760"/>
            <a:ext cx="10378440" cy="914400"/>
          </a:xfrm>
        </p:spPr>
        <p:txBody>
          <a:bodyPr/>
          <a:lstStyle/>
          <a:p>
            <a:r>
              <a:rPr lang="en-US" dirty="0"/>
              <a:t>Investigational I-O biomarker: immune modulators</a:t>
            </a:r>
          </a:p>
        </p:txBody>
      </p:sp>
      <p:sp>
        <p:nvSpPr>
          <p:cNvPr id="22" name="Content Placeholder 2">
            <a:extLst>
              <a:ext uri="{FF2B5EF4-FFF2-40B4-BE49-F238E27FC236}">
                <a16:creationId xmlns:a16="http://schemas.microsoft.com/office/drawing/2014/main" id="{9F53A353-50DA-4E3F-A6C3-84FB58495C9B}"/>
              </a:ext>
            </a:extLst>
          </p:cNvPr>
          <p:cNvSpPr txBox="1">
            <a:spLocks/>
          </p:cNvSpPr>
          <p:nvPr/>
        </p:nvSpPr>
        <p:spPr>
          <a:xfrm>
            <a:off x="365759" y="1552575"/>
            <a:ext cx="11461116" cy="63946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1600" dirty="0"/>
              <a:t>Inflamed tumors show evidence of immune-cell infiltration and activation in the tumor microenvironment.</a:t>
            </a:r>
            <a:r>
              <a:rPr lang="en-US" sz="1600" baseline="30000" dirty="0">
                <a:solidFill>
                  <a:schemeClr val="tx2"/>
                </a:solidFill>
              </a:rPr>
              <a:t>32,33</a:t>
            </a:r>
          </a:p>
        </p:txBody>
      </p:sp>
      <p:sp>
        <p:nvSpPr>
          <p:cNvPr id="23" name="TextBox 22">
            <a:extLst>
              <a:ext uri="{FF2B5EF4-FFF2-40B4-BE49-F238E27FC236}">
                <a16:creationId xmlns:a16="http://schemas.microsoft.com/office/drawing/2014/main" id="{452A9ACF-9926-4A48-86F3-6175A8A9D0C5}"/>
              </a:ext>
            </a:extLst>
          </p:cNvPr>
          <p:cNvSpPr txBox="1">
            <a:spLocks/>
          </p:cNvSpPr>
          <p:nvPr/>
        </p:nvSpPr>
        <p:spPr>
          <a:xfrm>
            <a:off x="1485900" y="2009350"/>
            <a:ext cx="10340340" cy="3248450"/>
          </a:xfrm>
          <a:prstGeom prst="roundRect">
            <a:avLst>
              <a:gd name="adj" fmla="val 0"/>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no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endParaRPr lang="en-US" dirty="0"/>
          </a:p>
        </p:txBody>
      </p:sp>
      <p:sp>
        <p:nvSpPr>
          <p:cNvPr id="18" name="Content Placeholder 2">
            <a:extLst>
              <a:ext uri="{FF2B5EF4-FFF2-40B4-BE49-F238E27FC236}">
                <a16:creationId xmlns:a16="http://schemas.microsoft.com/office/drawing/2014/main" id="{02507AB5-660E-4D5C-8C68-C2C5E572D7B2}"/>
              </a:ext>
            </a:extLst>
          </p:cNvPr>
          <p:cNvSpPr txBox="1">
            <a:spLocks/>
          </p:cNvSpPr>
          <p:nvPr/>
        </p:nvSpPr>
        <p:spPr>
          <a:xfrm>
            <a:off x="2806874" y="2137060"/>
            <a:ext cx="8521113" cy="3374385"/>
          </a:xfrm>
          <a:prstGeom prst="rect">
            <a:avLst/>
          </a:prstGeom>
        </p:spPr>
        <p:txBody>
          <a:bodyPr>
            <a:spAutoFit/>
          </a:bodyPr>
          <a:lstStyle>
            <a:lvl1pPr marL="0" indent="0" algn="l" defTabSz="457200" rtl="0" eaLnBrk="1" latinLnBrk="0" hangingPunct="1">
              <a:spcBef>
                <a:spcPct val="20000"/>
              </a:spcBef>
              <a:buFont typeface="Arial"/>
              <a:buNone/>
              <a:defRPr sz="1600" kern="1200">
                <a:solidFill>
                  <a:schemeClr val="tx1"/>
                </a:solidFill>
                <a:latin typeface="Arial"/>
                <a:ea typeface="+mn-ea"/>
                <a:cs typeface="Arial"/>
              </a:defRPr>
            </a:lvl1pPr>
            <a:lvl2pPr marL="187325" indent="-187325"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355600"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3pPr>
            <a:lvl4pPr marL="541338" indent="-185738"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4pPr>
            <a:lvl5pPr marL="709613" indent="-168275" algn="l" defTabSz="457200" rtl="0" eaLnBrk="1" latinLnBrk="0" hangingPunct="1">
              <a:spcBef>
                <a:spcPct val="20000"/>
              </a:spcBef>
              <a:buSzPct val="80000"/>
              <a:buFont typeface="Courier New"/>
              <a:buChar char="o"/>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Aft>
                <a:spcPts val="1200"/>
              </a:spcAft>
              <a:buClr>
                <a:schemeClr val="tx1"/>
              </a:buClr>
              <a:buFont typeface="Arial" panose="020B0604020202020204" pitchFamily="34" charset="0"/>
              <a:buChar char="•"/>
            </a:pPr>
            <a:r>
              <a:rPr lang="en-US" sz="1400" b="1" dirty="0">
                <a:solidFill>
                  <a:schemeClr val="tx2"/>
                </a:solidFill>
                <a:latin typeface="+mn-lt"/>
              </a:rPr>
              <a:t>Programmed death ligand 1/programmed death ligand 2 (PD-L1/PD-L2): </a:t>
            </a:r>
            <a:r>
              <a:rPr lang="en-US" sz="1400" dirty="0">
                <a:solidFill>
                  <a:schemeClr val="tx2"/>
                </a:solidFill>
                <a:latin typeface="+mn-lt"/>
              </a:rPr>
              <a:t>Ligands for the immune checkpoint receptor PD-1 expressed on the surface of immune cells, including cytotoxic T cells</a:t>
            </a:r>
            <a:r>
              <a:rPr lang="en-US" sz="1400" baseline="30000" dirty="0">
                <a:solidFill>
                  <a:schemeClr val="tx2"/>
                </a:solidFill>
                <a:latin typeface="+mn-lt"/>
              </a:rPr>
              <a:t>34</a:t>
            </a:r>
          </a:p>
          <a:p>
            <a:pPr marL="228600" indent="-228600">
              <a:spcAft>
                <a:spcPts val="1200"/>
              </a:spcAft>
              <a:buClr>
                <a:schemeClr val="tx1"/>
              </a:buClr>
              <a:buFont typeface="Arial" panose="020B0604020202020204" pitchFamily="34" charset="0"/>
              <a:buChar char="•"/>
            </a:pPr>
            <a:r>
              <a:rPr lang="en-US" sz="1400" b="1" dirty="0">
                <a:solidFill>
                  <a:schemeClr val="tx2"/>
                </a:solidFill>
                <a:latin typeface="+mn-lt"/>
              </a:rPr>
              <a:t>Tumor-infiltrating lymphocytes (TILs): </a:t>
            </a:r>
            <a:r>
              <a:rPr lang="en-US" sz="1400" dirty="0">
                <a:solidFill>
                  <a:schemeClr val="tx2"/>
                </a:solidFill>
                <a:latin typeface="+mn-lt"/>
              </a:rPr>
              <a:t>Immune cells that enter the tumor and its microenvironment to mediate an antitumor immune response</a:t>
            </a:r>
            <a:r>
              <a:rPr lang="en-US" sz="1400" baseline="30000" dirty="0">
                <a:solidFill>
                  <a:schemeClr val="tx2"/>
                </a:solidFill>
                <a:latin typeface="+mn-lt"/>
              </a:rPr>
              <a:t>27,28</a:t>
            </a:r>
          </a:p>
          <a:p>
            <a:pPr marL="228600" marR="0" lvl="0" indent="-228600" algn="l" defTabSz="914400" rtl="0" eaLnBrk="1" fontAlgn="auto" latinLnBrk="0" hangingPunct="1">
              <a:spcBef>
                <a:spcPts val="336"/>
              </a:spcBef>
              <a:spcAft>
                <a:spcPts val="1200"/>
              </a:spcAft>
              <a:buClr>
                <a:schemeClr val="tx2"/>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2"/>
                </a:solidFill>
                <a:effectLst/>
                <a:uLnTx/>
                <a:uFillTx/>
                <a:latin typeface="Trebuchet MS"/>
                <a:ea typeface="+mj-ea"/>
                <a:cs typeface="+mj-cs"/>
              </a:rPr>
              <a:t>Lymphocyte-activation gene 3 (LAG-3): </a:t>
            </a:r>
            <a:r>
              <a:rPr lang="en-US" sz="1400" dirty="0">
                <a:solidFill>
                  <a:schemeClr val="tx2"/>
                </a:solidFill>
                <a:latin typeface="Trebuchet MS"/>
                <a:ea typeface="+mj-ea"/>
                <a:cs typeface="+mj-cs"/>
              </a:rPr>
              <a:t>I</a:t>
            </a:r>
            <a:r>
              <a:rPr kumimoji="0" lang="en-US" sz="1400" b="0" i="0" u="none" strike="noStrike" kern="1200" cap="none" spc="0" normalizeH="0" baseline="0" noProof="0" dirty="0">
                <a:ln>
                  <a:noFill/>
                </a:ln>
                <a:solidFill>
                  <a:schemeClr val="tx2"/>
                </a:solidFill>
                <a:effectLst/>
                <a:uLnTx/>
                <a:uFillTx/>
                <a:latin typeface="Trebuchet MS"/>
                <a:ea typeface="+mj-ea"/>
                <a:cs typeface="+mj-cs"/>
              </a:rPr>
              <a:t>mmune checkpoint receptor expressed on activated cytotoxic T cells and Tregs</a:t>
            </a:r>
            <a:r>
              <a:rPr lang="en-US" sz="1400" b="0" baseline="30000" dirty="0">
                <a:solidFill>
                  <a:schemeClr val="tx2"/>
                </a:solidFill>
                <a:latin typeface="Trebuchet MS"/>
                <a:ea typeface="+mj-ea"/>
                <a:cs typeface="+mj-cs"/>
              </a:rPr>
              <a:t>35,36</a:t>
            </a:r>
            <a:endParaRPr kumimoji="0" lang="en-US" sz="1400" b="0" i="0" u="none" strike="noStrike" kern="1200" cap="none" spc="0" normalizeH="0" baseline="30000" noProof="0" dirty="0">
              <a:ln>
                <a:noFill/>
              </a:ln>
              <a:solidFill>
                <a:schemeClr val="tx2"/>
              </a:solidFill>
              <a:effectLst/>
              <a:uLnTx/>
              <a:uFillTx/>
              <a:latin typeface="Trebuchet MS"/>
              <a:ea typeface="+mj-ea"/>
              <a:cs typeface="+mj-cs"/>
            </a:endParaRPr>
          </a:p>
          <a:p>
            <a:pPr marL="228600" marR="0" lvl="0" indent="-228600" algn="l" defTabSz="914400" rtl="0" eaLnBrk="1" fontAlgn="auto" latinLnBrk="0" hangingPunct="1">
              <a:spcBef>
                <a:spcPts val="336"/>
              </a:spcBef>
              <a:spcAft>
                <a:spcPts val="1200"/>
              </a:spcAft>
              <a:buClr>
                <a:schemeClr val="tx2"/>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2"/>
                </a:solidFill>
                <a:effectLst/>
                <a:uLnTx/>
                <a:uFillTx/>
                <a:latin typeface="Trebuchet MS"/>
                <a:ea typeface="+mj-ea"/>
                <a:cs typeface="+mj-cs"/>
              </a:rPr>
              <a:t>Regulatory T cells (Tregs): </a:t>
            </a:r>
            <a:r>
              <a:rPr lang="en-US" sz="1400" dirty="0">
                <a:solidFill>
                  <a:schemeClr val="tx2"/>
                </a:solidFill>
                <a:latin typeface="Trebuchet MS"/>
                <a:ea typeface="+mj-ea"/>
                <a:cs typeface="+mj-cs"/>
              </a:rPr>
              <a:t>C</a:t>
            </a:r>
            <a:r>
              <a:rPr kumimoji="0" lang="en-US" sz="1400" b="0" i="0" u="none" strike="noStrike" kern="1200" cap="none" spc="0" normalizeH="0" baseline="0" noProof="0" dirty="0">
                <a:ln>
                  <a:noFill/>
                </a:ln>
                <a:solidFill>
                  <a:schemeClr val="tx2"/>
                </a:solidFill>
                <a:effectLst/>
                <a:uLnTx/>
                <a:uFillTx/>
                <a:latin typeface="Trebuchet MS"/>
                <a:ea typeface="+mj-ea"/>
                <a:cs typeface="+mj-cs"/>
              </a:rPr>
              <a:t>ells that suppress the immune response by modulating the activation of effector T cells</a:t>
            </a:r>
            <a:r>
              <a:rPr lang="en-US" sz="1400" b="0" baseline="30000" dirty="0">
                <a:solidFill>
                  <a:schemeClr val="tx2"/>
                </a:solidFill>
                <a:latin typeface="Trebuchet MS"/>
              </a:rPr>
              <a:t>37,38</a:t>
            </a:r>
            <a:endParaRPr kumimoji="0" lang="en-US" sz="1400" b="0" i="0" u="none" strike="noStrike" kern="1200" cap="none" spc="0" normalizeH="0" baseline="30000" noProof="0" dirty="0">
              <a:ln>
                <a:noFill/>
              </a:ln>
              <a:solidFill>
                <a:schemeClr val="tx2"/>
              </a:solidFill>
              <a:effectLst/>
              <a:uLnTx/>
              <a:uFillTx/>
              <a:latin typeface="Trebuchet MS"/>
              <a:ea typeface="+mj-ea"/>
              <a:cs typeface="+mj-cs"/>
            </a:endParaRPr>
          </a:p>
          <a:p>
            <a:pPr marL="228600" marR="0" lvl="0" indent="-228600" algn="l" defTabSz="914400" rtl="0" eaLnBrk="1" fontAlgn="auto" latinLnBrk="0" hangingPunct="1">
              <a:spcBef>
                <a:spcPts val="336"/>
              </a:spcBef>
              <a:spcAft>
                <a:spcPts val="1200"/>
              </a:spcAft>
              <a:buClr>
                <a:schemeClr val="tx2"/>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2"/>
                </a:solidFill>
                <a:effectLst/>
                <a:uLnTx/>
                <a:uFillTx/>
                <a:latin typeface="Trebuchet MS"/>
                <a:ea typeface="+mj-ea"/>
                <a:cs typeface="+mj-cs"/>
              </a:rPr>
              <a:t>Myeloid-derived suppressor cells (MDSCs): </a:t>
            </a:r>
            <a:r>
              <a:rPr lang="en-US" sz="1400" dirty="0">
                <a:solidFill>
                  <a:schemeClr val="tx2"/>
                </a:solidFill>
                <a:latin typeface="Trebuchet MS"/>
                <a:ea typeface="+mj-ea"/>
                <a:cs typeface="+mj-cs"/>
              </a:rPr>
              <a:t>C</a:t>
            </a:r>
            <a:r>
              <a:rPr kumimoji="0" lang="en-US" sz="1400" b="0" i="0" u="none" strike="noStrike" kern="1200" cap="none" spc="0" normalizeH="0" baseline="0" noProof="0" dirty="0">
                <a:ln>
                  <a:noFill/>
                </a:ln>
                <a:solidFill>
                  <a:schemeClr val="tx2"/>
                </a:solidFill>
                <a:effectLst/>
                <a:uLnTx/>
                <a:uFillTx/>
                <a:latin typeface="Trebuchet MS"/>
                <a:ea typeface="+mj-ea"/>
                <a:cs typeface="+mj-cs"/>
              </a:rPr>
              <a:t>ells recruited to the tumor microenvironment to suppress effector-cell responses</a:t>
            </a:r>
            <a:r>
              <a:rPr lang="en-US" sz="1400" b="0" baseline="30000" dirty="0">
                <a:solidFill>
                  <a:schemeClr val="tx2"/>
                </a:solidFill>
                <a:latin typeface="Trebuchet MS"/>
                <a:ea typeface="+mj-ea"/>
                <a:cs typeface="+mj-cs"/>
              </a:rPr>
              <a:t>39</a:t>
            </a:r>
            <a:endParaRPr kumimoji="0" lang="en-US" sz="1400" b="0" i="0" u="none" strike="noStrike" kern="1200" cap="none" spc="0" normalizeH="0" baseline="30000" noProof="0" dirty="0">
              <a:ln>
                <a:noFill/>
              </a:ln>
              <a:solidFill>
                <a:schemeClr val="tx2"/>
              </a:solidFill>
              <a:effectLst/>
              <a:uLnTx/>
              <a:uFillTx/>
              <a:latin typeface="Trebuchet MS"/>
              <a:ea typeface="+mj-ea"/>
              <a:cs typeface="+mj-cs"/>
            </a:endParaRPr>
          </a:p>
          <a:p>
            <a:pPr marL="228600" indent="-228600">
              <a:lnSpc>
                <a:spcPct val="110000"/>
              </a:lnSpc>
              <a:spcAft>
                <a:spcPts val="1200"/>
              </a:spcAft>
              <a:buClr>
                <a:schemeClr val="tx1"/>
              </a:buClr>
              <a:buFont typeface="Arial" panose="020B0604020202020204" pitchFamily="34" charset="0"/>
              <a:buChar char="•"/>
            </a:pPr>
            <a:endParaRPr lang="en-US" baseline="30000" dirty="0">
              <a:solidFill>
                <a:schemeClr val="tx2"/>
              </a:solidFill>
              <a:latin typeface="+mn-lt"/>
            </a:endParaRPr>
          </a:p>
        </p:txBody>
      </p:sp>
      <p:sp>
        <p:nvSpPr>
          <p:cNvPr id="46" name="Slide Number Placeholder 45">
            <a:extLst>
              <a:ext uri="{FF2B5EF4-FFF2-40B4-BE49-F238E27FC236}">
                <a16:creationId xmlns:a16="http://schemas.microsoft.com/office/drawing/2014/main" id="{D17286B8-B0B0-4AF5-82AD-027024985451}"/>
              </a:ext>
            </a:extLst>
          </p:cNvPr>
          <p:cNvSpPr>
            <a:spLocks noGrp="1"/>
          </p:cNvSpPr>
          <p:nvPr>
            <p:ph type="sldNum" sz="quarter" idx="12"/>
          </p:nvPr>
        </p:nvSpPr>
        <p:spPr/>
        <p:txBody>
          <a:bodyPr/>
          <a:lstStyle/>
          <a:p>
            <a:fld id="{B58DE5F1-E0F9-4CCA-92B7-7A6FC4DFEE14}" type="slidenum">
              <a:rPr lang="en-US" smtClean="0"/>
              <a:t>42</a:t>
            </a:fld>
            <a:endParaRPr lang="en-US" dirty="0"/>
          </a:p>
        </p:txBody>
      </p:sp>
      <p:sp>
        <p:nvSpPr>
          <p:cNvPr id="25" name="Rounded Rectangle 25">
            <a:extLst>
              <a:ext uri="{FF2B5EF4-FFF2-40B4-BE49-F238E27FC236}">
                <a16:creationId xmlns:a16="http://schemas.microsoft.com/office/drawing/2014/main" id="{23CBB4E5-B411-4458-920B-7C94E5CC0D7B}"/>
              </a:ext>
            </a:extLst>
          </p:cNvPr>
          <p:cNvSpPr/>
          <p:nvPr/>
        </p:nvSpPr>
        <p:spPr>
          <a:xfrm>
            <a:off x="365125" y="5588267"/>
            <a:ext cx="11461750" cy="338554"/>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r>
              <a:rPr lang="en-US" sz="1600" b="1" dirty="0">
                <a:solidFill>
                  <a:srgbClr val="5F6265"/>
                </a:solidFill>
              </a:rPr>
              <a:t>Several I-O biomarkers related to immune modulators are currently under investigation.*</a:t>
            </a:r>
          </a:p>
        </p:txBody>
      </p:sp>
      <p:sp>
        <p:nvSpPr>
          <p:cNvPr id="26" name="Flowchart: Connector 25">
            <a:extLst>
              <a:ext uri="{FF2B5EF4-FFF2-40B4-BE49-F238E27FC236}">
                <a16:creationId xmlns:a16="http://schemas.microsoft.com/office/drawing/2014/main" id="{6DB85E67-66E6-4F4E-9580-70A90E079B69}"/>
              </a:ext>
            </a:extLst>
          </p:cNvPr>
          <p:cNvSpPr/>
          <p:nvPr/>
        </p:nvSpPr>
        <p:spPr>
          <a:xfrm>
            <a:off x="420316" y="2501828"/>
            <a:ext cx="2103120" cy="2103120"/>
          </a:xfrm>
          <a:prstGeom prst="flowChartConnector">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27" name="Picture 26" descr="Diagram&#10;&#10;Description automatically generated">
            <a:extLst>
              <a:ext uri="{FF2B5EF4-FFF2-40B4-BE49-F238E27FC236}">
                <a16:creationId xmlns:a16="http://schemas.microsoft.com/office/drawing/2014/main" id="{23BFF672-2827-4D43-99DE-4EDB53C45323}"/>
              </a:ext>
            </a:extLst>
          </p:cNvPr>
          <p:cNvPicPr>
            <a:picLocks noChangeAspect="1"/>
          </p:cNvPicPr>
          <p:nvPr/>
        </p:nvPicPr>
        <p:blipFill rotWithShape="1">
          <a:blip r:embed="rId4"/>
          <a:srcRect l="37051" t="34498" r="51671" b="48315"/>
          <a:stretch/>
        </p:blipFill>
        <p:spPr>
          <a:xfrm>
            <a:off x="703754" y="2884252"/>
            <a:ext cx="1536243" cy="1338271"/>
          </a:xfrm>
          <a:prstGeom prst="rect">
            <a:avLst/>
          </a:prstGeom>
        </p:spPr>
      </p:pic>
      <p:sp>
        <p:nvSpPr>
          <p:cNvPr id="12" name="TextBox 11">
            <a:extLst>
              <a:ext uri="{FF2B5EF4-FFF2-40B4-BE49-F238E27FC236}">
                <a16:creationId xmlns:a16="http://schemas.microsoft.com/office/drawing/2014/main" id="{F7618B51-7C6F-400E-A8B0-4829AA21827B}"/>
              </a:ext>
            </a:extLst>
          </p:cNvPr>
          <p:cNvSpPr txBox="1"/>
          <p:nvPr/>
        </p:nvSpPr>
        <p:spPr>
          <a:xfrm>
            <a:off x="263525" y="6134177"/>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r>
              <a:rPr lang="en-US" sz="1000" dirty="0">
                <a:solidFill>
                  <a:srgbClr val="595454"/>
                </a:solidFill>
                <a:latin typeface="Trebuchet MS"/>
              </a:rPr>
              <a:t>N</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ot a comprehensive list of immune modulators.</a:t>
            </a:r>
          </a:p>
        </p:txBody>
      </p:sp>
      <p:sp>
        <p:nvSpPr>
          <p:cNvPr id="4" name="Rectangle 3">
            <a:extLst>
              <a:ext uri="{FF2B5EF4-FFF2-40B4-BE49-F238E27FC236}">
                <a16:creationId xmlns:a16="http://schemas.microsoft.com/office/drawing/2014/main" id="{C9C26C88-F929-A345-96E5-E283FEF9E9A9}"/>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custDataLst>
      <p:tags r:id="rId1"/>
    </p:custDataLst>
    <p:extLst>
      <p:ext uri="{BB962C8B-B14F-4D97-AF65-F5344CB8AC3E}">
        <p14:creationId xmlns:p14="http://schemas.microsoft.com/office/powerpoint/2010/main" val="30593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B4A9C49-B03B-4BB6-BAA3-6B96991BD158}"/>
              </a:ext>
            </a:extLst>
          </p:cNvPr>
          <p:cNvSpPr txBox="1">
            <a:spLocks/>
          </p:cNvSpPr>
          <p:nvPr/>
        </p:nvSpPr>
        <p:spPr>
          <a:xfrm>
            <a:off x="1416685" y="2014870"/>
            <a:ext cx="10340340" cy="2828260"/>
          </a:xfrm>
          <a:prstGeom prst="roundRect">
            <a:avLst>
              <a:gd name="adj" fmla="val 0"/>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no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endParaRPr lang="en-US" dirty="0"/>
          </a:p>
        </p:txBody>
      </p:sp>
      <p:sp>
        <p:nvSpPr>
          <p:cNvPr id="3" name="Title 2">
            <a:extLst>
              <a:ext uri="{FF2B5EF4-FFF2-40B4-BE49-F238E27FC236}">
                <a16:creationId xmlns:a16="http://schemas.microsoft.com/office/drawing/2014/main" id="{688FE073-F7EF-469E-862C-A2474CDBD4F3}"/>
              </a:ext>
            </a:extLst>
          </p:cNvPr>
          <p:cNvSpPr>
            <a:spLocks noGrp="1"/>
          </p:cNvSpPr>
          <p:nvPr>
            <p:ph type="title"/>
          </p:nvPr>
        </p:nvSpPr>
        <p:spPr>
          <a:xfrm>
            <a:off x="365759" y="365760"/>
            <a:ext cx="10378440" cy="914400"/>
          </a:xfrm>
        </p:spPr>
        <p:txBody>
          <a:bodyPr/>
          <a:lstStyle/>
          <a:p>
            <a:r>
              <a:rPr lang="en-US" dirty="0"/>
              <a:t>Investigational I-O biomarker: circulating biomarkers</a:t>
            </a:r>
          </a:p>
        </p:txBody>
      </p:sp>
      <p:sp>
        <p:nvSpPr>
          <p:cNvPr id="17" name="TextBox 16">
            <a:extLst>
              <a:ext uri="{FF2B5EF4-FFF2-40B4-BE49-F238E27FC236}">
                <a16:creationId xmlns:a16="http://schemas.microsoft.com/office/drawing/2014/main" id="{38E046F6-D1FE-4895-A7A8-EB21C33CCE2D}"/>
              </a:ext>
            </a:extLst>
          </p:cNvPr>
          <p:cNvSpPr txBox="1"/>
          <p:nvPr/>
        </p:nvSpPr>
        <p:spPr>
          <a:xfrm>
            <a:off x="2697449" y="2375410"/>
            <a:ext cx="8739535" cy="2038443"/>
          </a:xfrm>
          <a:prstGeom prst="rect">
            <a:avLst/>
          </a:prstGeom>
          <a:noFill/>
        </p:spPr>
        <p:txBody>
          <a:bodyPr wrap="square" rtlCol="0">
            <a:spAutoFit/>
          </a:bodyPr>
          <a:lstStyle/>
          <a:p>
            <a:pPr marL="228600" marR="0" lvl="0" indent="-228600" algn="l" defTabSz="914400" rtl="0" eaLnBrk="1" fontAlgn="auto" latinLnBrk="0" hangingPunct="1">
              <a:lnSpc>
                <a:spcPct val="110000"/>
              </a:lnSpc>
              <a:spcBef>
                <a:spcPts val="1200"/>
              </a:spcBef>
              <a:spcAft>
                <a:spcPts val="0"/>
              </a:spcAft>
              <a:buClr>
                <a:schemeClr val="tx2"/>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595454"/>
                </a:solidFill>
                <a:effectLst/>
                <a:uLnTx/>
                <a:uFillTx/>
                <a:latin typeface="Trebuchet MS"/>
                <a:ea typeface="+mj-ea"/>
                <a:cs typeface="+mj-cs"/>
              </a:rPr>
              <a:t>Circulating tumor DNA (ctDNA): </a:t>
            </a:r>
            <a:r>
              <a:rPr lang="en-US" sz="1600" dirty="0">
                <a:solidFill>
                  <a:srgbClr val="595454"/>
                </a:solidFill>
                <a:latin typeface="Trebuchet MS"/>
                <a:ea typeface="+mj-ea"/>
                <a:cs typeface="+mj-cs"/>
              </a:rPr>
              <a:t>A</a:t>
            </a:r>
            <a:r>
              <a:rPr kumimoji="0" lang="en-US" sz="1600" b="0" i="0" u="none" strike="noStrike" kern="1200" cap="none" spc="0" normalizeH="0" baseline="0" noProof="0" dirty="0">
                <a:ln>
                  <a:noFill/>
                </a:ln>
                <a:solidFill>
                  <a:srgbClr val="595454"/>
                </a:solidFill>
                <a:effectLst/>
                <a:uLnTx/>
                <a:uFillTx/>
                <a:latin typeface="Trebuchet MS"/>
                <a:ea typeface="+mj-ea"/>
                <a:cs typeface="+mj-cs"/>
              </a:rPr>
              <a:t> liquid biopsy analyte for surveying biomarkers and monitoring disease</a:t>
            </a:r>
            <a:r>
              <a:rPr kumimoji="0" lang="en-US" sz="1600" b="0" i="0" u="none" strike="noStrike" kern="1200" cap="none" spc="0" normalizeH="0" baseline="30000" noProof="0" dirty="0">
                <a:ln>
                  <a:noFill/>
                </a:ln>
                <a:solidFill>
                  <a:srgbClr val="595454"/>
                </a:solidFill>
                <a:effectLst/>
                <a:uLnTx/>
                <a:uFillTx/>
                <a:latin typeface="Trebuchet MS"/>
                <a:ea typeface="+mj-ea"/>
                <a:cs typeface="+mj-cs"/>
              </a:rPr>
              <a:t>12,13</a:t>
            </a:r>
            <a:r>
              <a:rPr kumimoji="0" lang="en-US" sz="1600" b="0" i="0" u="none" strike="noStrike" kern="1200" cap="none" spc="0" normalizeH="0" baseline="0" noProof="0" dirty="0">
                <a:ln>
                  <a:noFill/>
                </a:ln>
                <a:solidFill>
                  <a:srgbClr val="595454"/>
                </a:solidFill>
                <a:effectLst/>
                <a:uLnTx/>
                <a:uFillTx/>
                <a:latin typeface="Trebuchet MS"/>
                <a:ea typeface="+mj-ea"/>
                <a:cs typeface="+mj-cs"/>
              </a:rPr>
              <a:t> </a:t>
            </a:r>
          </a:p>
          <a:p>
            <a:pPr marL="228600" indent="-228600" algn="l">
              <a:lnSpc>
                <a:spcPct val="110000"/>
              </a:lnSpc>
              <a:spcBef>
                <a:spcPts val="1200"/>
              </a:spcBef>
              <a:buClr>
                <a:schemeClr val="tx2"/>
              </a:buClr>
              <a:buFont typeface="Arial" panose="020B0604020202020204" pitchFamily="34" charset="0"/>
              <a:buChar char="•"/>
              <a:defRPr/>
            </a:pPr>
            <a:r>
              <a:rPr lang="en-US" sz="1600" b="1" dirty="0">
                <a:solidFill>
                  <a:srgbClr val="595454"/>
                </a:solidFill>
                <a:latin typeface="Trebuchet MS"/>
              </a:rPr>
              <a:t>Minimal residual disease (MRD): </a:t>
            </a:r>
            <a:r>
              <a:rPr lang="en-US" sz="1600" dirty="0">
                <a:solidFill>
                  <a:srgbClr val="595454"/>
                </a:solidFill>
                <a:latin typeface="Trebuchet MS"/>
              </a:rPr>
              <a:t>T</a:t>
            </a:r>
            <a:r>
              <a:rPr lang="en-US" sz="1600" b="0" dirty="0">
                <a:solidFill>
                  <a:srgbClr val="595454"/>
                </a:solidFill>
                <a:latin typeface="Trebuchet MS"/>
              </a:rPr>
              <a:t>umor cells that persist after initial therapy and are a potential source of metastatic relapse at distant sites</a:t>
            </a:r>
            <a:r>
              <a:rPr lang="en-US" sz="1600" baseline="30000" dirty="0">
                <a:solidFill>
                  <a:srgbClr val="595454"/>
                </a:solidFill>
                <a:latin typeface="Trebuchet MS"/>
              </a:rPr>
              <a:t>14</a:t>
            </a:r>
            <a:r>
              <a:rPr lang="en-US" sz="1600" b="0" dirty="0">
                <a:solidFill>
                  <a:srgbClr val="595454"/>
                </a:solidFill>
                <a:latin typeface="Trebuchet MS"/>
              </a:rPr>
              <a:t> </a:t>
            </a:r>
          </a:p>
          <a:p>
            <a:pPr marL="228600" indent="-228600" algn="l">
              <a:lnSpc>
                <a:spcPct val="110000"/>
              </a:lnSpc>
              <a:spcBef>
                <a:spcPts val="1200"/>
              </a:spcBef>
              <a:buClr>
                <a:schemeClr val="tx2"/>
              </a:buClr>
              <a:buFont typeface="Arial" panose="020B0604020202020204" pitchFamily="34" charset="0"/>
              <a:buChar char="•"/>
              <a:defRPr/>
            </a:pPr>
            <a:r>
              <a:rPr lang="en-US" sz="1600" b="1" dirty="0">
                <a:solidFill>
                  <a:srgbClr val="595454"/>
                </a:solidFill>
              </a:rPr>
              <a:t>Interleukin-8 (IL-8): </a:t>
            </a:r>
            <a:r>
              <a:rPr lang="en-US" sz="1600" dirty="0">
                <a:solidFill>
                  <a:srgbClr val="595454"/>
                </a:solidFill>
              </a:rPr>
              <a:t>A</a:t>
            </a:r>
            <a:r>
              <a:rPr lang="en-US" sz="1600" b="0" dirty="0">
                <a:solidFill>
                  <a:srgbClr val="595454"/>
                </a:solidFill>
              </a:rPr>
              <a:t> chemokine secreted by tumor cells that promotes immune evasion by recruiting immunosuppressive neutrophils and </a:t>
            </a:r>
            <a:r>
              <a:rPr lang="en-US" sz="1600" b="0" dirty="0">
                <a:solidFill>
                  <a:schemeClr val="tx2"/>
                </a:solidFill>
              </a:rPr>
              <a:t>MDSCs</a:t>
            </a:r>
            <a:r>
              <a:rPr lang="en-US" sz="1600" baseline="30000" dirty="0">
                <a:solidFill>
                  <a:schemeClr val="tx2"/>
                </a:solidFill>
              </a:rPr>
              <a:t>15,40,41</a:t>
            </a:r>
            <a:r>
              <a:rPr lang="en-US" sz="1600" b="0" dirty="0">
                <a:solidFill>
                  <a:schemeClr val="tx2"/>
                </a:solidFill>
              </a:rPr>
              <a:t> </a:t>
            </a:r>
            <a:endParaRPr lang="en-US" dirty="0">
              <a:solidFill>
                <a:schemeClr val="tx2"/>
              </a:solidFill>
            </a:endParaRPr>
          </a:p>
        </p:txBody>
      </p:sp>
      <p:sp>
        <p:nvSpPr>
          <p:cNvPr id="11" name="Rounded Rectangle 25">
            <a:extLst>
              <a:ext uri="{FF2B5EF4-FFF2-40B4-BE49-F238E27FC236}">
                <a16:creationId xmlns:a16="http://schemas.microsoft.com/office/drawing/2014/main" id="{81F33618-011C-4E1C-90C1-6370E0C429B3}"/>
              </a:ext>
            </a:extLst>
          </p:cNvPr>
          <p:cNvSpPr/>
          <p:nvPr/>
        </p:nvSpPr>
        <p:spPr>
          <a:xfrm>
            <a:off x="365125" y="5203670"/>
            <a:ext cx="11461750" cy="338554"/>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r>
              <a:rPr lang="en-US" sz="1600" b="1" dirty="0">
                <a:solidFill>
                  <a:srgbClr val="5F6265"/>
                </a:solidFill>
              </a:rPr>
              <a:t>Several I-O biomarkers exist that are reflective of circulating biomarkers.*</a:t>
            </a:r>
          </a:p>
        </p:txBody>
      </p:sp>
      <p:sp>
        <p:nvSpPr>
          <p:cNvPr id="51" name="Slide Number Placeholder 50">
            <a:extLst>
              <a:ext uri="{FF2B5EF4-FFF2-40B4-BE49-F238E27FC236}">
                <a16:creationId xmlns:a16="http://schemas.microsoft.com/office/drawing/2014/main" id="{81CDD43E-C5FD-47B3-9759-158A9B03F259}"/>
              </a:ext>
            </a:extLst>
          </p:cNvPr>
          <p:cNvSpPr>
            <a:spLocks noGrp="1"/>
          </p:cNvSpPr>
          <p:nvPr>
            <p:ph type="sldNum" sz="quarter" idx="12"/>
          </p:nvPr>
        </p:nvSpPr>
        <p:spPr/>
        <p:txBody>
          <a:bodyPr/>
          <a:lstStyle/>
          <a:p>
            <a:fld id="{B58DE5F1-E0F9-4CCA-92B7-7A6FC4DFEE14}" type="slidenum">
              <a:rPr lang="en-US" smtClean="0"/>
              <a:t>43</a:t>
            </a:fld>
            <a:endParaRPr lang="en-US" dirty="0"/>
          </a:p>
        </p:txBody>
      </p:sp>
      <p:sp>
        <p:nvSpPr>
          <p:cNvPr id="13" name="Flowchart: Connector 12">
            <a:extLst>
              <a:ext uri="{FF2B5EF4-FFF2-40B4-BE49-F238E27FC236}">
                <a16:creationId xmlns:a16="http://schemas.microsoft.com/office/drawing/2014/main" id="{6185468D-051D-427E-B7DC-9C6B80F12DA5}"/>
              </a:ext>
            </a:extLst>
          </p:cNvPr>
          <p:cNvSpPr/>
          <p:nvPr/>
        </p:nvSpPr>
        <p:spPr>
          <a:xfrm>
            <a:off x="365125" y="2454404"/>
            <a:ext cx="2103120" cy="2103120"/>
          </a:xfrm>
          <a:prstGeom prst="flowChartConnector">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15" name="Picture 14" descr="Diagram&#10;&#10;Description automatically generated">
            <a:extLst>
              <a:ext uri="{FF2B5EF4-FFF2-40B4-BE49-F238E27FC236}">
                <a16:creationId xmlns:a16="http://schemas.microsoft.com/office/drawing/2014/main" id="{BC4573FD-A540-4884-BA52-317BDE99696E}"/>
              </a:ext>
            </a:extLst>
          </p:cNvPr>
          <p:cNvPicPr>
            <a:picLocks noChangeAspect="1"/>
          </p:cNvPicPr>
          <p:nvPr/>
        </p:nvPicPr>
        <p:blipFill rotWithShape="1">
          <a:blip r:embed="rId4"/>
          <a:srcRect l="35604" t="20030" r="49232" b="65128"/>
          <a:stretch/>
        </p:blipFill>
        <p:spPr>
          <a:xfrm>
            <a:off x="589959" y="3003246"/>
            <a:ext cx="1653452" cy="925085"/>
          </a:xfrm>
          <a:prstGeom prst="rect">
            <a:avLst/>
          </a:prstGeom>
        </p:spPr>
      </p:pic>
      <p:sp>
        <p:nvSpPr>
          <p:cNvPr id="14" name="TextBox 13">
            <a:extLst>
              <a:ext uri="{FF2B5EF4-FFF2-40B4-BE49-F238E27FC236}">
                <a16:creationId xmlns:a16="http://schemas.microsoft.com/office/drawing/2014/main" id="{4145FFCC-3678-4B5E-B4C6-0E74CFF79916}"/>
              </a:ext>
            </a:extLst>
          </p:cNvPr>
          <p:cNvSpPr txBox="1"/>
          <p:nvPr/>
        </p:nvSpPr>
        <p:spPr>
          <a:xfrm>
            <a:off x="263525" y="6131032"/>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r>
              <a:rPr lang="en-US" sz="1000" dirty="0">
                <a:solidFill>
                  <a:srgbClr val="595454"/>
                </a:solidFill>
                <a:latin typeface="Trebuchet MS"/>
              </a:rPr>
              <a:t>N</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ot a comprehensive list of </a:t>
            </a:r>
            <a:r>
              <a:rPr lang="en-US" sz="1000" dirty="0">
                <a:solidFill>
                  <a:srgbClr val="595454"/>
                </a:solidFill>
                <a:latin typeface="Trebuchet MS"/>
              </a:rPr>
              <a:t>circulating biomarkers</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a:t>
            </a:r>
          </a:p>
        </p:txBody>
      </p:sp>
      <p:sp>
        <p:nvSpPr>
          <p:cNvPr id="4" name="Rectangle 3">
            <a:extLst>
              <a:ext uri="{FF2B5EF4-FFF2-40B4-BE49-F238E27FC236}">
                <a16:creationId xmlns:a16="http://schemas.microsoft.com/office/drawing/2014/main" id="{1E38BF86-718A-3045-5997-0AFC1AA6DFE6}"/>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custDataLst>
      <p:tags r:id="rId1"/>
    </p:custDataLst>
    <p:extLst>
      <p:ext uri="{BB962C8B-B14F-4D97-AF65-F5344CB8AC3E}">
        <p14:creationId xmlns:p14="http://schemas.microsoft.com/office/powerpoint/2010/main" val="218333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907F-DB35-4C58-9518-90F1808115FB}"/>
              </a:ext>
            </a:extLst>
          </p:cNvPr>
          <p:cNvSpPr>
            <a:spLocks noGrp="1"/>
          </p:cNvSpPr>
          <p:nvPr>
            <p:ph type="title"/>
          </p:nvPr>
        </p:nvSpPr>
        <p:spPr/>
        <p:txBody>
          <a:bodyPr/>
          <a:lstStyle/>
          <a:p>
            <a:r>
              <a:rPr lang="en-US" dirty="0">
                <a:solidFill>
                  <a:schemeClr val="tx2"/>
                </a:solidFill>
              </a:rPr>
              <a:t>Additional advances have led to exploration of minimally invasive approaches to biomarker testing</a:t>
            </a:r>
            <a:endParaRPr lang="en-US" baseline="30000" dirty="0">
              <a:solidFill>
                <a:schemeClr val="tx2"/>
              </a:solidFill>
            </a:endParaRPr>
          </a:p>
        </p:txBody>
      </p:sp>
      <p:sp>
        <p:nvSpPr>
          <p:cNvPr id="4" name="Slide Number Placeholder 3">
            <a:extLst>
              <a:ext uri="{FF2B5EF4-FFF2-40B4-BE49-F238E27FC236}">
                <a16:creationId xmlns:a16="http://schemas.microsoft.com/office/drawing/2014/main" id="{7BE43839-8D9B-4599-852A-E8FA346493CC}"/>
              </a:ext>
            </a:extLst>
          </p:cNvPr>
          <p:cNvSpPr>
            <a:spLocks noGrp="1"/>
          </p:cNvSpPr>
          <p:nvPr>
            <p:ph type="sldNum" sz="quarter" idx="12"/>
          </p:nvPr>
        </p:nvSpPr>
        <p:spPr/>
        <p:txBody>
          <a:bodyPr/>
          <a:lstStyle/>
          <a:p>
            <a:fld id="{B58DE5F1-E0F9-4CCA-92B7-7A6FC4DFEE14}" type="slidenum">
              <a:rPr lang="en-US" smtClean="0"/>
              <a:t>44</a:t>
            </a:fld>
            <a:endParaRPr lang="en-US" dirty="0"/>
          </a:p>
        </p:txBody>
      </p:sp>
      <p:sp>
        <p:nvSpPr>
          <p:cNvPr id="10" name="Footnotes">
            <a:extLst>
              <a:ext uri="{FF2B5EF4-FFF2-40B4-BE49-F238E27FC236}">
                <a16:creationId xmlns:a16="http://schemas.microsoft.com/office/drawing/2014/main" id="{7CB84343-1AD9-4D29-A4F1-22123C1BAE27}"/>
              </a:ext>
            </a:extLst>
          </p:cNvPr>
          <p:cNvSpPr txBox="1"/>
          <p:nvPr/>
        </p:nvSpPr>
        <p:spPr>
          <a:xfrm>
            <a:off x="368300" y="5629465"/>
            <a:ext cx="11474028" cy="637511"/>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Figure adapted from Roschewski M. </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Blood</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2016;128(2):149-150.</a:t>
            </a:r>
          </a:p>
        </p:txBody>
      </p:sp>
      <p:grpSp>
        <p:nvGrpSpPr>
          <p:cNvPr id="11" name="Group 10">
            <a:extLst>
              <a:ext uri="{FF2B5EF4-FFF2-40B4-BE49-F238E27FC236}">
                <a16:creationId xmlns:a16="http://schemas.microsoft.com/office/drawing/2014/main" id="{17788102-214A-4BAB-A525-B93218A20D84}"/>
              </a:ext>
            </a:extLst>
          </p:cNvPr>
          <p:cNvGrpSpPr/>
          <p:nvPr/>
        </p:nvGrpSpPr>
        <p:grpSpPr>
          <a:xfrm>
            <a:off x="617794" y="1626318"/>
            <a:ext cx="3528738" cy="2816849"/>
            <a:chOff x="845443" y="1526610"/>
            <a:chExt cx="5175484" cy="4544517"/>
          </a:xfrm>
        </p:grpSpPr>
        <p:pic>
          <p:nvPicPr>
            <p:cNvPr id="12" name="Picture 2" descr="http://www.bloodjournal.org/content/bloodjournal/128/2/149/F1.large.jpg?width=800&amp;height=600&amp;carousel=1">
              <a:extLst>
                <a:ext uri="{FF2B5EF4-FFF2-40B4-BE49-F238E27FC236}">
                  <a16:creationId xmlns:a16="http://schemas.microsoft.com/office/drawing/2014/main" id="{958CCD3E-0713-427D-9F6F-BE80E2840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 t="15983" r="49591" b="11264"/>
            <a:stretch/>
          </p:blipFill>
          <p:spPr bwMode="auto">
            <a:xfrm>
              <a:off x="949787" y="2036488"/>
              <a:ext cx="4778267" cy="29194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203570F-4C14-40CB-B4A6-5E595CCC2E1F}"/>
                </a:ext>
              </a:extLst>
            </p:cNvPr>
            <p:cNvSpPr txBox="1"/>
            <p:nvPr/>
          </p:nvSpPr>
          <p:spPr>
            <a:xfrm>
              <a:off x="2491585" y="1526610"/>
              <a:ext cx="2186562" cy="496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Blood vessel</a:t>
              </a:r>
            </a:p>
          </p:txBody>
        </p:sp>
        <p:sp>
          <p:nvSpPr>
            <p:cNvPr id="14" name="TextBox 13">
              <a:extLst>
                <a:ext uri="{FF2B5EF4-FFF2-40B4-BE49-F238E27FC236}">
                  <a16:creationId xmlns:a16="http://schemas.microsoft.com/office/drawing/2014/main" id="{251A552B-B3EC-4FD3-A5A3-97925EF8BFDD}"/>
                </a:ext>
              </a:extLst>
            </p:cNvPr>
            <p:cNvSpPr txBox="1"/>
            <p:nvPr/>
          </p:nvSpPr>
          <p:spPr>
            <a:xfrm>
              <a:off x="2491585" y="4953898"/>
              <a:ext cx="3529342" cy="11172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Liquid biopsy: </a:t>
              </a:r>
              <a:r>
                <a:rPr lang="en-US" sz="1300" dirty="0">
                  <a:solidFill>
                    <a:srgbClr val="595454"/>
                  </a:solidFill>
                  <a:latin typeface="Trebuchet MS"/>
                  <a:cs typeface="Arial" panose="020B0604020202020204" pitchFamily="34" charset="0"/>
                </a:rPr>
                <a:t>M</a:t>
              </a:r>
              <a:r>
                <a:rPr kumimoji="0" lang="en-US" sz="13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ay be used to profile mutations and abnormalities in </a:t>
              </a:r>
              <a:r>
                <a:rPr kumimoji="0" lang="en-US" sz="13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ctDNA</a:t>
              </a:r>
              <a:r>
                <a:rPr lang="en-US" sz="1300" baseline="30000" dirty="0">
                  <a:latin typeface="Trebuchet MS"/>
                  <a:cs typeface="Arial" panose="020B0604020202020204" pitchFamily="34" charset="0"/>
                </a:rPr>
                <a:t>42,43</a:t>
              </a:r>
              <a:endParaRPr kumimoji="0" lang="en-US" sz="1300" b="0" i="0" u="none" strike="noStrike" kern="1200" cap="none" spc="0" normalizeH="0" baseline="30000" noProof="0" dirty="0">
                <a:ln>
                  <a:noFill/>
                </a:ln>
                <a:effectLst/>
                <a:uLnTx/>
                <a:uFillTx/>
                <a:latin typeface="Trebuchet MS"/>
                <a:ea typeface="+mn-ea"/>
                <a:cs typeface="Arial" panose="020B0604020202020204" pitchFamily="34" charset="0"/>
              </a:endParaRPr>
            </a:p>
          </p:txBody>
        </p:sp>
        <p:sp>
          <p:nvSpPr>
            <p:cNvPr id="15" name="TextBox 14">
              <a:extLst>
                <a:ext uri="{FF2B5EF4-FFF2-40B4-BE49-F238E27FC236}">
                  <a16:creationId xmlns:a16="http://schemas.microsoft.com/office/drawing/2014/main" id="{7F27EB96-EA70-42B4-860D-A55B6927DF9C}"/>
                </a:ext>
              </a:extLst>
            </p:cNvPr>
            <p:cNvSpPr txBox="1"/>
            <p:nvPr/>
          </p:nvSpPr>
          <p:spPr>
            <a:xfrm>
              <a:off x="845443" y="4953898"/>
              <a:ext cx="1711452" cy="794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Tissue </a:t>
              </a:r>
              <a:br>
                <a:rPr kumimoji="0" lang="en-US" sz="13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br>
              <a:r>
                <a:rPr kumimoji="0" lang="en-US" sz="13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biopsy</a:t>
              </a:r>
            </a:p>
          </p:txBody>
        </p:sp>
        <p:sp>
          <p:nvSpPr>
            <p:cNvPr id="16" name="TextBox 15">
              <a:extLst>
                <a:ext uri="{FF2B5EF4-FFF2-40B4-BE49-F238E27FC236}">
                  <a16:creationId xmlns:a16="http://schemas.microsoft.com/office/drawing/2014/main" id="{DDFDF23A-7B4B-47F6-9E52-A17382CCCCCD}"/>
                </a:ext>
              </a:extLst>
            </p:cNvPr>
            <p:cNvSpPr txBox="1"/>
            <p:nvPr/>
          </p:nvSpPr>
          <p:spPr>
            <a:xfrm>
              <a:off x="2639343" y="2458033"/>
              <a:ext cx="773973" cy="521373"/>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lumMod val="85000"/>
                    </a:srgbClr>
                  </a:solidFill>
                  <a:effectLst/>
                  <a:uLnTx/>
                  <a:uFillTx/>
                  <a:latin typeface="Trebuchet MS"/>
                  <a:ea typeface="+mn-ea"/>
                  <a:cs typeface="Arial" panose="020B0604020202020204" pitchFamily="34" charset="0"/>
                </a:rPr>
                <a:t>CTC</a:t>
              </a:r>
            </a:p>
          </p:txBody>
        </p:sp>
        <p:sp>
          <p:nvSpPr>
            <p:cNvPr id="17" name="TextBox 16">
              <a:extLst>
                <a:ext uri="{FF2B5EF4-FFF2-40B4-BE49-F238E27FC236}">
                  <a16:creationId xmlns:a16="http://schemas.microsoft.com/office/drawing/2014/main" id="{AE97ABCF-8DED-4585-8EEE-F2BAA0478DBD}"/>
                </a:ext>
              </a:extLst>
            </p:cNvPr>
            <p:cNvSpPr txBox="1"/>
            <p:nvPr/>
          </p:nvSpPr>
          <p:spPr>
            <a:xfrm>
              <a:off x="1039127" y="1526610"/>
              <a:ext cx="1724176" cy="496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Tumor</a:t>
              </a:r>
            </a:p>
          </p:txBody>
        </p:sp>
      </p:grpSp>
      <p:sp>
        <p:nvSpPr>
          <p:cNvPr id="18" name="TextBox 17">
            <a:extLst>
              <a:ext uri="{FF2B5EF4-FFF2-40B4-BE49-F238E27FC236}">
                <a16:creationId xmlns:a16="http://schemas.microsoft.com/office/drawing/2014/main" id="{8655F912-312A-41A3-AD0D-F9E86B39DE67}"/>
              </a:ext>
            </a:extLst>
          </p:cNvPr>
          <p:cNvSpPr txBox="1"/>
          <p:nvPr/>
        </p:nvSpPr>
        <p:spPr>
          <a:xfrm>
            <a:off x="4488180" y="1626318"/>
            <a:ext cx="6697980"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595454"/>
              </a:buClr>
              <a:buSzTx/>
              <a:buFontTx/>
              <a:buNone/>
              <a:tabLst/>
              <a:defRPr/>
            </a:pPr>
            <a:r>
              <a:rPr kumimoji="0" lang="en-US" sz="1800" b="0" i="0" u="none" strike="noStrike" kern="1200" cap="none" spc="0" normalizeH="0" baseline="0" noProof="0" dirty="0">
                <a:ln>
                  <a:noFill/>
                </a:ln>
                <a:solidFill>
                  <a:schemeClr val="tx2"/>
                </a:solidFill>
                <a:effectLst/>
                <a:uLnTx/>
                <a:uFillTx/>
                <a:latin typeface="Trebuchet MS"/>
              </a:rPr>
              <a:t>ctDNA is a liquid biopsy analyte for surveying biomarkers, including predicting treatment response</a:t>
            </a:r>
            <a:r>
              <a:rPr lang="en-US" baseline="30000" dirty="0">
                <a:solidFill>
                  <a:schemeClr val="tx2"/>
                </a:solidFill>
                <a:latin typeface="Trebuchet MS"/>
              </a:rPr>
              <a:t>12,13</a:t>
            </a:r>
            <a:endParaRPr kumimoji="0" lang="en-US" sz="1800" b="0" i="0" u="none" strike="noStrike" kern="1200" cap="none" spc="0" normalizeH="0" baseline="30000" noProof="0" dirty="0">
              <a:ln>
                <a:noFill/>
              </a:ln>
              <a:solidFill>
                <a:schemeClr val="tx2"/>
              </a:solidFill>
              <a:effectLst/>
              <a:uLnTx/>
              <a:uFillTx/>
              <a:latin typeface="Trebuchet MS"/>
            </a:endParaRPr>
          </a:p>
          <a:p>
            <a:pPr marL="0" marR="0" lvl="0" indent="0" algn="l" defTabSz="914400" rtl="0" eaLnBrk="1" fontAlgn="auto" latinLnBrk="0" hangingPunct="1">
              <a:lnSpc>
                <a:spcPct val="100000"/>
              </a:lnSpc>
              <a:spcBef>
                <a:spcPts val="0"/>
              </a:spcBef>
              <a:spcAft>
                <a:spcPts val="0"/>
              </a:spcAft>
              <a:buClr>
                <a:srgbClr val="595454"/>
              </a:buClr>
              <a:buSzTx/>
              <a:buFontTx/>
              <a:buNone/>
              <a:tabLst/>
              <a:defRPr/>
            </a:pPr>
            <a:endParaRPr kumimoji="0" lang="en-US" sz="1800" b="1" i="0" u="none" strike="noStrike" kern="1200" cap="none" spc="0" normalizeH="0" baseline="0" noProof="0" dirty="0">
              <a:ln>
                <a:noFill/>
              </a:ln>
              <a:solidFill>
                <a:schemeClr val="tx2"/>
              </a:solidFill>
              <a:effectLst/>
              <a:uLnTx/>
              <a:uFillTx/>
              <a:latin typeface="Trebuchet MS"/>
            </a:endParaRPr>
          </a:p>
          <a:p>
            <a:pPr marL="0" marR="0" lvl="0" indent="0" algn="l" defTabSz="914400" rtl="0" eaLnBrk="1" fontAlgn="auto" latinLnBrk="0" hangingPunct="1">
              <a:lnSpc>
                <a:spcPct val="100000"/>
              </a:lnSpc>
              <a:spcBef>
                <a:spcPts val="1200"/>
              </a:spcBef>
              <a:spcAft>
                <a:spcPts val="0"/>
              </a:spcAft>
              <a:buClr>
                <a:srgbClr val="595454"/>
              </a:buClr>
              <a:buSzTx/>
              <a:buFontTx/>
              <a:buNone/>
              <a:tabLst/>
              <a:defRPr/>
            </a:pPr>
            <a:r>
              <a:rPr kumimoji="0" lang="en-US" sz="1800" b="1" i="0" u="none" strike="noStrike" kern="1200" cap="none" spc="0" normalizeH="0" baseline="0" noProof="0" dirty="0">
                <a:ln>
                  <a:noFill/>
                </a:ln>
                <a:solidFill>
                  <a:schemeClr val="tx2"/>
                </a:solidFill>
                <a:effectLst/>
                <a:uLnTx/>
                <a:uFillTx/>
                <a:latin typeface="Trebuchet MS"/>
              </a:rPr>
              <a:t>Clinical applications may include:</a:t>
            </a:r>
          </a:p>
          <a:p>
            <a:pPr marL="228600" marR="0" lvl="0" indent="-228600" algn="l" defTabSz="914400" rtl="0" eaLnBrk="1" fontAlgn="auto" latinLnBrk="0" hangingPunct="1">
              <a:lnSpc>
                <a:spcPct val="100000"/>
              </a:lnSpc>
              <a:spcBef>
                <a:spcPts val="1200"/>
              </a:spcBef>
              <a:spcAft>
                <a:spcPts val="0"/>
              </a:spcAft>
              <a:buClr>
                <a:srgbClr val="595454"/>
              </a:buClr>
              <a:buSzTx/>
              <a:buFont typeface="Trebuchet MS" panose="020B0603020202020204" pitchFamily="34" charset="0"/>
              <a:buChar char="•"/>
              <a:tabLst/>
              <a:defRPr/>
            </a:pPr>
            <a:r>
              <a:rPr kumimoji="0" lang="en-US" sz="1600" b="0" i="0" u="none" strike="noStrike" kern="1200" cap="none" spc="0" normalizeH="0" baseline="0" noProof="0" dirty="0">
                <a:ln>
                  <a:noFill/>
                </a:ln>
                <a:solidFill>
                  <a:schemeClr val="tx2"/>
                </a:solidFill>
                <a:effectLst/>
                <a:uLnTx/>
                <a:uFillTx/>
                <a:latin typeface="Trebuchet MS"/>
              </a:rPr>
              <a:t>Diagnostic purposes (eg, screening)</a:t>
            </a:r>
            <a:r>
              <a:rPr lang="en-US" sz="1600" baseline="30000" dirty="0">
                <a:solidFill>
                  <a:schemeClr val="tx2"/>
                </a:solidFill>
                <a:latin typeface="Trebuchet MS"/>
              </a:rPr>
              <a:t>44</a:t>
            </a:r>
            <a:endParaRPr kumimoji="0" lang="en-US" sz="1600" b="0" i="0" u="none" strike="noStrike" kern="1200" cap="none" spc="0" normalizeH="0" baseline="30000" noProof="0" dirty="0">
              <a:ln>
                <a:noFill/>
              </a:ln>
              <a:solidFill>
                <a:schemeClr val="tx2"/>
              </a:solidFill>
              <a:effectLst/>
              <a:uLnTx/>
              <a:uFillTx/>
              <a:latin typeface="Trebuchet MS"/>
            </a:endParaRPr>
          </a:p>
          <a:p>
            <a:pPr marL="228600" marR="0" lvl="0" indent="-228600" algn="l" defTabSz="914400" rtl="0" eaLnBrk="1" fontAlgn="auto" latinLnBrk="0" hangingPunct="1">
              <a:lnSpc>
                <a:spcPct val="100000"/>
              </a:lnSpc>
              <a:spcBef>
                <a:spcPts val="1200"/>
              </a:spcBef>
              <a:spcAft>
                <a:spcPts val="0"/>
              </a:spcAft>
              <a:buClr>
                <a:srgbClr val="595454"/>
              </a:buClr>
              <a:buSzTx/>
              <a:buFont typeface="Trebuchet MS" panose="020B0603020202020204" pitchFamily="34" charset="0"/>
              <a:buChar char="•"/>
              <a:tabLst/>
              <a:defRPr/>
            </a:pPr>
            <a:r>
              <a:rPr lang="en-US" sz="1600" dirty="0">
                <a:solidFill>
                  <a:schemeClr val="tx2"/>
                </a:solidFill>
                <a:effectLst/>
              </a:rPr>
              <a:t>Assessing</a:t>
            </a:r>
            <a:r>
              <a:rPr lang="en-US" dirty="0">
                <a:solidFill>
                  <a:schemeClr val="tx2"/>
                </a:solidFill>
              </a:rPr>
              <a:t> </a:t>
            </a:r>
            <a:r>
              <a:rPr lang="en-US" sz="1600" dirty="0">
                <a:solidFill>
                  <a:schemeClr val="tx2"/>
                </a:solidFill>
                <a:effectLst/>
              </a:rPr>
              <a:t>markers of early</a:t>
            </a:r>
            <a:r>
              <a:rPr lang="en-US" dirty="0">
                <a:solidFill>
                  <a:schemeClr val="tx2"/>
                </a:solidFill>
              </a:rPr>
              <a:t> </a:t>
            </a:r>
            <a:r>
              <a:rPr lang="en-US" sz="1600" dirty="0">
                <a:solidFill>
                  <a:schemeClr val="tx2"/>
                </a:solidFill>
                <a:effectLst/>
              </a:rPr>
              <a:t>progression, recurrence,</a:t>
            </a:r>
            <a:r>
              <a:rPr lang="en-US" dirty="0">
                <a:solidFill>
                  <a:schemeClr val="tx2"/>
                </a:solidFill>
              </a:rPr>
              <a:t> </a:t>
            </a:r>
            <a:r>
              <a:rPr lang="en-US" sz="1600" dirty="0">
                <a:solidFill>
                  <a:schemeClr val="tx2"/>
                </a:solidFill>
                <a:effectLst/>
              </a:rPr>
              <a:t>and resistance</a:t>
            </a:r>
            <a:r>
              <a:rPr lang="en-US" sz="1600" baseline="30000" dirty="0">
                <a:solidFill>
                  <a:schemeClr val="tx2"/>
                </a:solidFill>
              </a:rPr>
              <a:t>44,45</a:t>
            </a:r>
            <a:endParaRPr kumimoji="0" lang="en-US" sz="1600" b="0" i="0" u="none" strike="noStrike" kern="1200" cap="none" spc="0" normalizeH="0" baseline="30000" noProof="0" dirty="0">
              <a:ln>
                <a:noFill/>
              </a:ln>
              <a:solidFill>
                <a:schemeClr val="tx2"/>
              </a:solidFill>
              <a:effectLst/>
              <a:uLnTx/>
              <a:uFillTx/>
            </a:endParaRPr>
          </a:p>
          <a:p>
            <a:pPr marL="228600" marR="0" lvl="0" indent="-228600" algn="l" defTabSz="914400" rtl="0" eaLnBrk="1" fontAlgn="auto" latinLnBrk="0" hangingPunct="1">
              <a:lnSpc>
                <a:spcPct val="100000"/>
              </a:lnSpc>
              <a:spcBef>
                <a:spcPts val="1200"/>
              </a:spcBef>
              <a:spcAft>
                <a:spcPts val="0"/>
              </a:spcAft>
              <a:buClr>
                <a:srgbClr val="595454"/>
              </a:buClr>
              <a:buSzTx/>
              <a:buFont typeface="Trebuchet MS" panose="020B0603020202020204" pitchFamily="34" charset="0"/>
              <a:buChar char="•"/>
              <a:tabLst/>
              <a:defRPr/>
            </a:pPr>
            <a:r>
              <a:rPr kumimoji="0" lang="en-US" sz="1600" b="0" i="0" u="none" strike="noStrike" kern="1200" cap="none" spc="0" normalizeH="0" baseline="0" noProof="0" dirty="0">
                <a:ln>
                  <a:noFill/>
                </a:ln>
                <a:solidFill>
                  <a:schemeClr val="tx2"/>
                </a:solidFill>
                <a:effectLst/>
                <a:uLnTx/>
                <a:uFillTx/>
                <a:latin typeface="Trebuchet MS"/>
              </a:rPr>
              <a:t>Predicting response to treatment by monitoring biomarkers prior to and during treatment</a:t>
            </a:r>
            <a:r>
              <a:rPr lang="en-US" sz="1600" baseline="30000" dirty="0">
                <a:solidFill>
                  <a:schemeClr val="tx2"/>
                </a:solidFill>
                <a:latin typeface="Trebuchet MS"/>
              </a:rPr>
              <a:t>44</a:t>
            </a:r>
            <a:endParaRPr kumimoji="0" lang="en-US" sz="1600" b="0" i="0" u="none" strike="noStrike" kern="1200" cap="none" spc="0" normalizeH="0" baseline="30000" noProof="0" dirty="0">
              <a:ln>
                <a:noFill/>
              </a:ln>
              <a:solidFill>
                <a:schemeClr val="tx2"/>
              </a:solidFill>
              <a:effectLst/>
              <a:uLnTx/>
              <a:uFillTx/>
              <a:latin typeface="Trebuchet MS"/>
            </a:endParaRPr>
          </a:p>
          <a:p>
            <a:pPr marL="228600" marR="0" lvl="0" indent="-228600" algn="l" defTabSz="914400" rtl="0" eaLnBrk="1" fontAlgn="auto" latinLnBrk="0" hangingPunct="1">
              <a:lnSpc>
                <a:spcPct val="100000"/>
              </a:lnSpc>
              <a:spcBef>
                <a:spcPts val="1200"/>
              </a:spcBef>
              <a:spcAft>
                <a:spcPts val="0"/>
              </a:spcAft>
              <a:buClr>
                <a:srgbClr val="595454"/>
              </a:buClr>
              <a:buSzTx/>
              <a:buFont typeface="Trebuchet MS" panose="020B0603020202020204" pitchFamily="34" charset="0"/>
              <a:buChar char="•"/>
              <a:tabLst/>
              <a:defRPr/>
            </a:pPr>
            <a:r>
              <a:rPr kumimoji="0" lang="en-US" sz="1600" b="0" i="0" u="none" strike="noStrike" kern="1200" cap="none" spc="0" normalizeH="0" baseline="0" noProof="0" dirty="0">
                <a:ln>
                  <a:noFill/>
                </a:ln>
                <a:solidFill>
                  <a:schemeClr val="tx2"/>
                </a:solidFill>
                <a:effectLst/>
                <a:uLnTx/>
                <a:uFillTx/>
                <a:latin typeface="Trebuchet MS"/>
              </a:rPr>
              <a:t>Determining the molecular landscape of the tumor and assessing the heterogeneity of metastatic cancer</a:t>
            </a:r>
            <a:r>
              <a:rPr lang="en-US" sz="1600" baseline="30000" dirty="0">
                <a:solidFill>
                  <a:schemeClr val="tx2"/>
                </a:solidFill>
                <a:latin typeface="Trebuchet MS"/>
              </a:rPr>
              <a:t>44</a:t>
            </a:r>
            <a:endParaRPr kumimoji="0" lang="en-US" sz="1600" b="0" i="0" u="none" strike="noStrike" kern="1200" cap="none" spc="0" normalizeH="0" baseline="30000" noProof="0" dirty="0">
              <a:ln>
                <a:noFill/>
              </a:ln>
              <a:solidFill>
                <a:schemeClr val="tx2"/>
              </a:solidFill>
              <a:effectLst/>
              <a:uLnTx/>
              <a:uFillTx/>
              <a:latin typeface="Trebuchet MS"/>
            </a:endParaRPr>
          </a:p>
          <a:p>
            <a:pPr marL="228600" marR="0" lvl="0" indent="-228600" algn="l" defTabSz="914400" rtl="0" eaLnBrk="1" fontAlgn="auto" latinLnBrk="0" hangingPunct="1">
              <a:lnSpc>
                <a:spcPct val="100000"/>
              </a:lnSpc>
              <a:spcBef>
                <a:spcPts val="1200"/>
              </a:spcBef>
              <a:spcAft>
                <a:spcPts val="0"/>
              </a:spcAft>
              <a:buClr>
                <a:srgbClr val="595454"/>
              </a:buClr>
              <a:buSzTx/>
              <a:buFont typeface="Trebuchet MS" panose="020B0603020202020204" pitchFamily="34" charset="0"/>
              <a:buChar char="•"/>
              <a:tabLst/>
              <a:defRPr/>
            </a:pPr>
            <a:r>
              <a:rPr kumimoji="0" lang="en-US" sz="1600" b="0" i="0" u="none" strike="noStrike" kern="1200" cap="none" spc="0" normalizeH="0" baseline="0" noProof="0" dirty="0">
                <a:ln>
                  <a:noFill/>
                </a:ln>
                <a:solidFill>
                  <a:schemeClr val="tx2"/>
                </a:solidFill>
                <a:effectLst/>
                <a:uLnTx/>
                <a:uFillTx/>
                <a:latin typeface="Trebuchet MS"/>
              </a:rPr>
              <a:t>Observing genomic alterations and evolution over time </a:t>
            </a:r>
            <a:br>
              <a:rPr kumimoji="0" lang="en-US" sz="1600" b="0" i="0" u="none" strike="noStrike" kern="1200" cap="none" spc="0" normalizeH="0" baseline="0" noProof="0" dirty="0">
                <a:ln>
                  <a:noFill/>
                </a:ln>
                <a:solidFill>
                  <a:schemeClr val="tx2"/>
                </a:solidFill>
                <a:effectLst/>
                <a:uLnTx/>
                <a:uFillTx/>
                <a:latin typeface="Trebuchet MS"/>
              </a:rPr>
            </a:br>
            <a:r>
              <a:rPr kumimoji="0" lang="en-US" sz="1600" b="0" i="0" u="none" strike="noStrike" kern="1200" cap="none" spc="0" normalizeH="0" baseline="0" noProof="0" dirty="0">
                <a:ln>
                  <a:noFill/>
                </a:ln>
                <a:solidFill>
                  <a:schemeClr val="tx2"/>
                </a:solidFill>
                <a:effectLst/>
                <a:uLnTx/>
                <a:uFillTx/>
                <a:latin typeface="Trebuchet MS"/>
              </a:rPr>
              <a:t>(eg, clonal evolution)</a:t>
            </a:r>
            <a:r>
              <a:rPr lang="en-US" sz="1600" baseline="30000" dirty="0">
                <a:solidFill>
                  <a:schemeClr val="tx2"/>
                </a:solidFill>
                <a:latin typeface="Trebuchet MS"/>
              </a:rPr>
              <a:t>44,45</a:t>
            </a:r>
            <a:endParaRPr kumimoji="0" lang="en-US" sz="1600" b="0" i="0" u="none" strike="noStrike" kern="1200" cap="none" spc="0" normalizeH="0" baseline="30000" noProof="0" dirty="0">
              <a:ln>
                <a:noFill/>
              </a:ln>
              <a:solidFill>
                <a:schemeClr val="tx2"/>
              </a:solidFill>
              <a:effectLst/>
              <a:uLnTx/>
              <a:uFillTx/>
              <a:latin typeface="Trebuchet MS"/>
            </a:endParaRPr>
          </a:p>
        </p:txBody>
      </p:sp>
      <p:sp>
        <p:nvSpPr>
          <p:cNvPr id="19" name="Freeform: Shape 18">
            <a:extLst>
              <a:ext uri="{FF2B5EF4-FFF2-40B4-BE49-F238E27FC236}">
                <a16:creationId xmlns:a16="http://schemas.microsoft.com/office/drawing/2014/main" id="{317DBD62-2D93-4144-8AB2-020311B3B1E0}"/>
              </a:ext>
            </a:extLst>
          </p:cNvPr>
          <p:cNvSpPr/>
          <p:nvPr/>
        </p:nvSpPr>
        <p:spPr>
          <a:xfrm>
            <a:off x="2598057" y="1973943"/>
            <a:ext cx="1828800" cy="696686"/>
          </a:xfrm>
          <a:custGeom>
            <a:avLst/>
            <a:gdLst>
              <a:gd name="connsiteX0" fmla="*/ 0 w 1828800"/>
              <a:gd name="connsiteY0" fmla="*/ 609600 h 609600"/>
              <a:gd name="connsiteX1" fmla="*/ 609600 w 1828800"/>
              <a:gd name="connsiteY1" fmla="*/ 0 h 609600"/>
              <a:gd name="connsiteX2" fmla="*/ 1828800 w 1828800"/>
              <a:gd name="connsiteY2" fmla="*/ 0 h 609600"/>
            </a:gdLst>
            <a:ahLst/>
            <a:cxnLst>
              <a:cxn ang="0">
                <a:pos x="connsiteX0" y="connsiteY0"/>
              </a:cxn>
              <a:cxn ang="0">
                <a:pos x="connsiteX1" y="connsiteY1"/>
              </a:cxn>
              <a:cxn ang="0">
                <a:pos x="connsiteX2" y="connsiteY2"/>
              </a:cxn>
            </a:cxnLst>
            <a:rect l="l" t="t" r="r" b="b"/>
            <a:pathLst>
              <a:path w="1828800" h="609600">
                <a:moveTo>
                  <a:pt x="0" y="609600"/>
                </a:moveTo>
                <a:lnTo>
                  <a:pt x="609600" y="0"/>
                </a:lnTo>
                <a:lnTo>
                  <a:pt x="1828800"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2E58C22-08D5-5074-068D-094A95BAD78E}"/>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spTree>
    <p:extLst>
      <p:ext uri="{BB962C8B-B14F-4D97-AF65-F5344CB8AC3E}">
        <p14:creationId xmlns:p14="http://schemas.microsoft.com/office/powerpoint/2010/main" val="411038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39084-4E35-4735-97F6-0B7DF17A5BE7}"/>
              </a:ext>
            </a:extLst>
          </p:cNvPr>
          <p:cNvSpPr>
            <a:spLocks noGrp="1"/>
          </p:cNvSpPr>
          <p:nvPr>
            <p:ph type="title"/>
          </p:nvPr>
        </p:nvSpPr>
        <p:spPr>
          <a:xfrm>
            <a:off x="365759" y="365760"/>
            <a:ext cx="10378440" cy="914400"/>
          </a:xfrm>
        </p:spPr>
        <p:txBody>
          <a:bodyPr/>
          <a:lstStyle/>
          <a:p>
            <a:r>
              <a:rPr lang="en-US" dirty="0"/>
              <a:t>A comprehensive view of biomarkers enhances our understanding of tumor interaction with the immune system</a:t>
            </a:r>
          </a:p>
        </p:txBody>
      </p:sp>
      <p:sp>
        <p:nvSpPr>
          <p:cNvPr id="18" name="Rounded Rectangle 25">
            <a:extLst>
              <a:ext uri="{FF2B5EF4-FFF2-40B4-BE49-F238E27FC236}">
                <a16:creationId xmlns:a16="http://schemas.microsoft.com/office/drawing/2014/main" id="{93BB52A8-9685-47D5-ADAB-BAD2820FFFA8}"/>
              </a:ext>
            </a:extLst>
          </p:cNvPr>
          <p:cNvSpPr/>
          <p:nvPr/>
        </p:nvSpPr>
        <p:spPr>
          <a:xfrm>
            <a:off x="365125" y="5178266"/>
            <a:ext cx="11461750" cy="830997"/>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marL="285750" indent="-285750">
              <a:buFont typeface="Arial" panose="020B0604020202020204" pitchFamily="34" charset="0"/>
              <a:buChar char="•"/>
            </a:pPr>
            <a:r>
              <a:rPr lang="en-US" sz="1600" dirty="0">
                <a:solidFill>
                  <a:schemeClr val="tx2"/>
                </a:solidFill>
              </a:rPr>
              <a:t>A composite biomarker approach may provide a more precise representation of the tumor microenvironment</a:t>
            </a:r>
            <a:r>
              <a:rPr lang="en-US" sz="1600" baseline="30000" dirty="0">
                <a:solidFill>
                  <a:schemeClr val="tx2"/>
                </a:solidFill>
              </a:rPr>
              <a:t>46,47</a:t>
            </a:r>
          </a:p>
          <a:p>
            <a:pPr marL="285750" indent="-285750">
              <a:buFont typeface="Arial" panose="020B0604020202020204" pitchFamily="34" charset="0"/>
              <a:buChar char="•"/>
            </a:pPr>
            <a:r>
              <a:rPr lang="en-US" sz="1600" dirty="0">
                <a:solidFill>
                  <a:schemeClr val="tx2"/>
                </a:solidFill>
              </a:rPr>
              <a:t>Research is underway to identify mechanisms of resistance and corresponding biomarkers to better inform treatment options</a:t>
            </a:r>
            <a:r>
              <a:rPr lang="en-US" sz="1600" baseline="30000" dirty="0">
                <a:solidFill>
                  <a:schemeClr val="tx2"/>
                </a:solidFill>
              </a:rPr>
              <a:t>1,48-51</a:t>
            </a:r>
          </a:p>
        </p:txBody>
      </p:sp>
      <p:sp>
        <p:nvSpPr>
          <p:cNvPr id="29" name="Content Placeholder 2">
            <a:extLst>
              <a:ext uri="{FF2B5EF4-FFF2-40B4-BE49-F238E27FC236}">
                <a16:creationId xmlns:a16="http://schemas.microsoft.com/office/drawing/2014/main" id="{9591D4DA-9E70-48DE-88DB-8368B9487645}"/>
              </a:ext>
            </a:extLst>
          </p:cNvPr>
          <p:cNvSpPr txBox="1">
            <a:spLocks/>
          </p:cNvSpPr>
          <p:nvPr/>
        </p:nvSpPr>
        <p:spPr>
          <a:xfrm>
            <a:off x="365125" y="1586225"/>
            <a:ext cx="10702291" cy="63946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solidFill>
                  <a:schemeClr val="tx2"/>
                </a:solidFill>
              </a:rPr>
              <a:t>The presence or absence of any single biomarker may not provide a complete understanding of the diverse interactions occurring in the tumor environment</a:t>
            </a:r>
            <a:r>
              <a:rPr lang="en-US" sz="1600" baseline="30000" dirty="0">
                <a:solidFill>
                  <a:schemeClr val="tx2"/>
                </a:solidFill>
              </a:rPr>
              <a:t>4,46</a:t>
            </a:r>
          </a:p>
        </p:txBody>
      </p:sp>
      <p:sp>
        <p:nvSpPr>
          <p:cNvPr id="104" name="Slide Number Placeholder 103">
            <a:extLst>
              <a:ext uri="{FF2B5EF4-FFF2-40B4-BE49-F238E27FC236}">
                <a16:creationId xmlns:a16="http://schemas.microsoft.com/office/drawing/2014/main" id="{A415C637-1718-4A82-B430-65ACE8C283BE}"/>
              </a:ext>
            </a:extLst>
          </p:cNvPr>
          <p:cNvSpPr>
            <a:spLocks noGrp="1"/>
          </p:cNvSpPr>
          <p:nvPr>
            <p:ph type="sldNum" sz="quarter" idx="12"/>
          </p:nvPr>
        </p:nvSpPr>
        <p:spPr/>
        <p:txBody>
          <a:bodyPr/>
          <a:lstStyle/>
          <a:p>
            <a:fld id="{B58DE5F1-E0F9-4CCA-92B7-7A6FC4DFEE14}" type="slidenum">
              <a:rPr lang="en-US" smtClean="0"/>
              <a:t>45</a:t>
            </a:fld>
            <a:endParaRPr lang="en-US" dirty="0"/>
          </a:p>
        </p:txBody>
      </p:sp>
      <p:sp>
        <p:nvSpPr>
          <p:cNvPr id="4" name="Rectangle 3">
            <a:extLst>
              <a:ext uri="{FF2B5EF4-FFF2-40B4-BE49-F238E27FC236}">
                <a16:creationId xmlns:a16="http://schemas.microsoft.com/office/drawing/2014/main" id="{01A3045E-A7C7-CBD6-986B-CC9C87EF36F2}"/>
              </a:ext>
            </a:extLst>
          </p:cNvPr>
          <p:cNvSpPr/>
          <p:nvPr/>
        </p:nvSpPr>
        <p:spPr>
          <a:xfrm>
            <a:off x="365125" y="0"/>
            <a:ext cx="3217547" cy="2616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Discovering the possibilities of I-O biomarkers</a:t>
            </a:r>
          </a:p>
        </p:txBody>
      </p:sp>
      <p:pic>
        <p:nvPicPr>
          <p:cNvPr id="5" name="Picture 4" descr="Diagram&#10;&#10;Description automatically generated">
            <a:extLst>
              <a:ext uri="{FF2B5EF4-FFF2-40B4-BE49-F238E27FC236}">
                <a16:creationId xmlns:a16="http://schemas.microsoft.com/office/drawing/2014/main" id="{9754F5ED-376C-F5E0-BDBC-2B2E53721F2F}"/>
              </a:ext>
            </a:extLst>
          </p:cNvPr>
          <p:cNvPicPr>
            <a:picLocks noChangeAspect="1"/>
          </p:cNvPicPr>
          <p:nvPr/>
        </p:nvPicPr>
        <p:blipFill rotWithShape="1">
          <a:blip r:embed="rId4"/>
          <a:srcRect l="35604" t="20030" r="49232" b="65128"/>
          <a:stretch/>
        </p:blipFill>
        <p:spPr>
          <a:xfrm>
            <a:off x="1142740" y="3085767"/>
            <a:ext cx="1377520" cy="770704"/>
          </a:xfrm>
          <a:prstGeom prst="rect">
            <a:avLst/>
          </a:prstGeom>
        </p:spPr>
      </p:pic>
      <p:pic>
        <p:nvPicPr>
          <p:cNvPr id="6" name="Picture 5" descr="Diagram&#10;&#10;Description automatically generated">
            <a:extLst>
              <a:ext uri="{FF2B5EF4-FFF2-40B4-BE49-F238E27FC236}">
                <a16:creationId xmlns:a16="http://schemas.microsoft.com/office/drawing/2014/main" id="{7974CA3E-2910-C5CF-D4EC-54F741E0FF63}"/>
              </a:ext>
            </a:extLst>
          </p:cNvPr>
          <p:cNvPicPr>
            <a:picLocks noChangeAspect="1"/>
          </p:cNvPicPr>
          <p:nvPr/>
        </p:nvPicPr>
        <p:blipFill rotWithShape="1">
          <a:blip r:embed="rId4"/>
          <a:srcRect l="35604" t="34498" r="49232" b="48315"/>
          <a:stretch/>
        </p:blipFill>
        <p:spPr>
          <a:xfrm>
            <a:off x="3277131" y="3011531"/>
            <a:ext cx="1377520" cy="892505"/>
          </a:xfrm>
          <a:prstGeom prst="rect">
            <a:avLst/>
          </a:prstGeom>
        </p:spPr>
      </p:pic>
      <p:pic>
        <p:nvPicPr>
          <p:cNvPr id="7" name="Picture 6" descr="Diagram&#10;&#10;Description automatically generated">
            <a:extLst>
              <a:ext uri="{FF2B5EF4-FFF2-40B4-BE49-F238E27FC236}">
                <a16:creationId xmlns:a16="http://schemas.microsoft.com/office/drawing/2014/main" id="{72617A60-F365-ED56-145A-D929A09DA767}"/>
              </a:ext>
            </a:extLst>
          </p:cNvPr>
          <p:cNvPicPr>
            <a:picLocks noChangeAspect="1"/>
          </p:cNvPicPr>
          <p:nvPr/>
        </p:nvPicPr>
        <p:blipFill rotWithShape="1">
          <a:blip r:embed="rId4"/>
          <a:srcRect l="35604" t="71075" r="49232" b="11045"/>
          <a:stretch/>
        </p:blipFill>
        <p:spPr>
          <a:xfrm>
            <a:off x="9580257" y="3146427"/>
            <a:ext cx="1356072" cy="914084"/>
          </a:xfrm>
          <a:prstGeom prst="rect">
            <a:avLst/>
          </a:prstGeom>
        </p:spPr>
      </p:pic>
      <p:sp>
        <p:nvSpPr>
          <p:cNvPr id="8" name="Flowchart: Connector 7">
            <a:extLst>
              <a:ext uri="{FF2B5EF4-FFF2-40B4-BE49-F238E27FC236}">
                <a16:creationId xmlns:a16="http://schemas.microsoft.com/office/drawing/2014/main" id="{79007303-6363-6FE7-4499-70322A279543}"/>
              </a:ext>
            </a:extLst>
          </p:cNvPr>
          <p:cNvSpPr/>
          <p:nvPr/>
        </p:nvSpPr>
        <p:spPr>
          <a:xfrm>
            <a:off x="1059975" y="2766238"/>
            <a:ext cx="1487517" cy="1487518"/>
          </a:xfrm>
          <a:prstGeom prst="flowChartConnector">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9333EBDD-F8E0-FCB3-ABF1-251F4B6FCEB9}"/>
              </a:ext>
            </a:extLst>
          </p:cNvPr>
          <p:cNvSpPr txBox="1"/>
          <p:nvPr/>
        </p:nvSpPr>
        <p:spPr>
          <a:xfrm>
            <a:off x="659794" y="4322148"/>
            <a:ext cx="230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Circulating biomarkers</a:t>
            </a:r>
          </a:p>
        </p:txBody>
      </p:sp>
      <p:sp>
        <p:nvSpPr>
          <p:cNvPr id="10" name="TextBox 9">
            <a:extLst>
              <a:ext uri="{FF2B5EF4-FFF2-40B4-BE49-F238E27FC236}">
                <a16:creationId xmlns:a16="http://schemas.microsoft.com/office/drawing/2014/main" id="{6D184F0B-43CF-65E7-F311-D0163CB8B936}"/>
              </a:ext>
            </a:extLst>
          </p:cNvPr>
          <p:cNvSpPr txBox="1"/>
          <p:nvPr/>
        </p:nvSpPr>
        <p:spPr>
          <a:xfrm>
            <a:off x="2796243" y="4322147"/>
            <a:ext cx="230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Immune modulators</a:t>
            </a:r>
          </a:p>
        </p:txBody>
      </p:sp>
      <p:sp>
        <p:nvSpPr>
          <p:cNvPr id="11" name="TextBox 10">
            <a:extLst>
              <a:ext uri="{FF2B5EF4-FFF2-40B4-BE49-F238E27FC236}">
                <a16:creationId xmlns:a16="http://schemas.microsoft.com/office/drawing/2014/main" id="{B0F3808F-E40F-16FB-C86F-EB8CCC33CD6D}"/>
              </a:ext>
            </a:extLst>
          </p:cNvPr>
          <p:cNvSpPr txBox="1"/>
          <p:nvPr/>
        </p:nvSpPr>
        <p:spPr>
          <a:xfrm>
            <a:off x="9082329" y="4299048"/>
            <a:ext cx="230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Genomic features</a:t>
            </a:r>
          </a:p>
        </p:txBody>
      </p:sp>
      <p:sp>
        <p:nvSpPr>
          <p:cNvPr id="12" name="Flowchart: Connector 11">
            <a:extLst>
              <a:ext uri="{FF2B5EF4-FFF2-40B4-BE49-F238E27FC236}">
                <a16:creationId xmlns:a16="http://schemas.microsoft.com/office/drawing/2014/main" id="{ADAD8CC0-0754-1CB0-0FF1-20DACFFFA715}"/>
              </a:ext>
            </a:extLst>
          </p:cNvPr>
          <p:cNvSpPr/>
          <p:nvPr/>
        </p:nvSpPr>
        <p:spPr>
          <a:xfrm>
            <a:off x="3167134" y="2766236"/>
            <a:ext cx="1487517" cy="1487518"/>
          </a:xfrm>
          <a:prstGeom prst="flowChartConnector">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3" name="Flowchart: Connector 12">
            <a:extLst>
              <a:ext uri="{FF2B5EF4-FFF2-40B4-BE49-F238E27FC236}">
                <a16:creationId xmlns:a16="http://schemas.microsoft.com/office/drawing/2014/main" id="{85D91578-E85E-F89C-879B-D6287ECE7DFB}"/>
              </a:ext>
            </a:extLst>
          </p:cNvPr>
          <p:cNvSpPr/>
          <p:nvPr/>
        </p:nvSpPr>
        <p:spPr>
          <a:xfrm>
            <a:off x="9448812" y="2763371"/>
            <a:ext cx="1487517" cy="1487518"/>
          </a:xfrm>
          <a:prstGeom prst="flowChartConnector">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1" name="Flowchart: Connector 20">
            <a:extLst>
              <a:ext uri="{FF2B5EF4-FFF2-40B4-BE49-F238E27FC236}">
                <a16:creationId xmlns:a16="http://schemas.microsoft.com/office/drawing/2014/main" id="{D39B53EB-53FD-E14C-8F9B-233521FFDAE7}"/>
              </a:ext>
            </a:extLst>
          </p:cNvPr>
          <p:cNvSpPr/>
          <p:nvPr/>
        </p:nvSpPr>
        <p:spPr>
          <a:xfrm>
            <a:off x="7551932" y="2740136"/>
            <a:ext cx="1487517" cy="1487518"/>
          </a:xfrm>
          <a:prstGeom prst="flowChartConnector">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6479613E-7427-A2D1-FD1E-190C9931D546}"/>
              </a:ext>
            </a:extLst>
          </p:cNvPr>
          <p:cNvSpPr txBox="1"/>
          <p:nvPr/>
        </p:nvSpPr>
        <p:spPr>
          <a:xfrm>
            <a:off x="7142567" y="4298633"/>
            <a:ext cx="230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Digital technologies</a:t>
            </a:r>
          </a:p>
        </p:txBody>
      </p:sp>
      <p:sp>
        <p:nvSpPr>
          <p:cNvPr id="23" name="TextBox 22">
            <a:extLst>
              <a:ext uri="{FF2B5EF4-FFF2-40B4-BE49-F238E27FC236}">
                <a16:creationId xmlns:a16="http://schemas.microsoft.com/office/drawing/2014/main" id="{3A2C393D-42D7-FB66-E80A-FCD92D96C924}"/>
              </a:ext>
            </a:extLst>
          </p:cNvPr>
          <p:cNvSpPr txBox="1"/>
          <p:nvPr/>
        </p:nvSpPr>
        <p:spPr>
          <a:xfrm>
            <a:off x="4833696" y="4310390"/>
            <a:ext cx="25246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5454"/>
                </a:solidFill>
                <a:effectLst/>
                <a:uLnTx/>
                <a:uFillTx/>
                <a:latin typeface="Trebuchet MS"/>
                <a:ea typeface="+mn-ea"/>
                <a:cs typeface="+mn-cs"/>
              </a:rPr>
              <a:t>Morphological biomarkers</a:t>
            </a:r>
          </a:p>
        </p:txBody>
      </p:sp>
      <p:sp>
        <p:nvSpPr>
          <p:cNvPr id="24" name="Flowchart: Connector 23">
            <a:extLst>
              <a:ext uri="{FF2B5EF4-FFF2-40B4-BE49-F238E27FC236}">
                <a16:creationId xmlns:a16="http://schemas.microsoft.com/office/drawing/2014/main" id="{10F635FD-6EDD-7A8A-FD93-4FE730B6A9AF}"/>
              </a:ext>
            </a:extLst>
          </p:cNvPr>
          <p:cNvSpPr/>
          <p:nvPr/>
        </p:nvSpPr>
        <p:spPr>
          <a:xfrm>
            <a:off x="5387948" y="2754479"/>
            <a:ext cx="1487517" cy="1487518"/>
          </a:xfrm>
          <a:prstGeom prst="flowChartConnector">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25" name="Picture 24">
            <a:extLst>
              <a:ext uri="{FF2B5EF4-FFF2-40B4-BE49-F238E27FC236}">
                <a16:creationId xmlns:a16="http://schemas.microsoft.com/office/drawing/2014/main" id="{1B2987F7-29E8-6C59-E3DD-1C97F061C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299" y="2955853"/>
            <a:ext cx="580814" cy="958343"/>
          </a:xfrm>
          <a:prstGeom prst="rect">
            <a:avLst/>
          </a:prstGeom>
        </p:spPr>
      </p:pic>
      <p:pic>
        <p:nvPicPr>
          <p:cNvPr id="26" name="Picture 25" descr="A picture containing text, electronics, display, monitor&#10;&#10;Description automatically generated">
            <a:extLst>
              <a:ext uri="{FF2B5EF4-FFF2-40B4-BE49-F238E27FC236}">
                <a16:creationId xmlns:a16="http://schemas.microsoft.com/office/drawing/2014/main" id="{038E8929-5241-5BB9-0F5F-423748A13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4897" y="3114718"/>
            <a:ext cx="881584" cy="842499"/>
          </a:xfrm>
          <a:prstGeom prst="rect">
            <a:avLst/>
          </a:prstGeom>
        </p:spPr>
      </p:pic>
    </p:spTree>
    <p:custDataLst>
      <p:tags r:id="rId1"/>
    </p:custDataLst>
    <p:extLst>
      <p:ext uri="{BB962C8B-B14F-4D97-AF65-F5344CB8AC3E}">
        <p14:creationId xmlns:p14="http://schemas.microsoft.com/office/powerpoint/2010/main" val="79646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2FA9E65-1BB5-458C-929A-AB858558BB37}"/>
              </a:ext>
            </a:extLst>
          </p:cNvPr>
          <p:cNvSpPr txBox="1">
            <a:spLocks/>
          </p:cNvSpPr>
          <p:nvPr/>
        </p:nvSpPr>
        <p:spPr>
          <a:xfrm>
            <a:off x="344493" y="1192973"/>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95454"/>
                </a:solidFill>
                <a:effectLst/>
                <a:uLnTx/>
                <a:uFillTx/>
                <a:latin typeface="Trebuchet MS"/>
                <a:ea typeface="+mj-ea"/>
                <a:cs typeface="+mj-cs"/>
              </a:rPr>
              <a:t>Topic 6: </a:t>
            </a:r>
            <a:br>
              <a:rPr kumimoji="0" lang="en-US" sz="4400" b="0" i="0" u="none" strike="noStrike" kern="1200" cap="none" spc="0" normalizeH="0" baseline="0" noProof="0" dirty="0">
                <a:ln>
                  <a:noFill/>
                </a:ln>
                <a:solidFill>
                  <a:srgbClr val="595454"/>
                </a:solidFill>
                <a:effectLst/>
                <a:uLnTx/>
                <a:uFillTx/>
                <a:latin typeface="Trebuchet MS"/>
                <a:ea typeface="+mj-ea"/>
                <a:cs typeface="+mj-cs"/>
              </a:rPr>
            </a:br>
            <a:r>
              <a:rPr kumimoji="0" lang="en-US" sz="4400" b="0" i="0" u="none" strike="noStrike" kern="1200" cap="none" spc="0" normalizeH="0" baseline="0" noProof="0" dirty="0">
                <a:ln>
                  <a:noFill/>
                </a:ln>
                <a:solidFill>
                  <a:srgbClr val="595454"/>
                </a:solidFill>
                <a:effectLst/>
                <a:uLnTx/>
                <a:uFillTx/>
                <a:latin typeface="Trebuchet MS"/>
                <a:ea typeface="+mj-ea"/>
                <a:cs typeface="+mj-cs"/>
              </a:rPr>
              <a:t>Evolving clinical expectations in I-O</a:t>
            </a:r>
          </a:p>
        </p:txBody>
      </p:sp>
      <p:sp>
        <p:nvSpPr>
          <p:cNvPr id="8" name="Subtitle 12">
            <a:extLst>
              <a:ext uri="{FF2B5EF4-FFF2-40B4-BE49-F238E27FC236}">
                <a16:creationId xmlns:a16="http://schemas.microsoft.com/office/drawing/2014/main" id="{67918E83-D9D9-43FD-B610-180E9E732BC7}"/>
              </a:ext>
            </a:extLst>
          </p:cNvPr>
          <p:cNvSpPr txBox="1">
            <a:spLocks/>
          </p:cNvSpPr>
          <p:nvPr/>
        </p:nvSpPr>
        <p:spPr>
          <a:xfrm>
            <a:off x="344492" y="3981893"/>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Immuno-Oncology (I-O) is a different approach to cancer treatment. With this new approach come unique considerations and distinctive characteristics that continue to be researched.</a:t>
            </a:r>
          </a:p>
        </p:txBody>
      </p:sp>
    </p:spTree>
    <p:extLst>
      <p:ext uri="{BB962C8B-B14F-4D97-AF65-F5344CB8AC3E}">
        <p14:creationId xmlns:p14="http://schemas.microsoft.com/office/powerpoint/2010/main" val="342008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chor="t">
            <a:noAutofit/>
          </a:bodyPr>
          <a:lstStyle/>
          <a:p>
            <a:r>
              <a:rPr lang="en-US" dirty="0"/>
              <a:t>I-O is a different approach that fights cancer by targeting</a:t>
            </a:r>
            <a:br>
              <a:rPr lang="en-US" dirty="0"/>
            </a:br>
            <a:r>
              <a:rPr lang="en-US" dirty="0"/>
              <a:t>the immune system</a:t>
            </a:r>
          </a:p>
        </p:txBody>
      </p:sp>
      <p:sp>
        <p:nvSpPr>
          <p:cNvPr id="13" name="Content Placeholder 12">
            <a:extLst>
              <a:ext uri="{FF2B5EF4-FFF2-40B4-BE49-F238E27FC236}">
                <a16:creationId xmlns:a16="http://schemas.microsoft.com/office/drawing/2014/main" id="{4EC799C6-9AA7-47D6-B835-94867D77B516}"/>
              </a:ext>
            </a:extLst>
          </p:cNvPr>
          <p:cNvSpPr>
            <a:spLocks noGrp="1"/>
          </p:cNvSpPr>
          <p:nvPr>
            <p:ph idx="1"/>
          </p:nvPr>
        </p:nvSpPr>
        <p:spPr>
          <a:xfrm>
            <a:off x="365759" y="1554480"/>
            <a:ext cx="11461115" cy="4572000"/>
          </a:xfrm>
        </p:spPr>
        <p:txBody>
          <a:bodyPr/>
          <a:lstStyle/>
          <a:p>
            <a:r>
              <a:rPr lang="en-US" sz="1600" dirty="0"/>
              <a:t>Treatment approaches currently approved to fight cancer include chemotherapy, radiation, targeted therapy, and immunotherapy. Chemotherapy, radiation, and targeted therapy are all directed toward killing tumor cells.</a:t>
            </a:r>
            <a:r>
              <a:rPr lang="en-US" sz="1600" baseline="30000" dirty="0"/>
              <a:t>1-4</a:t>
            </a:r>
            <a:r>
              <a:rPr lang="en-US" sz="1600" dirty="0"/>
              <a:t> In contrast, I-O seeks to activate the body’s natural immune response to fight cancer.</a:t>
            </a:r>
            <a:r>
              <a:rPr lang="en-US" sz="1600" baseline="30000" dirty="0"/>
              <a:t>5</a:t>
            </a:r>
            <a:r>
              <a:rPr lang="en-US" sz="1600" dirty="0"/>
              <a:t> This is a fundamentally different approach to cancer treatment.</a:t>
            </a:r>
          </a:p>
          <a:p>
            <a:endParaRPr lang="en-US" sz="1600" dirty="0"/>
          </a:p>
        </p:txBody>
      </p:sp>
      <p:sp>
        <p:nvSpPr>
          <p:cNvPr id="5" name="Slide Number Placeholder 4">
            <a:extLst>
              <a:ext uri="{FF2B5EF4-FFF2-40B4-BE49-F238E27FC236}">
                <a16:creationId xmlns:a16="http://schemas.microsoft.com/office/drawing/2014/main" id="{A2A18F8F-2E09-4DBE-84DD-508E60A256ED}"/>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47</a:t>
            </a:fld>
            <a:endParaRPr lang="en-US" dirty="0"/>
          </a:p>
        </p:txBody>
      </p:sp>
      <p:grpSp>
        <p:nvGrpSpPr>
          <p:cNvPr id="3" name="Group 2">
            <a:extLst>
              <a:ext uri="{FF2B5EF4-FFF2-40B4-BE49-F238E27FC236}">
                <a16:creationId xmlns:a16="http://schemas.microsoft.com/office/drawing/2014/main" id="{74FEA32A-236D-438E-8097-8769BC4B7BCC}"/>
              </a:ext>
            </a:extLst>
          </p:cNvPr>
          <p:cNvGrpSpPr/>
          <p:nvPr/>
        </p:nvGrpSpPr>
        <p:grpSpPr>
          <a:xfrm>
            <a:off x="302069" y="4409440"/>
            <a:ext cx="2044604" cy="1450242"/>
            <a:chOff x="302069" y="4293314"/>
            <a:chExt cx="2044604" cy="1450242"/>
          </a:xfrm>
        </p:grpSpPr>
        <p:pic>
          <p:nvPicPr>
            <p:cNvPr id="14" name="Picture 13" descr="A close up&#10;&#10;Description automatically generated">
              <a:extLst>
                <a:ext uri="{FF2B5EF4-FFF2-40B4-BE49-F238E27FC236}">
                  <a16:creationId xmlns:a16="http://schemas.microsoft.com/office/drawing/2014/main" id="{0CFC6A01-CE6D-40D8-A9BD-6F9C87249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69" y="4354273"/>
              <a:ext cx="1389283" cy="1389283"/>
            </a:xfrm>
            <a:prstGeom prst="rect">
              <a:avLst/>
            </a:prstGeom>
          </p:spPr>
        </p:pic>
        <p:pic>
          <p:nvPicPr>
            <p:cNvPr id="16" name="Picture 15">
              <a:extLst>
                <a:ext uri="{FF2B5EF4-FFF2-40B4-BE49-F238E27FC236}">
                  <a16:creationId xmlns:a16="http://schemas.microsoft.com/office/drawing/2014/main" id="{727AE3E9-1BCD-41F8-B34E-B4C4BD873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275" y="4293314"/>
              <a:ext cx="1353398" cy="1353398"/>
            </a:xfrm>
            <a:prstGeom prst="rect">
              <a:avLst/>
            </a:prstGeom>
          </p:spPr>
        </p:pic>
      </p:grpSp>
      <p:pic>
        <p:nvPicPr>
          <p:cNvPr id="17" name="Picture 16" descr="A close up of a coral&#10;&#10;Description automatically generated">
            <a:extLst>
              <a:ext uri="{FF2B5EF4-FFF2-40B4-BE49-F238E27FC236}">
                <a16:creationId xmlns:a16="http://schemas.microsoft.com/office/drawing/2014/main" id="{3F247A93-237F-49EF-866D-2A800F511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554" y="4405149"/>
            <a:ext cx="1425596" cy="1425596"/>
          </a:xfrm>
          <a:prstGeom prst="rect">
            <a:avLst/>
          </a:prstGeom>
        </p:spPr>
      </p:pic>
      <p:cxnSp>
        <p:nvCxnSpPr>
          <p:cNvPr id="18" name="Straight Arrow Connector 17">
            <a:extLst>
              <a:ext uri="{FF2B5EF4-FFF2-40B4-BE49-F238E27FC236}">
                <a16:creationId xmlns:a16="http://schemas.microsoft.com/office/drawing/2014/main" id="{39476428-1BA3-4418-A865-D59F7F85A894}"/>
              </a:ext>
            </a:extLst>
          </p:cNvPr>
          <p:cNvCxnSpPr>
            <a:cxnSpLocks/>
          </p:cNvCxnSpPr>
          <p:nvPr/>
        </p:nvCxnSpPr>
        <p:spPr>
          <a:xfrm>
            <a:off x="2759075" y="5124450"/>
            <a:ext cx="1441450" cy="0"/>
          </a:xfrm>
          <a:prstGeom prst="straightConnector1">
            <a:avLst/>
          </a:prstGeom>
          <a:ln w="15875" cap="sq">
            <a:solidFill>
              <a:schemeClr val="accent2"/>
            </a:solidFill>
            <a:tailEnd type="triangle" w="lg" len="med"/>
          </a:ln>
        </p:spPr>
        <p:style>
          <a:lnRef idx="1">
            <a:srgbClr val="BE2BBB"/>
          </a:lnRef>
          <a:fillRef idx="0">
            <a:schemeClr val="accent1"/>
          </a:fillRef>
          <a:effectRef idx="0">
            <a:srgbClr val="000000"/>
          </a:effectRef>
          <a:fontRef idx="minor">
            <a:schemeClr val="lt1"/>
          </a:fontRef>
        </p:style>
      </p:cxnSp>
      <p:sp>
        <p:nvSpPr>
          <p:cNvPr id="19" name="TextBox 18">
            <a:extLst>
              <a:ext uri="{FF2B5EF4-FFF2-40B4-BE49-F238E27FC236}">
                <a16:creationId xmlns:a16="http://schemas.microsoft.com/office/drawing/2014/main" id="{21F179EF-CE40-44FE-BD94-3AA482722018}"/>
              </a:ext>
            </a:extLst>
          </p:cNvPr>
          <p:cNvSpPr txBox="1"/>
          <p:nvPr/>
        </p:nvSpPr>
        <p:spPr>
          <a:xfrm>
            <a:off x="763320" y="5767432"/>
            <a:ext cx="1122102" cy="184666"/>
          </a:xfrm>
          <a:prstGeom prst="rect">
            <a:avLst/>
          </a:prstGeom>
          <a:noFill/>
        </p:spPr>
        <p:txBody>
          <a:bodyPr wrap="none" lIns="0" tIns="0" rIns="0" bIns="0" rtlCol="0">
            <a:spAutoFit/>
          </a:bodyPr>
          <a:lstStyle/>
          <a:p>
            <a:r>
              <a:rPr lang="en-US" sz="1200" b="1" dirty="0">
                <a:solidFill>
                  <a:schemeClr val="tx2"/>
                </a:solidFill>
              </a:rPr>
              <a:t>Immune system</a:t>
            </a:r>
          </a:p>
        </p:txBody>
      </p:sp>
      <p:sp>
        <p:nvSpPr>
          <p:cNvPr id="20" name="TextBox 19">
            <a:extLst>
              <a:ext uri="{FF2B5EF4-FFF2-40B4-BE49-F238E27FC236}">
                <a16:creationId xmlns:a16="http://schemas.microsoft.com/office/drawing/2014/main" id="{AC5384AF-875E-43FD-A4D1-8D2C84F077BA}"/>
              </a:ext>
            </a:extLst>
          </p:cNvPr>
          <p:cNvSpPr txBox="1"/>
          <p:nvPr/>
        </p:nvSpPr>
        <p:spPr>
          <a:xfrm>
            <a:off x="4614799" y="5761764"/>
            <a:ext cx="803105" cy="184666"/>
          </a:xfrm>
          <a:prstGeom prst="rect">
            <a:avLst/>
          </a:prstGeom>
          <a:noFill/>
        </p:spPr>
        <p:txBody>
          <a:bodyPr wrap="none" lIns="0" tIns="0" rIns="0" bIns="0" rtlCol="0">
            <a:spAutoFit/>
          </a:bodyPr>
          <a:lstStyle/>
          <a:p>
            <a:r>
              <a:rPr lang="en-US" sz="1200" b="1" dirty="0">
                <a:solidFill>
                  <a:schemeClr val="tx2"/>
                </a:solidFill>
              </a:rPr>
              <a:t>Cancer cell</a:t>
            </a:r>
          </a:p>
        </p:txBody>
      </p:sp>
      <p:sp>
        <p:nvSpPr>
          <p:cNvPr id="21" name="TextBox 20">
            <a:extLst>
              <a:ext uri="{FF2B5EF4-FFF2-40B4-BE49-F238E27FC236}">
                <a16:creationId xmlns:a16="http://schemas.microsoft.com/office/drawing/2014/main" id="{2D60653B-B6B8-4FE2-99DB-D9C7B0ABE5CC}"/>
              </a:ext>
            </a:extLst>
          </p:cNvPr>
          <p:cNvSpPr txBox="1"/>
          <p:nvPr/>
        </p:nvSpPr>
        <p:spPr>
          <a:xfrm>
            <a:off x="8058152" y="2859165"/>
            <a:ext cx="3768721" cy="324396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595454"/>
                </a:solidFill>
                <a:effectLst/>
                <a:uLnTx/>
                <a:uFillTx/>
                <a:latin typeface="Trebuchet MS"/>
                <a:ea typeface="+mj-ea"/>
                <a:cs typeface="+mj-cs"/>
              </a:rPr>
              <a:t>With an I-O approach come unique considerations and distinctive characteristics that continue to be researched, such as:</a:t>
            </a:r>
          </a:p>
          <a:p>
            <a:pPr marL="228600" marR="0" lvl="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95454"/>
                </a:solidFill>
                <a:effectLst/>
                <a:uLnTx/>
                <a:uFillTx/>
                <a:latin typeface="Trebuchet MS"/>
                <a:ea typeface="+mj-ea"/>
                <a:cs typeface="+mj-cs"/>
              </a:rPr>
              <a:t>Immune responses having the potential to deepen and sustain over time</a:t>
            </a:r>
          </a:p>
          <a:p>
            <a:pPr marL="228600" marR="0" lvl="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95454"/>
                </a:solidFill>
                <a:effectLst/>
                <a:uLnTx/>
                <a:uFillTx/>
                <a:latin typeface="Trebuchet MS"/>
                <a:ea typeface="+mj-ea"/>
                <a:cs typeface="+mj-cs"/>
              </a:rPr>
              <a:t>Unique patterns of response, such as pseudoprogression</a:t>
            </a:r>
          </a:p>
          <a:p>
            <a:pPr marL="228600" marR="0" lvl="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95454"/>
                </a:solidFill>
                <a:effectLst/>
                <a:uLnTx/>
                <a:uFillTx/>
                <a:latin typeface="Trebuchet MS"/>
                <a:ea typeface="+mj-ea"/>
                <a:cs typeface="+mj-cs"/>
              </a:rPr>
              <a:t>Comprehensive endpoint considerations</a:t>
            </a:r>
          </a:p>
          <a:p>
            <a:pPr marL="228600" marR="0" lvl="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595454"/>
                </a:solidFill>
                <a:effectLst/>
                <a:uLnTx/>
                <a:uFillTx/>
                <a:latin typeface="Trebuchet MS"/>
                <a:ea typeface="+mj-ea"/>
                <a:cs typeface="+mj-cs"/>
              </a:rPr>
              <a:t>Immune-mediated adverse reactions</a:t>
            </a:r>
          </a:p>
        </p:txBody>
      </p:sp>
      <p:sp>
        <p:nvSpPr>
          <p:cNvPr id="22" name="Rectangle 21">
            <a:extLst>
              <a:ext uri="{FF2B5EF4-FFF2-40B4-BE49-F238E27FC236}">
                <a16:creationId xmlns:a16="http://schemas.microsoft.com/office/drawing/2014/main" id="{66EE06E1-0F75-4B71-9CA3-B652006641BA}"/>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cxnSp>
        <p:nvCxnSpPr>
          <p:cNvPr id="118" name="Straight Arrow Connector 117">
            <a:extLst>
              <a:ext uri="{FF2B5EF4-FFF2-40B4-BE49-F238E27FC236}">
                <a16:creationId xmlns:a16="http://schemas.microsoft.com/office/drawing/2014/main" id="{1309AB11-9EC7-4043-ACCF-6BF7A5E0AAD6}"/>
              </a:ext>
            </a:extLst>
          </p:cNvPr>
          <p:cNvCxnSpPr>
            <a:cxnSpLocks/>
          </p:cNvCxnSpPr>
          <p:nvPr/>
        </p:nvCxnSpPr>
        <p:spPr>
          <a:xfrm>
            <a:off x="1025396" y="3836896"/>
            <a:ext cx="2327" cy="644249"/>
          </a:xfrm>
          <a:prstGeom prst="straightConnector1">
            <a:avLst/>
          </a:prstGeom>
          <a:ln w="15875" cap="sq">
            <a:solidFill>
              <a:schemeClr val="accent2"/>
            </a:solidFill>
            <a:tailEnd type="triangle" w="lg" len="med"/>
          </a:ln>
        </p:spPr>
        <p:style>
          <a:lnRef idx="1">
            <a:srgbClr val="BE2BBB"/>
          </a:lnRef>
          <a:fillRef idx="0">
            <a:schemeClr val="accent1"/>
          </a:fillRef>
          <a:effectRef idx="0">
            <a:srgbClr val="000000"/>
          </a:effectRef>
          <a:fontRef idx="minor">
            <a:schemeClr val="lt1"/>
          </a:fontRef>
        </p:style>
      </p:cxnSp>
      <p:grpSp>
        <p:nvGrpSpPr>
          <p:cNvPr id="2" name="Group 1">
            <a:extLst>
              <a:ext uri="{FF2B5EF4-FFF2-40B4-BE49-F238E27FC236}">
                <a16:creationId xmlns:a16="http://schemas.microsoft.com/office/drawing/2014/main" id="{2CD3EEAB-9413-4B7F-8783-E683E9E28BFD}"/>
              </a:ext>
            </a:extLst>
          </p:cNvPr>
          <p:cNvGrpSpPr/>
          <p:nvPr/>
        </p:nvGrpSpPr>
        <p:grpSpPr>
          <a:xfrm>
            <a:off x="377595" y="2843541"/>
            <a:ext cx="1850105" cy="1328385"/>
            <a:chOff x="377595" y="2843541"/>
            <a:chExt cx="1850105" cy="1328385"/>
          </a:xfrm>
        </p:grpSpPr>
        <p:pic>
          <p:nvPicPr>
            <p:cNvPr id="50" name="Picture 49" descr="A picture containing wheel&#10;&#10;Description automatically generated">
              <a:extLst>
                <a:ext uri="{FF2B5EF4-FFF2-40B4-BE49-F238E27FC236}">
                  <a16:creationId xmlns:a16="http://schemas.microsoft.com/office/drawing/2014/main" id="{CCB32236-774A-4BB6-99DB-0DB1ABA031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3112" b="10596"/>
            <a:stretch/>
          </p:blipFill>
          <p:spPr>
            <a:xfrm>
              <a:off x="377595" y="2843541"/>
              <a:ext cx="1850105" cy="282755"/>
            </a:xfrm>
            <a:prstGeom prst="rect">
              <a:avLst/>
            </a:prstGeom>
          </p:spPr>
        </p:pic>
        <p:pic>
          <p:nvPicPr>
            <p:cNvPr id="119" name="Picture 118" descr="A picture containing wheel&#10;&#10;Description automatically generated">
              <a:extLst>
                <a:ext uri="{FF2B5EF4-FFF2-40B4-BE49-F238E27FC236}">
                  <a16:creationId xmlns:a16="http://schemas.microsoft.com/office/drawing/2014/main" id="{E676EE45-7378-4A80-8898-32E9F3045D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0911"/>
            <a:stretch/>
          </p:blipFill>
          <p:spPr>
            <a:xfrm>
              <a:off x="377595" y="2972859"/>
              <a:ext cx="1850105" cy="1199067"/>
            </a:xfrm>
            <a:prstGeom prst="rect">
              <a:avLst/>
            </a:prstGeom>
          </p:spPr>
        </p:pic>
      </p:grpSp>
      <p:cxnSp>
        <p:nvCxnSpPr>
          <p:cNvPr id="108" name="Straight Arrow Connector 107">
            <a:extLst>
              <a:ext uri="{FF2B5EF4-FFF2-40B4-BE49-F238E27FC236}">
                <a16:creationId xmlns:a16="http://schemas.microsoft.com/office/drawing/2014/main" id="{6C8F5722-8BD2-424D-A745-F71FA4B63890}"/>
              </a:ext>
            </a:extLst>
          </p:cNvPr>
          <p:cNvCxnSpPr>
            <a:cxnSpLocks/>
          </p:cNvCxnSpPr>
          <p:nvPr/>
        </p:nvCxnSpPr>
        <p:spPr>
          <a:xfrm>
            <a:off x="5019158" y="4274317"/>
            <a:ext cx="0" cy="268597"/>
          </a:xfrm>
          <a:prstGeom prst="straightConnector1">
            <a:avLst/>
          </a:prstGeom>
          <a:ln w="15875" cap="sq">
            <a:solidFill>
              <a:srgbClr val="62B2C6"/>
            </a:solidFill>
            <a:tailEnd type="triangle" w="lg" len="med"/>
          </a:ln>
        </p:spPr>
        <p:style>
          <a:lnRef idx="1">
            <a:srgbClr val="BE2BBB"/>
          </a:lnRef>
          <a:fillRef idx="0">
            <a:schemeClr val="accent1"/>
          </a:fillRef>
          <a:effectRef idx="0">
            <a:srgbClr val="000000"/>
          </a:effectRef>
          <a:fontRef idx="minor">
            <a:schemeClr val="lt1"/>
          </a:fontRef>
        </p:style>
      </p:cxnSp>
      <p:pic>
        <p:nvPicPr>
          <p:cNvPr id="116" name="Picture 115" descr="A picture containing icon&#10;&#10;Description automatically generated">
            <a:extLst>
              <a:ext uri="{FF2B5EF4-FFF2-40B4-BE49-F238E27FC236}">
                <a16:creationId xmlns:a16="http://schemas.microsoft.com/office/drawing/2014/main" id="{19E44D65-5AA1-4285-A54E-15BA9F0DDE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39" t="10783" r="13402" b="32344"/>
          <a:stretch/>
        </p:blipFill>
        <p:spPr>
          <a:xfrm>
            <a:off x="4497750" y="3065434"/>
            <a:ext cx="1008015" cy="1052633"/>
          </a:xfrm>
          <a:prstGeom prst="rect">
            <a:avLst/>
          </a:prstGeom>
        </p:spPr>
      </p:pic>
      <p:pic>
        <p:nvPicPr>
          <p:cNvPr id="117" name="Picture 116" descr="A picture containing icon&#10;&#10;Description automatically generated">
            <a:extLst>
              <a:ext uri="{FF2B5EF4-FFF2-40B4-BE49-F238E27FC236}">
                <a16:creationId xmlns:a16="http://schemas.microsoft.com/office/drawing/2014/main" id="{0293CC8E-6C65-4422-9E13-8B3BCA2502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6" t="70486" r="-1" b="15803"/>
          <a:stretch/>
        </p:blipFill>
        <p:spPr>
          <a:xfrm>
            <a:off x="4357743" y="2790550"/>
            <a:ext cx="1288030" cy="253777"/>
          </a:xfrm>
          <a:prstGeom prst="rect">
            <a:avLst/>
          </a:prstGeom>
        </p:spPr>
      </p:pic>
      <p:pic>
        <p:nvPicPr>
          <p:cNvPr id="114" name="Picture 113" descr="Logo&#10;&#10;Description automatically generated">
            <a:extLst>
              <a:ext uri="{FF2B5EF4-FFF2-40B4-BE49-F238E27FC236}">
                <a16:creationId xmlns:a16="http://schemas.microsoft.com/office/drawing/2014/main" id="{06ADE92B-835F-4352-82F2-D10CDCC2D8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559" t="71501" r="23945" b="14079"/>
          <a:stretch/>
        </p:blipFill>
        <p:spPr>
          <a:xfrm>
            <a:off x="3160749" y="2790550"/>
            <a:ext cx="908793" cy="253777"/>
          </a:xfrm>
          <a:prstGeom prst="rect">
            <a:avLst/>
          </a:prstGeom>
        </p:spPr>
      </p:pic>
      <p:pic>
        <p:nvPicPr>
          <p:cNvPr id="115" name="Picture 114" descr="Logo&#10;&#10;Description automatically generated">
            <a:extLst>
              <a:ext uri="{FF2B5EF4-FFF2-40B4-BE49-F238E27FC236}">
                <a16:creationId xmlns:a16="http://schemas.microsoft.com/office/drawing/2014/main" id="{128C734D-2051-4680-A4C8-4489327EA8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559" t="8320" r="17506" b="31867"/>
          <a:stretch/>
        </p:blipFill>
        <p:spPr>
          <a:xfrm>
            <a:off x="3203500" y="3082540"/>
            <a:ext cx="1016178" cy="1052633"/>
          </a:xfrm>
          <a:prstGeom prst="rect">
            <a:avLst/>
          </a:prstGeom>
        </p:spPr>
      </p:pic>
      <p:pic>
        <p:nvPicPr>
          <p:cNvPr id="112" name="Picture 111" descr="A picture containing shape&#10;&#10;Description automatically generated">
            <a:extLst>
              <a:ext uri="{FF2B5EF4-FFF2-40B4-BE49-F238E27FC236}">
                <a16:creationId xmlns:a16="http://schemas.microsoft.com/office/drawing/2014/main" id="{48018791-68D9-45B8-BF01-FC7C7C47C23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346" t="7615" r="12050" b="36948"/>
          <a:stretch/>
        </p:blipFill>
        <p:spPr>
          <a:xfrm>
            <a:off x="5843847" y="3009803"/>
            <a:ext cx="1135316" cy="1026042"/>
          </a:xfrm>
          <a:prstGeom prst="rect">
            <a:avLst/>
          </a:prstGeom>
        </p:spPr>
      </p:pic>
      <p:pic>
        <p:nvPicPr>
          <p:cNvPr id="113" name="Picture 112" descr="A picture containing shape&#10;&#10;Description automatically generated">
            <a:extLst>
              <a:ext uri="{FF2B5EF4-FFF2-40B4-BE49-F238E27FC236}">
                <a16:creationId xmlns:a16="http://schemas.microsoft.com/office/drawing/2014/main" id="{F0E2EABC-809E-4D3A-99AC-57F5FB3B7A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0470" b="15818"/>
          <a:stretch/>
        </p:blipFill>
        <p:spPr>
          <a:xfrm>
            <a:off x="5753694" y="2790550"/>
            <a:ext cx="1482067" cy="253777"/>
          </a:xfrm>
          <a:prstGeom prst="rect">
            <a:avLst/>
          </a:prstGeom>
        </p:spPr>
      </p:pic>
      <p:grpSp>
        <p:nvGrpSpPr>
          <p:cNvPr id="147" name="Group 146">
            <a:extLst>
              <a:ext uri="{FF2B5EF4-FFF2-40B4-BE49-F238E27FC236}">
                <a16:creationId xmlns:a16="http://schemas.microsoft.com/office/drawing/2014/main" id="{6E5FA03D-9C1F-4A2A-A381-D10E94CA73DB}"/>
              </a:ext>
            </a:extLst>
          </p:cNvPr>
          <p:cNvGrpSpPr/>
          <p:nvPr/>
        </p:nvGrpSpPr>
        <p:grpSpPr>
          <a:xfrm>
            <a:off x="3050091" y="4092156"/>
            <a:ext cx="4193985" cy="253761"/>
            <a:chOff x="1064728" y="7710477"/>
            <a:chExt cx="3232484" cy="210312"/>
          </a:xfrm>
        </p:grpSpPr>
        <p:cxnSp>
          <p:nvCxnSpPr>
            <p:cNvPr id="141" name="Straight Connector 140">
              <a:extLst>
                <a:ext uri="{FF2B5EF4-FFF2-40B4-BE49-F238E27FC236}">
                  <a16:creationId xmlns:a16="http://schemas.microsoft.com/office/drawing/2014/main" id="{AF70C0C6-1F11-46C3-A169-7621757C4043}"/>
                </a:ext>
              </a:extLst>
            </p:cNvPr>
            <p:cNvCxnSpPr>
              <a:cxnSpLocks/>
            </p:cNvCxnSpPr>
            <p:nvPr/>
          </p:nvCxnSpPr>
          <p:spPr>
            <a:xfrm>
              <a:off x="1064728" y="7710477"/>
              <a:ext cx="0" cy="210312"/>
            </a:xfrm>
            <a:prstGeom prst="line">
              <a:avLst/>
            </a:prstGeom>
            <a:ln w="19050" cap="rnd">
              <a:solidFill>
                <a:srgbClr val="62B2C6"/>
              </a:solidFill>
            </a:ln>
          </p:spPr>
          <p:style>
            <a:lnRef idx="1">
              <a:srgbClr val="BE2BBB"/>
            </a:lnRef>
            <a:fillRef idx="0">
              <a:schemeClr val="accent1"/>
            </a:fillRef>
            <a:effectRef idx="0">
              <a:srgbClr val="000000"/>
            </a:effectRef>
            <a:fontRef idx="minor">
              <a:schemeClr val="lt1"/>
            </a:fontRef>
          </p:style>
        </p:cxnSp>
        <p:cxnSp>
          <p:nvCxnSpPr>
            <p:cNvPr id="142" name="Straight Connector 141">
              <a:extLst>
                <a:ext uri="{FF2B5EF4-FFF2-40B4-BE49-F238E27FC236}">
                  <a16:creationId xmlns:a16="http://schemas.microsoft.com/office/drawing/2014/main" id="{7DA9FFD5-C026-44EA-A1BD-C0583370B22A}"/>
                </a:ext>
              </a:extLst>
            </p:cNvPr>
            <p:cNvCxnSpPr>
              <a:cxnSpLocks/>
            </p:cNvCxnSpPr>
            <p:nvPr/>
          </p:nvCxnSpPr>
          <p:spPr>
            <a:xfrm>
              <a:off x="4297212" y="7710477"/>
              <a:ext cx="0" cy="210312"/>
            </a:xfrm>
            <a:prstGeom prst="line">
              <a:avLst/>
            </a:prstGeom>
            <a:ln w="19050" cap="rnd">
              <a:solidFill>
                <a:srgbClr val="62B2C6"/>
              </a:solidFill>
            </a:ln>
          </p:spPr>
          <p:style>
            <a:lnRef idx="1">
              <a:srgbClr val="BE2BBB"/>
            </a:lnRef>
            <a:fillRef idx="0">
              <a:schemeClr val="accent1"/>
            </a:fillRef>
            <a:effectRef idx="0">
              <a:srgbClr val="000000"/>
            </a:effectRef>
            <a:fontRef idx="minor">
              <a:schemeClr val="lt1"/>
            </a:fontRef>
          </p:style>
        </p:cxnSp>
        <p:cxnSp>
          <p:nvCxnSpPr>
            <p:cNvPr id="144" name="Straight Connector 143">
              <a:extLst>
                <a:ext uri="{FF2B5EF4-FFF2-40B4-BE49-F238E27FC236}">
                  <a16:creationId xmlns:a16="http://schemas.microsoft.com/office/drawing/2014/main" id="{5FCD6072-77AC-4B58-9CEF-3C63F51456CE}"/>
                </a:ext>
              </a:extLst>
            </p:cNvPr>
            <p:cNvCxnSpPr>
              <a:cxnSpLocks/>
            </p:cNvCxnSpPr>
            <p:nvPr/>
          </p:nvCxnSpPr>
          <p:spPr>
            <a:xfrm flipH="1">
              <a:off x="1064729" y="7920789"/>
              <a:ext cx="3232483" cy="0"/>
            </a:xfrm>
            <a:prstGeom prst="line">
              <a:avLst/>
            </a:prstGeom>
            <a:ln w="19050" cap="rnd">
              <a:solidFill>
                <a:srgbClr val="62B2C6"/>
              </a:solidFill>
            </a:ln>
          </p:spPr>
          <p:style>
            <a:lnRef idx="1">
              <a:srgbClr val="BE2BBB"/>
            </a:lnRef>
            <a:fillRef idx="0">
              <a:schemeClr val="accent1"/>
            </a:fillRef>
            <a:effectRef idx="0">
              <a:srgbClr val="000000"/>
            </a:effectRef>
            <a:fontRef idx="minor">
              <a:schemeClr val="lt1"/>
            </a:fontRef>
          </p:style>
        </p:cxnSp>
      </p:grpSp>
    </p:spTree>
    <p:custDataLst>
      <p:tags r:id="rId1"/>
    </p:custDataLst>
    <p:extLst>
      <p:ext uri="{BB962C8B-B14F-4D97-AF65-F5344CB8AC3E}">
        <p14:creationId xmlns:p14="http://schemas.microsoft.com/office/powerpoint/2010/main" val="3678296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chor="t">
            <a:noAutofit/>
          </a:bodyPr>
          <a:lstStyle/>
          <a:p>
            <a:r>
              <a:rPr lang="en-US" dirty="0"/>
              <a:t>Immune responses have the potential to deepen and sustain over time</a:t>
            </a:r>
          </a:p>
        </p:txBody>
      </p:sp>
      <p:sp>
        <p:nvSpPr>
          <p:cNvPr id="15" name="Content Placeholder 14">
            <a:extLst>
              <a:ext uri="{FF2B5EF4-FFF2-40B4-BE49-F238E27FC236}">
                <a16:creationId xmlns:a16="http://schemas.microsoft.com/office/drawing/2014/main" id="{5431C987-6958-46DB-AE52-46ED2127EAE4}"/>
              </a:ext>
            </a:extLst>
          </p:cNvPr>
          <p:cNvSpPr>
            <a:spLocks noGrp="1"/>
          </p:cNvSpPr>
          <p:nvPr>
            <p:ph idx="1"/>
          </p:nvPr>
        </p:nvSpPr>
        <p:spPr>
          <a:xfrm>
            <a:off x="365759" y="1324415"/>
            <a:ext cx="10457181" cy="4572000"/>
          </a:xfrm>
        </p:spPr>
        <p:txBody>
          <a:bodyPr/>
          <a:lstStyle/>
          <a:p>
            <a:r>
              <a:rPr lang="en-US" sz="1600" dirty="0"/>
              <a:t>The immune response </a:t>
            </a:r>
            <a:r>
              <a:rPr lang="en-US" sz="1600" b="1" dirty="0"/>
              <a:t>evolves and expands over time </a:t>
            </a:r>
            <a:r>
              <a:rPr lang="en-US" sz="1600" dirty="0"/>
              <a:t>by constantly recognizing and remembering tumor antigens. This ability—to propagate and perpetuate—suggests the adaptive nature of the immune response.</a:t>
            </a:r>
            <a:r>
              <a:rPr lang="en-US" sz="1600" baseline="30000" dirty="0"/>
              <a:t> </a:t>
            </a:r>
            <a:r>
              <a:rPr lang="en-US" sz="1600" dirty="0"/>
              <a:t>Immune responses are dynamic and have the potential to improve and deepen over time.</a:t>
            </a:r>
            <a:r>
              <a:rPr lang="en-US" sz="1600" baseline="30000" dirty="0"/>
              <a:t>6-8</a:t>
            </a:r>
          </a:p>
          <a:p>
            <a:endParaRPr lang="en-US" sz="1600" dirty="0"/>
          </a:p>
        </p:txBody>
      </p:sp>
      <p:sp>
        <p:nvSpPr>
          <p:cNvPr id="3" name="Slide Number Placeholder 2">
            <a:extLst>
              <a:ext uri="{FF2B5EF4-FFF2-40B4-BE49-F238E27FC236}">
                <a16:creationId xmlns:a16="http://schemas.microsoft.com/office/drawing/2014/main" id="{70A95B89-4C25-4DE8-A168-EDA6805BE874}"/>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48</a:t>
            </a:fld>
            <a:endParaRPr lang="en-US" dirty="0"/>
          </a:p>
        </p:txBody>
      </p:sp>
      <p:sp>
        <p:nvSpPr>
          <p:cNvPr id="51" name="TextBox 50">
            <a:extLst>
              <a:ext uri="{FF2B5EF4-FFF2-40B4-BE49-F238E27FC236}">
                <a16:creationId xmlns:a16="http://schemas.microsoft.com/office/drawing/2014/main" id="{1B3D0F72-0CDE-4521-8174-FDA6E050C491}"/>
              </a:ext>
            </a:extLst>
          </p:cNvPr>
          <p:cNvSpPr txBox="1"/>
          <p:nvPr/>
        </p:nvSpPr>
        <p:spPr>
          <a:xfrm>
            <a:off x="365125" y="5679995"/>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rgbClr val="595454"/>
                </a:solidFill>
                <a:effectLst/>
                <a:uLnTx/>
                <a:uFillTx/>
                <a:latin typeface="Trebuchet MS"/>
                <a:ea typeface="+mj-ea"/>
                <a:cs typeface="+mj-cs"/>
              </a:rPr>
              <a:t>As the immune response continues to expand, some cytotoxic T cells mature into memory T cells </a:t>
            </a:r>
            <a:br>
              <a:rPr kumimoji="0" lang="en-US" i="0" u="none" strike="noStrike" kern="1200" cap="none" spc="0" normalizeH="0" baseline="0" noProof="0" dirty="0">
                <a:ln>
                  <a:noFill/>
                </a:ln>
                <a:solidFill>
                  <a:srgbClr val="595454"/>
                </a:solidFill>
                <a:effectLst/>
                <a:uLnTx/>
                <a:uFillTx/>
                <a:latin typeface="Trebuchet MS"/>
                <a:ea typeface="+mj-ea"/>
                <a:cs typeface="+mj-cs"/>
              </a:rPr>
            </a:br>
            <a:r>
              <a:rPr kumimoji="0" lang="en-US" i="0" u="none" strike="noStrike" kern="1200" cap="none" spc="0" normalizeH="0" baseline="0" noProof="0" dirty="0">
                <a:ln>
                  <a:noFill/>
                </a:ln>
                <a:solidFill>
                  <a:srgbClr val="595454"/>
                </a:solidFill>
                <a:effectLst/>
                <a:uLnTx/>
                <a:uFillTx/>
                <a:latin typeface="Trebuchet MS"/>
                <a:ea typeface="+mj-ea"/>
                <a:cs typeface="+mj-cs"/>
              </a:rPr>
              <a:t>that may provide long-term immune protection, even if the original stimulus is no longer present.</a:t>
            </a:r>
            <a:r>
              <a:rPr kumimoji="0" lang="en-US" i="0" u="none" strike="noStrike" kern="1200" cap="none" spc="0" normalizeH="0" baseline="30000" noProof="0" dirty="0">
                <a:ln>
                  <a:noFill/>
                </a:ln>
                <a:solidFill>
                  <a:srgbClr val="595454"/>
                </a:solidFill>
                <a:effectLst/>
                <a:uLnTx/>
                <a:uFillTx/>
                <a:latin typeface="Trebuchet MS"/>
                <a:ea typeface="+mj-ea"/>
                <a:cs typeface="+mj-cs"/>
              </a:rPr>
              <a:t>8-10</a:t>
            </a:r>
          </a:p>
        </p:txBody>
      </p:sp>
      <p:sp>
        <p:nvSpPr>
          <p:cNvPr id="52" name="Rectangle 51">
            <a:extLst>
              <a:ext uri="{FF2B5EF4-FFF2-40B4-BE49-F238E27FC236}">
                <a16:creationId xmlns:a16="http://schemas.microsoft.com/office/drawing/2014/main" id="{FC142501-21E7-4ECD-93EE-366FFF3EDFAE}"/>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grpSp>
        <p:nvGrpSpPr>
          <p:cNvPr id="47" name="Group 46">
            <a:extLst>
              <a:ext uri="{FF2B5EF4-FFF2-40B4-BE49-F238E27FC236}">
                <a16:creationId xmlns:a16="http://schemas.microsoft.com/office/drawing/2014/main" id="{082D08FA-40FF-4F6B-A4C8-AEE8C1529E16}"/>
              </a:ext>
            </a:extLst>
          </p:cNvPr>
          <p:cNvGrpSpPr/>
          <p:nvPr/>
        </p:nvGrpSpPr>
        <p:grpSpPr>
          <a:xfrm>
            <a:off x="1369060" y="2216431"/>
            <a:ext cx="9114790" cy="3230672"/>
            <a:chOff x="1369060" y="2374088"/>
            <a:chExt cx="9114790" cy="3230672"/>
          </a:xfrm>
        </p:grpSpPr>
        <p:sp>
          <p:nvSpPr>
            <p:cNvPr id="50" name="Flowchart: Connector 49">
              <a:extLst>
                <a:ext uri="{FF2B5EF4-FFF2-40B4-BE49-F238E27FC236}">
                  <a16:creationId xmlns:a16="http://schemas.microsoft.com/office/drawing/2014/main" id="{43EB9660-854A-4660-8992-8138F65E57C9}"/>
                </a:ext>
              </a:extLst>
            </p:cNvPr>
            <p:cNvSpPr/>
            <p:nvPr/>
          </p:nvSpPr>
          <p:spPr>
            <a:xfrm>
              <a:off x="1855909" y="3652161"/>
              <a:ext cx="1139299" cy="1139299"/>
            </a:xfrm>
            <a:prstGeom prst="flowChartConnector">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53" name="Picture 2">
              <a:extLst>
                <a:ext uri="{FF2B5EF4-FFF2-40B4-BE49-F238E27FC236}">
                  <a16:creationId xmlns:a16="http://schemas.microsoft.com/office/drawing/2014/main" id="{14CBCB05-9FBC-49C5-AD0D-02791BB9CF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938439" y="3763389"/>
              <a:ext cx="533180" cy="533180"/>
            </a:xfrm>
            <a:prstGeom prst="rect">
              <a:avLst/>
            </a:prstGeom>
            <a:noFill/>
            <a:extLst>
              <a:ext uri="{909E8E84-426E-40DD-AFC4-6F175D3DCCD1}">
                <a14:hiddenFill xmlns:a14="http://schemas.microsoft.com/office/drawing/2010/main">
                  <a:solidFill>
                    <a:srgbClr val="FFFFFF"/>
                  </a:solidFill>
                </a14:hiddenFill>
              </a:ext>
            </a:extLst>
          </p:spPr>
        </p:pic>
        <p:sp>
          <p:nvSpPr>
            <p:cNvPr id="56" name="Flowchart: Connector 55">
              <a:extLst>
                <a:ext uri="{FF2B5EF4-FFF2-40B4-BE49-F238E27FC236}">
                  <a16:creationId xmlns:a16="http://schemas.microsoft.com/office/drawing/2014/main" id="{9ACBDEC9-4CE3-4665-8815-A33663A65BF8}"/>
                </a:ext>
              </a:extLst>
            </p:cNvPr>
            <p:cNvSpPr/>
            <p:nvPr/>
          </p:nvSpPr>
          <p:spPr>
            <a:xfrm>
              <a:off x="5223150" y="3652160"/>
              <a:ext cx="1139299" cy="1139298"/>
            </a:xfrm>
            <a:prstGeom prst="flowChartConnector">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58" name="Picture 57" descr="A close up of a coral&#10;&#10;Description automatically generated">
              <a:extLst>
                <a:ext uri="{FF2B5EF4-FFF2-40B4-BE49-F238E27FC236}">
                  <a16:creationId xmlns:a16="http://schemas.microsoft.com/office/drawing/2014/main" id="{39ADDA56-E249-488D-8E88-FAC0026C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889" y="4151313"/>
              <a:ext cx="378797" cy="378797"/>
            </a:xfrm>
            <a:prstGeom prst="rect">
              <a:avLst/>
            </a:prstGeom>
          </p:spPr>
        </p:pic>
        <p:pic>
          <p:nvPicPr>
            <p:cNvPr id="59" name="Picture 58">
              <a:extLst>
                <a:ext uri="{FF2B5EF4-FFF2-40B4-BE49-F238E27FC236}">
                  <a16:creationId xmlns:a16="http://schemas.microsoft.com/office/drawing/2014/main" id="{F91BC674-8593-4C44-B113-6CCE86CE28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42870" y="4046115"/>
              <a:ext cx="423089" cy="423089"/>
            </a:xfrm>
            <a:prstGeom prst="rect">
              <a:avLst/>
            </a:prstGeom>
          </p:spPr>
        </p:pic>
        <p:pic>
          <p:nvPicPr>
            <p:cNvPr id="61" name="Picture 60" descr="A close up of a flower&#10;&#10;Description automatically generated">
              <a:extLst>
                <a:ext uri="{FF2B5EF4-FFF2-40B4-BE49-F238E27FC236}">
                  <a16:creationId xmlns:a16="http://schemas.microsoft.com/office/drawing/2014/main" id="{6795F973-B1A9-4CF9-B569-B300785DE9C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9235843">
              <a:off x="5588129" y="3806057"/>
              <a:ext cx="749787" cy="749787"/>
            </a:xfrm>
            <a:prstGeom prst="rect">
              <a:avLst/>
            </a:prstGeom>
          </p:spPr>
        </p:pic>
        <p:sp>
          <p:nvSpPr>
            <p:cNvPr id="62" name="TextBox 61">
              <a:extLst>
                <a:ext uri="{FF2B5EF4-FFF2-40B4-BE49-F238E27FC236}">
                  <a16:creationId xmlns:a16="http://schemas.microsoft.com/office/drawing/2014/main" id="{6FA2EA03-CCF8-441A-A967-7F3664A161D5}"/>
                </a:ext>
              </a:extLst>
            </p:cNvPr>
            <p:cNvSpPr txBox="1"/>
            <p:nvPr/>
          </p:nvSpPr>
          <p:spPr>
            <a:xfrm>
              <a:off x="5653354" y="4137516"/>
              <a:ext cx="606739" cy="215444"/>
            </a:xfrm>
            <a:prstGeom prst="rect">
              <a:avLst/>
            </a:prstGeom>
            <a:noFill/>
          </p:spPr>
          <p:txBody>
            <a:bodyPr wrap="square" rtlCol="0">
              <a:spAutoFit/>
            </a:bodyPr>
            <a:lstStyle/>
            <a:p>
              <a:pPr algn="ctr"/>
              <a:r>
                <a:rPr lang="en-US" sz="800" b="1" dirty="0">
                  <a:solidFill>
                    <a:schemeClr val="bg1"/>
                  </a:solidFill>
                  <a:effectLst>
                    <a:outerShdw blurRad="38100" dist="38100" dir="2700000" algn="tl">
                      <a:srgbClr val="000000">
                        <a:alpha val="43137"/>
                      </a:srgbClr>
                    </a:outerShdw>
                  </a:effectLst>
                </a:rPr>
                <a:t>APC</a:t>
              </a:r>
              <a:endParaRPr lang="en-US" sz="900" b="1" dirty="0">
                <a:solidFill>
                  <a:schemeClr val="bg1"/>
                </a:solidFill>
                <a:effectLst>
                  <a:outerShdw blurRad="38100" dist="38100" dir="2700000" algn="tl">
                    <a:srgbClr val="000000">
                      <a:alpha val="43137"/>
                    </a:srgbClr>
                  </a:outerShdw>
                </a:effectLst>
              </a:endParaRPr>
            </a:p>
          </p:txBody>
        </p:sp>
        <p:sp>
          <p:nvSpPr>
            <p:cNvPr id="64" name="Flowchart: Connector 63">
              <a:extLst>
                <a:ext uri="{FF2B5EF4-FFF2-40B4-BE49-F238E27FC236}">
                  <a16:creationId xmlns:a16="http://schemas.microsoft.com/office/drawing/2014/main" id="{02C92360-C986-4AEE-B616-3ED8A3B25C8F}"/>
                </a:ext>
              </a:extLst>
            </p:cNvPr>
            <p:cNvSpPr/>
            <p:nvPr/>
          </p:nvSpPr>
          <p:spPr>
            <a:xfrm>
              <a:off x="8515789" y="3652161"/>
              <a:ext cx="1139299" cy="1139299"/>
            </a:xfrm>
            <a:prstGeom prst="flowChartConnector">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65" name="Picture 2">
              <a:extLst>
                <a:ext uri="{FF2B5EF4-FFF2-40B4-BE49-F238E27FC236}">
                  <a16:creationId xmlns:a16="http://schemas.microsoft.com/office/drawing/2014/main" id="{474D275F-5C29-4D5B-9F49-5B768A8CA2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9214982" y="4210152"/>
              <a:ext cx="391217" cy="39121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close up of a coral&#10;&#10;Description automatically generated">
              <a:extLst>
                <a:ext uri="{FF2B5EF4-FFF2-40B4-BE49-F238E27FC236}">
                  <a16:creationId xmlns:a16="http://schemas.microsoft.com/office/drawing/2014/main" id="{220F33CA-9CFF-4BA7-9091-3248ABC9E8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73378" y="4210842"/>
              <a:ext cx="330379" cy="330379"/>
            </a:xfrm>
            <a:prstGeom prst="rect">
              <a:avLst/>
            </a:prstGeom>
          </p:spPr>
        </p:pic>
        <p:cxnSp>
          <p:nvCxnSpPr>
            <p:cNvPr id="67" name="Straight Connector 66">
              <a:extLst>
                <a:ext uri="{FF2B5EF4-FFF2-40B4-BE49-F238E27FC236}">
                  <a16:creationId xmlns:a16="http://schemas.microsoft.com/office/drawing/2014/main" id="{9E496697-DFC1-4439-B009-72F8846105D8}"/>
                </a:ext>
              </a:extLst>
            </p:cNvPr>
            <p:cNvCxnSpPr>
              <a:cxnSpLocks/>
            </p:cNvCxnSpPr>
            <p:nvPr/>
          </p:nvCxnSpPr>
          <p:spPr>
            <a:xfrm>
              <a:off x="9161212" y="5362127"/>
              <a:ext cx="0" cy="109728"/>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B9D92305-66FA-4281-A135-51FF985F11CC}"/>
                </a:ext>
              </a:extLst>
            </p:cNvPr>
            <p:cNvCxnSpPr/>
            <p:nvPr/>
          </p:nvCxnSpPr>
          <p:spPr>
            <a:xfrm flipV="1">
              <a:off x="2466785" y="5265876"/>
              <a:ext cx="1" cy="199592"/>
            </a:xfrm>
            <a:prstGeom prst="line">
              <a:avLst/>
            </a:prstGeom>
            <a:ln w="28575">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2972857-D91D-44E6-A437-F2E047CC7166}"/>
                </a:ext>
              </a:extLst>
            </p:cNvPr>
            <p:cNvCxnSpPr>
              <a:cxnSpLocks/>
            </p:cNvCxnSpPr>
            <p:nvPr/>
          </p:nvCxnSpPr>
          <p:spPr>
            <a:xfrm>
              <a:off x="2466340" y="5471855"/>
              <a:ext cx="2192761" cy="0"/>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C27F64CD-F659-46CF-B3C5-EB127182FBDF}"/>
                </a:ext>
              </a:extLst>
            </p:cNvPr>
            <p:cNvCxnSpPr>
              <a:cxnSpLocks/>
            </p:cNvCxnSpPr>
            <p:nvPr/>
          </p:nvCxnSpPr>
          <p:spPr>
            <a:xfrm>
              <a:off x="3194779" y="4221810"/>
              <a:ext cx="18288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B25DE371-451F-4601-9199-D0CC23056076}"/>
                </a:ext>
              </a:extLst>
            </p:cNvPr>
            <p:cNvCxnSpPr>
              <a:cxnSpLocks/>
            </p:cNvCxnSpPr>
            <p:nvPr/>
          </p:nvCxnSpPr>
          <p:spPr>
            <a:xfrm>
              <a:off x="6502666" y="4221810"/>
              <a:ext cx="18288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9B4EE13B-12AB-400A-A2F5-6A883952B5FF}"/>
                </a:ext>
              </a:extLst>
            </p:cNvPr>
            <p:cNvSpPr txBox="1"/>
            <p:nvPr/>
          </p:nvSpPr>
          <p:spPr>
            <a:xfrm>
              <a:off x="4737967" y="5327761"/>
              <a:ext cx="2582758" cy="276999"/>
            </a:xfrm>
            <a:prstGeom prst="rect">
              <a:avLst/>
            </a:prstGeom>
            <a:noFill/>
          </p:spPr>
          <p:txBody>
            <a:bodyPr wrap="none" rtlCol="0">
              <a:spAutoFit/>
            </a:bodyPr>
            <a:lstStyle/>
            <a:p>
              <a:r>
                <a:rPr lang="en-US" sz="1200" dirty="0"/>
                <a:t>Cycle propagates and perpetuates</a:t>
              </a:r>
              <a:endParaRPr lang="en-US" sz="1200" baseline="30000" dirty="0"/>
            </a:p>
          </p:txBody>
        </p:sp>
        <p:cxnSp>
          <p:nvCxnSpPr>
            <p:cNvPr id="73" name="Straight Connector 72">
              <a:extLst>
                <a:ext uri="{FF2B5EF4-FFF2-40B4-BE49-F238E27FC236}">
                  <a16:creationId xmlns:a16="http://schemas.microsoft.com/office/drawing/2014/main" id="{BBE66CE0-8CD3-4D43-AA3E-4E89CCD9882A}"/>
                </a:ext>
              </a:extLst>
            </p:cNvPr>
            <p:cNvCxnSpPr/>
            <p:nvPr/>
          </p:nvCxnSpPr>
          <p:spPr>
            <a:xfrm>
              <a:off x="2430143" y="2908237"/>
              <a:ext cx="8068" cy="746832"/>
            </a:xfrm>
            <a:prstGeom prst="line">
              <a:avLst/>
            </a:prstGeom>
            <a:ln w="28575">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A9F5602-00CE-4341-8F20-D58D8E0F3570}"/>
                </a:ext>
              </a:extLst>
            </p:cNvPr>
            <p:cNvCxnSpPr>
              <a:cxnSpLocks/>
            </p:cNvCxnSpPr>
            <p:nvPr/>
          </p:nvCxnSpPr>
          <p:spPr>
            <a:xfrm>
              <a:off x="2441575" y="2908236"/>
              <a:ext cx="2705887" cy="0"/>
            </a:xfrm>
            <a:prstGeom prst="line">
              <a:avLst/>
            </a:prstGeom>
            <a:ln w="28575">
              <a:solidFill>
                <a:schemeClr val="tx1"/>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44E577B6-168F-4BDC-BBE1-5CF7A5BA6F0E}"/>
                </a:ext>
              </a:extLst>
            </p:cNvPr>
            <p:cNvSpPr txBox="1"/>
            <p:nvPr/>
          </p:nvSpPr>
          <p:spPr>
            <a:xfrm>
              <a:off x="7667489" y="4865908"/>
              <a:ext cx="2816361" cy="369332"/>
            </a:xfrm>
            <a:prstGeom prst="rect">
              <a:avLst/>
            </a:prstGeom>
            <a:noFill/>
          </p:spPr>
          <p:txBody>
            <a:bodyPr wrap="square" lIns="0" tIns="0" rIns="0" bIns="0" rtlCol="0" anchor="ctr" anchorCtr="0">
              <a:spAutoFit/>
            </a:bodyPr>
            <a:lstStyle/>
            <a:p>
              <a:pPr algn="ctr"/>
              <a:r>
                <a:rPr lang="en-US" sz="1200" dirty="0"/>
                <a:t>New antigens attract and activate new tumor antigen-specific T cells</a:t>
              </a:r>
              <a:endParaRPr lang="en-US" sz="1200" baseline="30000" dirty="0"/>
            </a:p>
          </p:txBody>
        </p:sp>
        <p:sp>
          <p:nvSpPr>
            <p:cNvPr id="76" name="TextBox 75">
              <a:extLst>
                <a:ext uri="{FF2B5EF4-FFF2-40B4-BE49-F238E27FC236}">
                  <a16:creationId xmlns:a16="http://schemas.microsoft.com/office/drawing/2014/main" id="{2AD87B1B-2C1C-4D34-A83B-5866C6F3C95E}"/>
                </a:ext>
              </a:extLst>
            </p:cNvPr>
            <p:cNvSpPr txBox="1"/>
            <p:nvPr/>
          </p:nvSpPr>
          <p:spPr>
            <a:xfrm>
              <a:off x="6423090" y="2550106"/>
              <a:ext cx="2261207" cy="646331"/>
            </a:xfrm>
            <a:prstGeom prst="rect">
              <a:avLst/>
            </a:prstGeom>
            <a:noFill/>
          </p:spPr>
          <p:txBody>
            <a:bodyPr wrap="square" rtlCol="0">
              <a:spAutoFit/>
            </a:bodyPr>
            <a:lstStyle/>
            <a:p>
              <a:r>
                <a:rPr lang="en-US" sz="1200" dirty="0"/>
                <a:t>Some cytotoxic T cells mature into </a:t>
              </a:r>
              <a:r>
                <a:rPr lang="en-US" sz="1200" b="1" dirty="0"/>
                <a:t>memory</a:t>
              </a:r>
              <a:r>
                <a:rPr lang="en-US" sz="1200" dirty="0"/>
                <a:t> T cells and provide long-term immunity</a:t>
              </a:r>
              <a:endParaRPr lang="en-US" sz="1200" baseline="30000" dirty="0"/>
            </a:p>
          </p:txBody>
        </p:sp>
        <p:sp>
          <p:nvSpPr>
            <p:cNvPr id="77" name="Flowchart: Connector 76">
              <a:extLst>
                <a:ext uri="{FF2B5EF4-FFF2-40B4-BE49-F238E27FC236}">
                  <a16:creationId xmlns:a16="http://schemas.microsoft.com/office/drawing/2014/main" id="{DC7CA003-8A99-4AE1-8F67-8A2902BA5BF9}"/>
                </a:ext>
              </a:extLst>
            </p:cNvPr>
            <p:cNvSpPr/>
            <p:nvPr/>
          </p:nvSpPr>
          <p:spPr>
            <a:xfrm>
              <a:off x="5223150" y="2374088"/>
              <a:ext cx="1139299" cy="1139299"/>
            </a:xfrm>
            <a:prstGeom prst="flowChartConnector">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78" name="Picture 77" descr="A close up of a purple flower&#10;&#10;Description automatically generated">
              <a:extLst>
                <a:ext uri="{FF2B5EF4-FFF2-40B4-BE49-F238E27FC236}">
                  <a16:creationId xmlns:a16="http://schemas.microsoft.com/office/drawing/2014/main" id="{70271D8C-AC9F-43AC-A2E3-6ACD7A661F0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286398" y="2437336"/>
              <a:ext cx="1012802" cy="1012802"/>
            </a:xfrm>
            <a:prstGeom prst="rect">
              <a:avLst/>
            </a:prstGeom>
          </p:spPr>
        </p:pic>
        <p:sp>
          <p:nvSpPr>
            <p:cNvPr id="79" name="TextBox 78">
              <a:extLst>
                <a:ext uri="{FF2B5EF4-FFF2-40B4-BE49-F238E27FC236}">
                  <a16:creationId xmlns:a16="http://schemas.microsoft.com/office/drawing/2014/main" id="{5A5F8A63-C7CC-4C48-91AC-72DA88D216A1}"/>
                </a:ext>
              </a:extLst>
            </p:cNvPr>
            <p:cNvSpPr txBox="1"/>
            <p:nvPr/>
          </p:nvSpPr>
          <p:spPr>
            <a:xfrm>
              <a:off x="5407261" y="2810262"/>
              <a:ext cx="771076" cy="338554"/>
            </a:xfrm>
            <a:prstGeom prst="rect">
              <a:avLst/>
            </a:prstGeom>
            <a:noFill/>
          </p:spPr>
          <p:txBody>
            <a:bodyPr wrap="square" rtlCol="0">
              <a:spAutoFit/>
            </a:bodyPr>
            <a:lstStyle/>
            <a:p>
              <a:pPr algn="ctr"/>
              <a:r>
                <a:rPr lang="en-US" sz="800" b="1" dirty="0">
                  <a:solidFill>
                    <a:schemeClr val="bg1"/>
                  </a:solidFill>
                </a:rPr>
                <a:t>MEMORY </a:t>
              </a:r>
            </a:p>
            <a:p>
              <a:pPr algn="ctr"/>
              <a:r>
                <a:rPr lang="en-US" sz="800" b="1" dirty="0">
                  <a:solidFill>
                    <a:schemeClr val="bg1"/>
                  </a:solidFill>
                </a:rPr>
                <a:t>T CELL</a:t>
              </a:r>
            </a:p>
          </p:txBody>
        </p:sp>
        <p:sp>
          <p:nvSpPr>
            <p:cNvPr id="80" name="TextBox 79">
              <a:extLst>
                <a:ext uri="{FF2B5EF4-FFF2-40B4-BE49-F238E27FC236}">
                  <a16:creationId xmlns:a16="http://schemas.microsoft.com/office/drawing/2014/main" id="{734A81EF-6317-43CC-B9E3-B4CD55140A5B}"/>
                </a:ext>
              </a:extLst>
            </p:cNvPr>
            <p:cNvSpPr txBox="1"/>
            <p:nvPr/>
          </p:nvSpPr>
          <p:spPr>
            <a:xfrm>
              <a:off x="1369060" y="4865908"/>
              <a:ext cx="2112996" cy="369332"/>
            </a:xfrm>
            <a:prstGeom prst="rect">
              <a:avLst/>
            </a:prstGeom>
            <a:noFill/>
          </p:spPr>
          <p:txBody>
            <a:bodyPr wrap="square" lIns="0" tIns="0" rIns="0" bIns="0" rtlCol="0" anchor="ctr" anchorCtr="0">
              <a:spAutoFit/>
            </a:bodyPr>
            <a:lstStyle/>
            <a:p>
              <a:pPr algn="ctr"/>
              <a:r>
                <a:rPr lang="en-US" sz="1200" dirty="0"/>
                <a:t>Cytotoxic T cells recognize and kill tumor cells</a:t>
              </a:r>
              <a:endParaRPr lang="en-US" sz="1200" baseline="30000" dirty="0"/>
            </a:p>
          </p:txBody>
        </p:sp>
        <p:sp>
          <p:nvSpPr>
            <p:cNvPr id="81" name="TextBox 80">
              <a:extLst>
                <a:ext uri="{FF2B5EF4-FFF2-40B4-BE49-F238E27FC236}">
                  <a16:creationId xmlns:a16="http://schemas.microsoft.com/office/drawing/2014/main" id="{AC539DEB-E1C7-4F76-8852-F2292D0A5D2E}"/>
                </a:ext>
              </a:extLst>
            </p:cNvPr>
            <p:cNvSpPr txBox="1"/>
            <p:nvPr/>
          </p:nvSpPr>
          <p:spPr>
            <a:xfrm>
              <a:off x="4401820" y="4865908"/>
              <a:ext cx="2781958" cy="369332"/>
            </a:xfrm>
            <a:prstGeom prst="rect">
              <a:avLst/>
            </a:prstGeom>
            <a:noFill/>
          </p:spPr>
          <p:txBody>
            <a:bodyPr wrap="square" lIns="0" tIns="0" rIns="0" bIns="0" rtlCol="0" anchor="ctr" anchorCtr="0">
              <a:spAutoFit/>
            </a:bodyPr>
            <a:lstStyle/>
            <a:p>
              <a:pPr algn="ctr"/>
              <a:r>
                <a:rPr lang="en-US" sz="1200" dirty="0"/>
                <a:t>Tumor cell death can release new antigens into tumor microenvironment</a:t>
              </a:r>
              <a:endParaRPr lang="en-US" sz="1200" baseline="30000" dirty="0"/>
            </a:p>
          </p:txBody>
        </p:sp>
        <p:pic>
          <p:nvPicPr>
            <p:cNvPr id="82" name="Picture 81">
              <a:extLst>
                <a:ext uri="{FF2B5EF4-FFF2-40B4-BE49-F238E27FC236}">
                  <a16:creationId xmlns:a16="http://schemas.microsoft.com/office/drawing/2014/main" id="{5C2C9D60-351F-476A-9EBA-237DB504E5D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10800000">
              <a:off x="2341013" y="4020672"/>
              <a:ext cx="582383" cy="582383"/>
            </a:xfrm>
            <a:prstGeom prst="rect">
              <a:avLst/>
            </a:prstGeom>
          </p:spPr>
        </p:pic>
        <p:pic>
          <p:nvPicPr>
            <p:cNvPr id="83" name="Picture 82" descr="A close up of a coral&#10;&#10;Description automatically generated">
              <a:extLst>
                <a:ext uri="{FF2B5EF4-FFF2-40B4-BE49-F238E27FC236}">
                  <a16:creationId xmlns:a16="http://schemas.microsoft.com/office/drawing/2014/main" id="{3EFD3B71-7E9A-4562-A2D2-17C8B3BFE2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4533" y="3846513"/>
              <a:ext cx="493097" cy="493097"/>
            </a:xfrm>
            <a:prstGeom prst="rect">
              <a:avLst/>
            </a:prstGeom>
          </p:spPr>
        </p:pic>
        <p:pic>
          <p:nvPicPr>
            <p:cNvPr id="84" name="Picture 83" descr="A close up of a coral&#10;&#10;Description automatically generated">
              <a:extLst>
                <a:ext uri="{FF2B5EF4-FFF2-40B4-BE49-F238E27FC236}">
                  <a16:creationId xmlns:a16="http://schemas.microsoft.com/office/drawing/2014/main" id="{D54BE02D-90A4-48BC-AEBF-F7304B5255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46414" y="4101306"/>
              <a:ext cx="493097" cy="493097"/>
            </a:xfrm>
            <a:prstGeom prst="rect">
              <a:avLst/>
            </a:prstGeom>
          </p:spPr>
        </p:pic>
        <p:sp>
          <p:nvSpPr>
            <p:cNvPr id="85" name="TextBox 84">
              <a:extLst>
                <a:ext uri="{FF2B5EF4-FFF2-40B4-BE49-F238E27FC236}">
                  <a16:creationId xmlns:a16="http://schemas.microsoft.com/office/drawing/2014/main" id="{33ACAE6F-3C5B-4726-BD67-59C811C91656}"/>
                </a:ext>
              </a:extLst>
            </p:cNvPr>
            <p:cNvSpPr txBox="1"/>
            <p:nvPr/>
          </p:nvSpPr>
          <p:spPr>
            <a:xfrm>
              <a:off x="2065708" y="4208076"/>
              <a:ext cx="484427" cy="307777"/>
            </a:xfrm>
            <a:prstGeom prst="rect">
              <a:avLst/>
            </a:prstGeom>
            <a:noFill/>
          </p:spPr>
          <p:txBody>
            <a:bodyPr wrap="none" rtlCol="0">
              <a:spAutoFit/>
            </a:bodyPr>
            <a:lstStyle/>
            <a:p>
              <a:pPr algn="ctr"/>
              <a:r>
                <a:rPr lang="en-US" sz="700" b="1" dirty="0">
                  <a:solidFill>
                    <a:schemeClr val="bg1"/>
                  </a:solidFill>
                  <a:effectLst>
                    <a:outerShdw blurRad="38100" dist="38100" dir="2700000" algn="tl">
                      <a:srgbClr val="000000">
                        <a:alpha val="43137"/>
                      </a:srgbClr>
                    </a:outerShdw>
                  </a:effectLst>
                </a:rPr>
                <a:t>TUMOR</a:t>
              </a:r>
            </a:p>
            <a:p>
              <a:pPr algn="ctr"/>
              <a:r>
                <a:rPr lang="en-US" sz="700" b="1" dirty="0">
                  <a:solidFill>
                    <a:schemeClr val="bg1"/>
                  </a:solidFill>
                  <a:effectLst>
                    <a:outerShdw blurRad="38100" dist="38100" dir="2700000" algn="tl">
                      <a:srgbClr val="000000">
                        <a:alpha val="43137"/>
                      </a:srgbClr>
                    </a:outerShdw>
                  </a:effectLst>
                </a:rPr>
                <a:t>CELL</a:t>
              </a:r>
            </a:p>
          </p:txBody>
        </p:sp>
        <p:sp>
          <p:nvSpPr>
            <p:cNvPr id="86" name="TextBox 85">
              <a:extLst>
                <a:ext uri="{FF2B5EF4-FFF2-40B4-BE49-F238E27FC236}">
                  <a16:creationId xmlns:a16="http://schemas.microsoft.com/office/drawing/2014/main" id="{54C1B537-8021-45DE-99AB-36D7EF7CD323}"/>
                </a:ext>
              </a:extLst>
            </p:cNvPr>
            <p:cNvSpPr txBox="1"/>
            <p:nvPr/>
          </p:nvSpPr>
          <p:spPr>
            <a:xfrm>
              <a:off x="1958069" y="3925673"/>
              <a:ext cx="657552" cy="292388"/>
            </a:xfrm>
            <a:prstGeom prst="rect">
              <a:avLst/>
            </a:prstGeom>
            <a:noFill/>
          </p:spPr>
          <p:txBody>
            <a:bodyPr wrap="none" rtlCol="0">
              <a:spAutoFit/>
            </a:bodyPr>
            <a:lstStyle/>
            <a:p>
              <a:pPr algn="ctr"/>
              <a:r>
                <a:rPr lang="en-US" sz="650" b="1" dirty="0">
                  <a:solidFill>
                    <a:schemeClr val="bg1"/>
                  </a:solidFill>
                  <a:effectLst>
                    <a:outerShdw blurRad="50800" dist="38100" dir="2700000" algn="tl" rotWithShape="0">
                      <a:prstClr val="black">
                        <a:alpha val="40000"/>
                      </a:prstClr>
                    </a:outerShdw>
                  </a:effectLst>
                </a:rPr>
                <a:t>CYTOTOXIC </a:t>
              </a:r>
              <a:br>
                <a:rPr lang="en-US" sz="650" b="1" dirty="0">
                  <a:solidFill>
                    <a:schemeClr val="bg1"/>
                  </a:solidFill>
                  <a:effectLst>
                    <a:outerShdw blurRad="50800" dist="38100" dir="2700000" algn="tl" rotWithShape="0">
                      <a:prstClr val="black">
                        <a:alpha val="40000"/>
                      </a:prstClr>
                    </a:outerShdw>
                  </a:effectLst>
                </a:rPr>
              </a:br>
              <a:r>
                <a:rPr lang="en-US" sz="650" b="1" dirty="0">
                  <a:solidFill>
                    <a:schemeClr val="bg1"/>
                  </a:solidFill>
                  <a:effectLst>
                    <a:outerShdw blurRad="50800" dist="38100" dir="2700000" algn="tl" rotWithShape="0">
                      <a:prstClr val="black">
                        <a:alpha val="40000"/>
                      </a:prstClr>
                    </a:outerShdw>
                  </a:effectLst>
                </a:rPr>
                <a:t>T CELL</a:t>
              </a:r>
            </a:p>
          </p:txBody>
        </p:sp>
        <p:pic>
          <p:nvPicPr>
            <p:cNvPr id="87" name="Picture 86">
              <a:extLst>
                <a:ext uri="{FF2B5EF4-FFF2-40B4-BE49-F238E27FC236}">
                  <a16:creationId xmlns:a16="http://schemas.microsoft.com/office/drawing/2014/main" id="{C3D1F3D2-B3EC-493B-BD35-0CC67E12DF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539472" y="4093061"/>
              <a:ext cx="428239" cy="428239"/>
            </a:xfrm>
            <a:prstGeom prst="rect">
              <a:avLst/>
            </a:prstGeom>
          </p:spPr>
        </p:pic>
        <p:pic>
          <p:nvPicPr>
            <p:cNvPr id="88" name="Picture 87" descr="A close up of a coral&#10;&#10;Description automatically generated">
              <a:extLst>
                <a:ext uri="{FF2B5EF4-FFF2-40B4-BE49-F238E27FC236}">
                  <a16:creationId xmlns:a16="http://schemas.microsoft.com/office/drawing/2014/main" id="{4EDFE13E-BEA0-416E-A1B9-361DDFACE2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6948" y="3967954"/>
              <a:ext cx="330379" cy="330379"/>
            </a:xfrm>
            <a:prstGeom prst="rect">
              <a:avLst/>
            </a:prstGeom>
          </p:spPr>
        </p:pic>
        <p:pic>
          <p:nvPicPr>
            <p:cNvPr id="89" name="Picture 88" descr="A close up of a coral&#10;&#10;Description automatically generated">
              <a:extLst>
                <a:ext uri="{FF2B5EF4-FFF2-40B4-BE49-F238E27FC236}">
                  <a16:creationId xmlns:a16="http://schemas.microsoft.com/office/drawing/2014/main" id="{5A246CC4-0E1D-4228-881A-3643FBBA8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595" y="3925094"/>
              <a:ext cx="378797" cy="378797"/>
            </a:xfrm>
            <a:prstGeom prst="rect">
              <a:avLst/>
            </a:prstGeom>
          </p:spPr>
        </p:pic>
        <p:pic>
          <p:nvPicPr>
            <p:cNvPr id="90" name="Picture 89" descr="A close up of a flower&#10;&#10;Description automatically generated">
              <a:extLst>
                <a:ext uri="{FF2B5EF4-FFF2-40B4-BE49-F238E27FC236}">
                  <a16:creationId xmlns:a16="http://schemas.microsoft.com/office/drawing/2014/main" id="{A65B7A66-4DA7-4113-A016-79C04D1927EC}"/>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rot="11507726">
              <a:off x="8621611" y="3722413"/>
              <a:ext cx="959570" cy="959570"/>
            </a:xfrm>
            <a:prstGeom prst="rect">
              <a:avLst/>
            </a:prstGeom>
          </p:spPr>
        </p:pic>
        <p:cxnSp>
          <p:nvCxnSpPr>
            <p:cNvPr id="91" name="Straight Connector 90">
              <a:extLst>
                <a:ext uri="{FF2B5EF4-FFF2-40B4-BE49-F238E27FC236}">
                  <a16:creationId xmlns:a16="http://schemas.microsoft.com/office/drawing/2014/main" id="{3B0E5DF7-E982-41A0-A076-C82C05EBAEE5}"/>
                </a:ext>
              </a:extLst>
            </p:cNvPr>
            <p:cNvCxnSpPr>
              <a:cxnSpLocks/>
            </p:cNvCxnSpPr>
            <p:nvPr/>
          </p:nvCxnSpPr>
          <p:spPr>
            <a:xfrm>
              <a:off x="7308080" y="5471855"/>
              <a:ext cx="1841000" cy="0"/>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47004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9EC40FB2-7638-4252-A8B8-A21EC29C537B}"/>
              </a:ext>
            </a:extLst>
          </p:cNvPr>
          <p:cNvSpPr>
            <a:spLocks noGrp="1"/>
          </p:cNvSpPr>
          <p:nvPr>
            <p:ph type="title"/>
          </p:nvPr>
        </p:nvSpPr>
        <p:spPr>
          <a:xfrm>
            <a:off x="365759" y="365760"/>
            <a:ext cx="10378440" cy="914400"/>
          </a:xfrm>
        </p:spPr>
        <p:txBody>
          <a:bodyPr/>
          <a:lstStyle/>
          <a:p>
            <a:pPr marL="0" indent="0">
              <a:buNone/>
            </a:pPr>
            <a:r>
              <a:rPr lang="en-US" sz="2800" b="1" dirty="0"/>
              <a:t>Pseudoprogression may reflect development of </a:t>
            </a:r>
            <a:br>
              <a:rPr lang="en-US" sz="2800" b="1" dirty="0"/>
            </a:br>
            <a:r>
              <a:rPr lang="en-US" sz="2800" b="1" dirty="0"/>
              <a:t>antitumor immunity </a:t>
            </a:r>
          </a:p>
        </p:txBody>
      </p:sp>
      <p:sp>
        <p:nvSpPr>
          <p:cNvPr id="5" name="Content Placeholder 5"/>
          <p:cNvSpPr>
            <a:spLocks noGrp="1"/>
          </p:cNvSpPr>
          <p:nvPr>
            <p:ph idx="1"/>
          </p:nvPr>
        </p:nvSpPr>
        <p:spPr>
          <a:xfrm>
            <a:off x="365125" y="1554163"/>
            <a:ext cx="11461750" cy="1631216"/>
          </a:xfrm>
        </p:spPr>
        <p:txBody>
          <a:bodyPr wrap="square">
            <a:spAutoFit/>
          </a:bodyPr>
          <a:lstStyle/>
          <a:p>
            <a:r>
              <a:rPr lang="en-US" sz="1600" dirty="0">
                <a:solidFill>
                  <a:schemeClr val="tx2"/>
                </a:solidFill>
              </a:rPr>
              <a:t>The nature of the antitumor immune response can create the appearance of disease progression, either as tumor growth or appearance of new lesions.</a:t>
            </a:r>
            <a:r>
              <a:rPr lang="en-US" sz="1600" baseline="30000" dirty="0">
                <a:solidFill>
                  <a:schemeClr val="tx2"/>
                </a:solidFill>
              </a:rPr>
              <a:t>11,12</a:t>
            </a:r>
            <a:r>
              <a:rPr lang="en-US" sz="1600" dirty="0">
                <a:solidFill>
                  <a:schemeClr val="tx2"/>
                </a:solidFill>
              </a:rPr>
              <a:t> This is known as </a:t>
            </a:r>
            <a:r>
              <a:rPr lang="en-US" sz="1600" b="1" dirty="0">
                <a:solidFill>
                  <a:schemeClr val="tx2"/>
                </a:solidFill>
              </a:rPr>
              <a:t>pseudoprogression</a:t>
            </a:r>
            <a:r>
              <a:rPr lang="en-US" sz="1600" dirty="0">
                <a:solidFill>
                  <a:schemeClr val="tx2"/>
                </a:solidFill>
              </a:rPr>
              <a:t>. Pseudoprogression does not reflect tumor cell growth but may be misclassified as disease progression</a:t>
            </a:r>
            <a:r>
              <a:rPr lang="en-US" sz="1600" baseline="30000" dirty="0">
                <a:solidFill>
                  <a:schemeClr val="tx2"/>
                </a:solidFill>
              </a:rPr>
              <a:t>13-16</a:t>
            </a:r>
          </a:p>
          <a:p>
            <a:r>
              <a:rPr lang="en-US" sz="1600" dirty="0">
                <a:solidFill>
                  <a:schemeClr val="tx2"/>
                </a:solidFill>
              </a:rPr>
              <a:t>Tumors may </a:t>
            </a:r>
            <a:r>
              <a:rPr lang="en-US" sz="1600" b="1" dirty="0">
                <a:solidFill>
                  <a:schemeClr val="tx2"/>
                </a:solidFill>
              </a:rPr>
              <a:t>appear to grow, or new lesions may appear when immune cells infiltrate the tumor site.</a:t>
            </a:r>
            <a:r>
              <a:rPr lang="en-US" sz="1600" baseline="30000" dirty="0">
                <a:solidFill>
                  <a:schemeClr val="tx2"/>
                </a:solidFill>
              </a:rPr>
              <a:t>13</a:t>
            </a:r>
            <a:r>
              <a:rPr lang="en-US" sz="1600" dirty="0">
                <a:solidFill>
                  <a:schemeClr val="tx2"/>
                </a:solidFill>
              </a:rPr>
              <a:t> Due to the time required to mount an adaptive immune response, pseudoprogression may also reflect continued tumor growth until a sufficient response develops.</a:t>
            </a:r>
            <a:r>
              <a:rPr lang="en-US" sz="1600" baseline="30000" dirty="0">
                <a:solidFill>
                  <a:schemeClr val="tx2"/>
                </a:solidFill>
              </a:rPr>
              <a:t>13,17</a:t>
            </a:r>
          </a:p>
        </p:txBody>
      </p:sp>
      <p:sp>
        <p:nvSpPr>
          <p:cNvPr id="10" name="Slide Number Placeholder 9">
            <a:extLst>
              <a:ext uri="{FF2B5EF4-FFF2-40B4-BE49-F238E27FC236}">
                <a16:creationId xmlns:a16="http://schemas.microsoft.com/office/drawing/2014/main" id="{A09249B5-00C2-4E2B-B9DA-9CD02D8B72BE}"/>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49</a:t>
            </a:fld>
            <a:endParaRPr lang="en-US" dirty="0"/>
          </a:p>
        </p:txBody>
      </p:sp>
      <p:sp>
        <p:nvSpPr>
          <p:cNvPr id="24" name="TextBox 23">
            <a:extLst>
              <a:ext uri="{FF2B5EF4-FFF2-40B4-BE49-F238E27FC236}">
                <a16:creationId xmlns:a16="http://schemas.microsoft.com/office/drawing/2014/main" id="{F0968CEB-DDE4-40DA-B8EF-1F8D4CAA3E0B}"/>
              </a:ext>
            </a:extLst>
          </p:cNvPr>
          <p:cNvSpPr txBox="1"/>
          <p:nvPr/>
        </p:nvSpPr>
        <p:spPr>
          <a:xfrm>
            <a:off x="615425" y="5511692"/>
            <a:ext cx="1780240" cy="646331"/>
          </a:xfrm>
          <a:prstGeom prst="rect">
            <a:avLst/>
          </a:prstGeom>
          <a:noFill/>
        </p:spPr>
        <p:txBody>
          <a:bodyPr wrap="square" lIns="0" tIns="0" rIns="0" bIns="0" rtlCol="0">
            <a:spAutoFit/>
          </a:bodyPr>
          <a:lstStyle/>
          <a:p>
            <a:r>
              <a:rPr lang="en-US" sz="1400" b="1" dirty="0"/>
              <a:t>Pseudoprogression</a:t>
            </a:r>
            <a:r>
              <a:rPr lang="en-US" sz="1400" b="1" dirty="0">
                <a:cs typeface="Arial" panose="020B0604020202020204" pitchFamily="34" charset="0"/>
              </a:rPr>
              <a:t> (nonconventional response)</a:t>
            </a:r>
          </a:p>
        </p:txBody>
      </p:sp>
      <p:sp>
        <p:nvSpPr>
          <p:cNvPr id="25" name="TextBox 24">
            <a:extLst>
              <a:ext uri="{FF2B5EF4-FFF2-40B4-BE49-F238E27FC236}">
                <a16:creationId xmlns:a16="http://schemas.microsoft.com/office/drawing/2014/main" id="{7497A070-EC12-44CA-B720-2AE09FD58AD5}"/>
              </a:ext>
            </a:extLst>
          </p:cNvPr>
          <p:cNvSpPr txBox="1"/>
          <p:nvPr/>
        </p:nvSpPr>
        <p:spPr>
          <a:xfrm>
            <a:off x="615425" y="4531678"/>
            <a:ext cx="1643077" cy="215444"/>
          </a:xfrm>
          <a:prstGeom prst="rect">
            <a:avLst/>
          </a:prstGeom>
          <a:noFill/>
        </p:spPr>
        <p:txBody>
          <a:bodyPr wrap="none" lIns="0" tIns="0" rIns="0" bIns="0" rtlCol="0">
            <a:spAutoFit/>
          </a:bodyPr>
          <a:lstStyle/>
          <a:p>
            <a:r>
              <a:rPr lang="en-US" sz="1400" b="1" dirty="0">
                <a:cs typeface="Arial" panose="020B0604020202020204" pitchFamily="34" charset="0"/>
              </a:rPr>
              <a:t>Disease progression</a:t>
            </a:r>
          </a:p>
        </p:txBody>
      </p:sp>
      <p:pic>
        <p:nvPicPr>
          <p:cNvPr id="26" name="Picture 25" descr="A picture containing shape&#10;&#10;Description automatically generated">
            <a:extLst>
              <a:ext uri="{FF2B5EF4-FFF2-40B4-BE49-F238E27FC236}">
                <a16:creationId xmlns:a16="http://schemas.microsoft.com/office/drawing/2014/main" id="{53E4A569-1563-402C-8E31-681D249AB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70254" y="4245244"/>
            <a:ext cx="783918" cy="788312"/>
          </a:xfrm>
          <a:prstGeom prst="flowChartConnector">
            <a:avLst/>
          </a:prstGeom>
        </p:spPr>
      </p:pic>
      <p:pic>
        <p:nvPicPr>
          <p:cNvPr id="27" name="Picture 26" descr="A picture containing shape&#10;&#10;Description automatically generated">
            <a:extLst>
              <a:ext uri="{FF2B5EF4-FFF2-40B4-BE49-F238E27FC236}">
                <a16:creationId xmlns:a16="http://schemas.microsoft.com/office/drawing/2014/main" id="{BE7B5EEE-E03B-4CDD-ABAE-C3303C2658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38651" y="4245244"/>
            <a:ext cx="797160" cy="788312"/>
          </a:xfrm>
          <a:prstGeom prst="flowChartConnector">
            <a:avLst/>
          </a:prstGeom>
        </p:spPr>
      </p:pic>
      <p:pic>
        <p:nvPicPr>
          <p:cNvPr id="28" name="Picture 27" descr="A picture containing shape&#10;&#10;Description automatically generated">
            <a:extLst>
              <a:ext uri="{FF2B5EF4-FFF2-40B4-BE49-F238E27FC236}">
                <a16:creationId xmlns:a16="http://schemas.microsoft.com/office/drawing/2014/main" id="{B81A9C31-CE63-470C-B678-41100BD6C5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842605" y="5438167"/>
            <a:ext cx="789252" cy="793380"/>
          </a:xfrm>
          <a:prstGeom prst="flowChartConnector">
            <a:avLst/>
          </a:prstGeom>
        </p:spPr>
      </p:pic>
      <p:pic>
        <p:nvPicPr>
          <p:cNvPr id="29" name="Picture 28" descr="A picture containing shape&#10;&#10;Description automatically generated">
            <a:extLst>
              <a:ext uri="{FF2B5EF4-FFF2-40B4-BE49-F238E27FC236}">
                <a16:creationId xmlns:a16="http://schemas.microsoft.com/office/drawing/2014/main" id="{5A7D20AA-D6C1-424F-A4D4-AE80984BFE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66254" y="5438167"/>
            <a:ext cx="791918" cy="793380"/>
          </a:xfrm>
          <a:prstGeom prst="flowChartConnector">
            <a:avLst/>
          </a:prstGeom>
        </p:spPr>
      </p:pic>
      <p:pic>
        <p:nvPicPr>
          <p:cNvPr id="30" name="Picture 29" descr="A picture containing shape&#10;&#10;Description automatically generated">
            <a:extLst>
              <a:ext uri="{FF2B5EF4-FFF2-40B4-BE49-F238E27FC236}">
                <a16:creationId xmlns:a16="http://schemas.microsoft.com/office/drawing/2014/main" id="{3A081447-0852-477D-BB5C-535137C5F1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109997" y="5436839"/>
            <a:ext cx="791918" cy="796036"/>
          </a:xfrm>
          <a:prstGeom prst="flowChartConnector">
            <a:avLst/>
          </a:prstGeom>
        </p:spPr>
      </p:pic>
      <p:pic>
        <p:nvPicPr>
          <p:cNvPr id="31" name="Picture 30" descr="A picture containing shape&#10;&#10;Description automatically generated">
            <a:extLst>
              <a:ext uri="{FF2B5EF4-FFF2-40B4-BE49-F238E27FC236}">
                <a16:creationId xmlns:a16="http://schemas.microsoft.com/office/drawing/2014/main" id="{0D146AF1-FA9B-4558-B105-6582DBEC9F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109984" y="4248758"/>
            <a:ext cx="791944" cy="781284"/>
          </a:xfrm>
          <a:prstGeom prst="flowChartConnector">
            <a:avLst/>
          </a:prstGeom>
        </p:spPr>
      </p:pic>
      <p:sp>
        <p:nvSpPr>
          <p:cNvPr id="32" name="TextBox 31">
            <a:extLst>
              <a:ext uri="{FF2B5EF4-FFF2-40B4-BE49-F238E27FC236}">
                <a16:creationId xmlns:a16="http://schemas.microsoft.com/office/drawing/2014/main" id="{676C964A-2CC4-4DCB-BB96-F3FB1F668E51}"/>
              </a:ext>
            </a:extLst>
          </p:cNvPr>
          <p:cNvSpPr txBox="1"/>
          <p:nvPr/>
        </p:nvSpPr>
        <p:spPr>
          <a:xfrm>
            <a:off x="2735074" y="3731632"/>
            <a:ext cx="3004314" cy="341554"/>
          </a:xfrm>
          <a:prstGeom prst="rect">
            <a:avLst/>
          </a:prstGeom>
          <a:solidFill>
            <a:schemeClr val="accent1"/>
          </a:solidFill>
        </p:spPr>
        <p:txBody>
          <a:bodyPr wrap="square" lIns="0" tIns="0" rIns="0" bIns="0" rtlCol="0" anchor="ctr">
            <a:noAutofit/>
          </a:bodyPr>
          <a:lstStyle/>
          <a:p>
            <a:pPr algn="ctr"/>
            <a:r>
              <a:rPr lang="en-US" sz="1400" b="1" dirty="0">
                <a:solidFill>
                  <a:schemeClr val="bg1"/>
                </a:solidFill>
                <a:cs typeface="Arial" panose="020B0604020202020204" pitchFamily="34" charset="0"/>
              </a:rPr>
              <a:t>Baseline assessment</a:t>
            </a:r>
          </a:p>
        </p:txBody>
      </p:sp>
      <p:sp>
        <p:nvSpPr>
          <p:cNvPr id="33" name="TextBox 32">
            <a:extLst>
              <a:ext uri="{FF2B5EF4-FFF2-40B4-BE49-F238E27FC236}">
                <a16:creationId xmlns:a16="http://schemas.microsoft.com/office/drawing/2014/main" id="{E2055E97-386A-4F2C-8C94-E42FB3ABBBE7}"/>
              </a:ext>
            </a:extLst>
          </p:cNvPr>
          <p:cNvSpPr txBox="1"/>
          <p:nvPr/>
        </p:nvSpPr>
        <p:spPr>
          <a:xfrm>
            <a:off x="5960056" y="3731632"/>
            <a:ext cx="3004314" cy="341554"/>
          </a:xfrm>
          <a:prstGeom prst="rect">
            <a:avLst/>
          </a:prstGeom>
          <a:solidFill>
            <a:schemeClr val="accent1"/>
          </a:solidFill>
        </p:spPr>
        <p:txBody>
          <a:bodyPr wrap="square" lIns="0" tIns="0" rIns="0" bIns="0" rtlCol="0" anchor="ctr">
            <a:noAutofit/>
          </a:bodyPr>
          <a:lstStyle/>
          <a:p>
            <a:pPr algn="ctr"/>
            <a:r>
              <a:rPr lang="en-US" sz="1400" b="1" dirty="0">
                <a:solidFill>
                  <a:schemeClr val="bg1"/>
                </a:solidFill>
                <a:cs typeface="Arial" panose="020B0604020202020204" pitchFamily="34" charset="0"/>
              </a:rPr>
              <a:t>First assessment</a:t>
            </a:r>
          </a:p>
        </p:txBody>
      </p:sp>
      <p:sp>
        <p:nvSpPr>
          <p:cNvPr id="34" name="TextBox 33">
            <a:extLst>
              <a:ext uri="{FF2B5EF4-FFF2-40B4-BE49-F238E27FC236}">
                <a16:creationId xmlns:a16="http://schemas.microsoft.com/office/drawing/2014/main" id="{7AC417B7-64A5-41BA-9D68-CA3E8744FED6}"/>
              </a:ext>
            </a:extLst>
          </p:cNvPr>
          <p:cNvSpPr txBox="1"/>
          <p:nvPr/>
        </p:nvSpPr>
        <p:spPr>
          <a:xfrm>
            <a:off x="9185038" y="3731632"/>
            <a:ext cx="2641837" cy="341554"/>
          </a:xfrm>
          <a:prstGeom prst="rect">
            <a:avLst/>
          </a:prstGeom>
          <a:solidFill>
            <a:schemeClr val="accent1"/>
          </a:solidFill>
        </p:spPr>
        <p:txBody>
          <a:bodyPr wrap="square" lIns="0" tIns="0" rIns="0" bIns="0" rtlCol="0" anchor="ctr">
            <a:noAutofit/>
          </a:bodyPr>
          <a:lstStyle/>
          <a:p>
            <a:pPr algn="ctr"/>
            <a:r>
              <a:rPr lang="en-US" sz="1400" b="1" dirty="0">
                <a:solidFill>
                  <a:schemeClr val="bg1"/>
                </a:solidFill>
                <a:cs typeface="Arial" panose="020B0604020202020204" pitchFamily="34" charset="0"/>
              </a:rPr>
              <a:t>Later assessment</a:t>
            </a:r>
          </a:p>
        </p:txBody>
      </p:sp>
      <p:cxnSp>
        <p:nvCxnSpPr>
          <p:cNvPr id="35" name="Straight Connector 34">
            <a:extLst>
              <a:ext uri="{FF2B5EF4-FFF2-40B4-BE49-F238E27FC236}">
                <a16:creationId xmlns:a16="http://schemas.microsoft.com/office/drawing/2014/main" id="{5F00444B-B936-47A6-8E7D-B454652A8B73}"/>
              </a:ext>
            </a:extLst>
          </p:cNvPr>
          <p:cNvCxnSpPr>
            <a:cxnSpLocks/>
          </p:cNvCxnSpPr>
          <p:nvPr/>
        </p:nvCxnSpPr>
        <p:spPr>
          <a:xfrm>
            <a:off x="615425" y="5225998"/>
            <a:ext cx="11211450" cy="0"/>
          </a:xfrm>
          <a:prstGeom prst="line">
            <a:avLst/>
          </a:prstGeom>
          <a:ln w="12700" cap="rnd">
            <a:solidFill>
              <a:schemeClr val="accent3"/>
            </a:solidFill>
          </a:ln>
        </p:spPr>
        <p:style>
          <a:lnRef idx="1">
            <a:srgbClr val="BE2BBB"/>
          </a:lnRef>
          <a:fillRef idx="0">
            <a:schemeClr val="accent1"/>
          </a:fillRef>
          <a:effectRef idx="0">
            <a:srgbClr val="000000"/>
          </a:effectRef>
          <a:fontRef idx="minor">
            <a:schemeClr val="lt1"/>
          </a:fontRef>
        </p:style>
      </p:cxnSp>
      <p:cxnSp>
        <p:nvCxnSpPr>
          <p:cNvPr id="36" name="Straight Arrow Connector 35">
            <a:extLst>
              <a:ext uri="{FF2B5EF4-FFF2-40B4-BE49-F238E27FC236}">
                <a16:creationId xmlns:a16="http://schemas.microsoft.com/office/drawing/2014/main" id="{FBCF3CFA-2279-488F-8D72-D3B1F5DCB9D3}"/>
              </a:ext>
            </a:extLst>
          </p:cNvPr>
          <p:cNvCxnSpPr>
            <a:cxnSpLocks/>
          </p:cNvCxnSpPr>
          <p:nvPr/>
        </p:nvCxnSpPr>
        <p:spPr>
          <a:xfrm>
            <a:off x="5331323" y="4639400"/>
            <a:ext cx="1043420" cy="0"/>
          </a:xfrm>
          <a:prstGeom prst="straightConnector1">
            <a:avLst/>
          </a:prstGeom>
          <a:ln w="34925" cap="rnd">
            <a:solidFill>
              <a:schemeClr val="accent3"/>
            </a:solidFill>
            <a:tailEnd type="triangle" w="lg" len="med"/>
          </a:ln>
        </p:spPr>
        <p:style>
          <a:lnRef idx="1">
            <a:srgbClr val="BE2BBB"/>
          </a:lnRef>
          <a:fillRef idx="0">
            <a:schemeClr val="accent1"/>
          </a:fillRef>
          <a:effectRef idx="0">
            <a:srgbClr val="000000"/>
          </a:effectRef>
          <a:fontRef idx="minor">
            <a:schemeClr val="lt1"/>
          </a:fontRef>
        </p:style>
      </p:cxnSp>
      <p:cxnSp>
        <p:nvCxnSpPr>
          <p:cNvPr id="37" name="Straight Arrow Connector 36">
            <a:extLst>
              <a:ext uri="{FF2B5EF4-FFF2-40B4-BE49-F238E27FC236}">
                <a16:creationId xmlns:a16="http://schemas.microsoft.com/office/drawing/2014/main" id="{D2CA9BF4-4297-4C86-9ADF-7BA5E87FA19A}"/>
              </a:ext>
            </a:extLst>
          </p:cNvPr>
          <p:cNvCxnSpPr>
            <a:cxnSpLocks/>
          </p:cNvCxnSpPr>
          <p:nvPr/>
        </p:nvCxnSpPr>
        <p:spPr>
          <a:xfrm>
            <a:off x="5327346" y="5834857"/>
            <a:ext cx="1043420" cy="0"/>
          </a:xfrm>
          <a:prstGeom prst="straightConnector1">
            <a:avLst/>
          </a:prstGeom>
          <a:ln w="34925" cap="rnd">
            <a:solidFill>
              <a:schemeClr val="accent3"/>
            </a:solidFill>
            <a:tailEnd type="triangle" w="lg" len="med"/>
          </a:ln>
        </p:spPr>
        <p:style>
          <a:lnRef idx="1">
            <a:srgbClr val="BE2BBB"/>
          </a:lnRef>
          <a:fillRef idx="0">
            <a:schemeClr val="accent1"/>
          </a:fillRef>
          <a:effectRef idx="0">
            <a:srgbClr val="000000"/>
          </a:effectRef>
          <a:fontRef idx="minor">
            <a:schemeClr val="lt1"/>
          </a:fontRef>
        </p:style>
      </p:cxnSp>
      <p:cxnSp>
        <p:nvCxnSpPr>
          <p:cNvPr id="38" name="Straight Arrow Connector 37">
            <a:extLst>
              <a:ext uri="{FF2B5EF4-FFF2-40B4-BE49-F238E27FC236}">
                <a16:creationId xmlns:a16="http://schemas.microsoft.com/office/drawing/2014/main" id="{27A7B457-A38B-4547-8A9E-BE8589A0AEFE}"/>
              </a:ext>
            </a:extLst>
          </p:cNvPr>
          <p:cNvCxnSpPr>
            <a:cxnSpLocks/>
          </p:cNvCxnSpPr>
          <p:nvPr/>
        </p:nvCxnSpPr>
        <p:spPr>
          <a:xfrm>
            <a:off x="8460368" y="4639400"/>
            <a:ext cx="1043420" cy="0"/>
          </a:xfrm>
          <a:prstGeom prst="straightConnector1">
            <a:avLst/>
          </a:prstGeom>
          <a:ln w="34925" cap="rnd">
            <a:solidFill>
              <a:schemeClr val="accent3"/>
            </a:solidFill>
            <a:tailEnd type="triangle" w="lg" len="med"/>
          </a:ln>
        </p:spPr>
        <p:style>
          <a:lnRef idx="1">
            <a:srgbClr val="BE2BBB"/>
          </a:lnRef>
          <a:fillRef idx="0">
            <a:schemeClr val="accent1"/>
          </a:fillRef>
          <a:effectRef idx="0">
            <a:srgbClr val="000000"/>
          </a:effectRef>
          <a:fontRef idx="minor">
            <a:schemeClr val="lt1"/>
          </a:fontRef>
        </p:style>
      </p:cxnSp>
      <p:cxnSp>
        <p:nvCxnSpPr>
          <p:cNvPr id="39" name="Straight Arrow Connector 38">
            <a:extLst>
              <a:ext uri="{FF2B5EF4-FFF2-40B4-BE49-F238E27FC236}">
                <a16:creationId xmlns:a16="http://schemas.microsoft.com/office/drawing/2014/main" id="{C4A4651C-C45B-4F71-909A-7C8BBFDEA826}"/>
              </a:ext>
            </a:extLst>
          </p:cNvPr>
          <p:cNvCxnSpPr>
            <a:cxnSpLocks/>
          </p:cNvCxnSpPr>
          <p:nvPr/>
        </p:nvCxnSpPr>
        <p:spPr>
          <a:xfrm>
            <a:off x="8462375" y="5834857"/>
            <a:ext cx="1043420" cy="0"/>
          </a:xfrm>
          <a:prstGeom prst="straightConnector1">
            <a:avLst/>
          </a:prstGeom>
          <a:ln w="34925" cap="rnd">
            <a:solidFill>
              <a:schemeClr val="accent3"/>
            </a:solidFill>
            <a:tailEnd type="triangle" w="lg" len="med"/>
          </a:ln>
        </p:spPr>
        <p:style>
          <a:lnRef idx="1">
            <a:srgbClr val="BE2BBB"/>
          </a:lnRef>
          <a:fillRef idx="0">
            <a:schemeClr val="accent1"/>
          </a:fillRef>
          <a:effectRef idx="0">
            <a:srgbClr val="000000"/>
          </a:effectRef>
          <a:fontRef idx="minor">
            <a:schemeClr val="lt1"/>
          </a:fontRef>
        </p:style>
      </p:cxnSp>
      <p:sp>
        <p:nvSpPr>
          <p:cNvPr id="22" name="Rectangle 21">
            <a:extLst>
              <a:ext uri="{FF2B5EF4-FFF2-40B4-BE49-F238E27FC236}">
                <a16:creationId xmlns:a16="http://schemas.microsoft.com/office/drawing/2014/main" id="{DF7C0D40-CB37-4C68-ADB5-395A5B0FB5A7}"/>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spTree>
    <p:custDataLst>
      <p:tags r:id="rId1"/>
    </p:custDataLst>
    <p:extLst>
      <p:ext uri="{BB962C8B-B14F-4D97-AF65-F5344CB8AC3E}">
        <p14:creationId xmlns:p14="http://schemas.microsoft.com/office/powerpoint/2010/main" val="1217582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365760"/>
            <a:ext cx="10378440" cy="914400"/>
          </a:xfrm>
          <a:noFill/>
        </p:spPr>
        <p:txBody>
          <a:bodyPr>
            <a:noAutofit/>
          </a:bodyPr>
          <a:lstStyle/>
          <a:p>
            <a:r>
              <a:rPr lang="en-US" dirty="0"/>
              <a:t>Innate and adaptive immunity are complementary responses</a:t>
            </a:r>
          </a:p>
        </p:txBody>
      </p:sp>
      <p:sp>
        <p:nvSpPr>
          <p:cNvPr id="11" name="Content Placeholder 10">
            <a:extLst>
              <a:ext uri="{FF2B5EF4-FFF2-40B4-BE49-F238E27FC236}">
                <a16:creationId xmlns:a16="http://schemas.microsoft.com/office/drawing/2014/main" id="{21A6BEBC-A9FB-40C2-9BAE-BBFBA32069DA}"/>
              </a:ext>
            </a:extLst>
          </p:cNvPr>
          <p:cNvSpPr>
            <a:spLocks noGrp="1"/>
          </p:cNvSpPr>
          <p:nvPr>
            <p:ph idx="1"/>
          </p:nvPr>
        </p:nvSpPr>
        <p:spPr>
          <a:xfrm>
            <a:off x="365125" y="1554163"/>
            <a:ext cx="11461750" cy="738664"/>
          </a:xfrm>
        </p:spPr>
        <p:txBody>
          <a:bodyPr>
            <a:spAutoFit/>
          </a:bodyPr>
          <a:lstStyle/>
          <a:p>
            <a:r>
              <a:rPr lang="en-US" sz="1600" dirty="0"/>
              <a:t>The immune system identifies nonself invaders through both </a:t>
            </a:r>
            <a:r>
              <a:rPr lang="en-US" sz="1600" b="1" dirty="0"/>
              <a:t>innate</a:t>
            </a:r>
            <a:r>
              <a:rPr lang="en-US" sz="1600" dirty="0"/>
              <a:t> and </a:t>
            </a:r>
            <a:r>
              <a:rPr lang="en-US" sz="1600" b="1" dirty="0"/>
              <a:t>adaptive</a:t>
            </a:r>
            <a:r>
              <a:rPr lang="en-US" sz="1600" dirty="0"/>
              <a:t> </a:t>
            </a:r>
            <a:r>
              <a:rPr lang="en-US" sz="1600" b="1" dirty="0"/>
              <a:t>immunity</a:t>
            </a:r>
            <a:r>
              <a:rPr lang="en-US" sz="1600" dirty="0"/>
              <a:t>. Activated through </a:t>
            </a:r>
            <a:r>
              <a:rPr lang="en-US" sz="1600" b="1" dirty="0"/>
              <a:t>distinct and often complementary mechanisms</a:t>
            </a:r>
            <a:r>
              <a:rPr lang="en-US" sz="1600" dirty="0"/>
              <a:t>, innate and adaptive immunity deploy different effector cells to attack and destroy abnormal/foreign cells such as cancer</a:t>
            </a:r>
            <a:r>
              <a:rPr lang="en-US" sz="1600" baseline="30000" dirty="0"/>
              <a:t>1</a:t>
            </a:r>
          </a:p>
        </p:txBody>
      </p:sp>
      <p:sp>
        <p:nvSpPr>
          <p:cNvPr id="3" name="Slide Number Placeholder 2"/>
          <p:cNvSpPr>
            <a:spLocks noGrp="1"/>
          </p:cNvSpPr>
          <p:nvPr>
            <p:ph type="sldNum" sz="quarter" idx="12"/>
          </p:nvPr>
        </p:nvSpPr>
        <p:spPr>
          <a:xfrm>
            <a:off x="11506200" y="6429375"/>
            <a:ext cx="320040" cy="228600"/>
          </a:xfrm>
        </p:spPr>
        <p:txBody>
          <a:bodyPr/>
          <a:lstStyle/>
          <a:p>
            <a:fld id="{DFF9A8F0-CC1B-DE48-9437-EA2FEE80B91E}" type="slidenum">
              <a:rPr lang="en-US" smtClean="0"/>
              <a:pPr/>
              <a:t>5</a:t>
            </a:fld>
            <a:endParaRPr lang="en-US" dirty="0"/>
          </a:p>
        </p:txBody>
      </p:sp>
      <p:grpSp>
        <p:nvGrpSpPr>
          <p:cNvPr id="8" name="Group 7">
            <a:extLst>
              <a:ext uri="{FF2B5EF4-FFF2-40B4-BE49-F238E27FC236}">
                <a16:creationId xmlns:a16="http://schemas.microsoft.com/office/drawing/2014/main" id="{995D7FD4-4441-45E3-8851-8293FE7A4C4F}"/>
              </a:ext>
            </a:extLst>
          </p:cNvPr>
          <p:cNvGrpSpPr/>
          <p:nvPr/>
        </p:nvGrpSpPr>
        <p:grpSpPr>
          <a:xfrm>
            <a:off x="413251" y="2566830"/>
            <a:ext cx="4034003" cy="3384257"/>
            <a:chOff x="7285898" y="1554588"/>
            <a:chExt cx="4540977" cy="3809574"/>
          </a:xfrm>
        </p:grpSpPr>
        <p:sp>
          <p:nvSpPr>
            <p:cNvPr id="12" name="Rectangle 11">
              <a:extLst>
                <a:ext uri="{FF2B5EF4-FFF2-40B4-BE49-F238E27FC236}">
                  <a16:creationId xmlns:a16="http://schemas.microsoft.com/office/drawing/2014/main" id="{471C218C-4EF7-4B50-9A18-AAE945F6B1EF}"/>
                </a:ext>
              </a:extLst>
            </p:cNvPr>
            <p:cNvSpPr/>
            <p:nvPr/>
          </p:nvSpPr>
          <p:spPr>
            <a:xfrm>
              <a:off x="7285898" y="1554588"/>
              <a:ext cx="4540977" cy="3809574"/>
            </a:xfrm>
            <a:prstGeom prst="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srgbClr val="FFFFFF"/>
                </a:solidFill>
                <a:latin typeface="Trebuchet MS"/>
              </a:endParaRPr>
            </a:p>
          </p:txBody>
        </p:sp>
        <p:pic>
          <p:nvPicPr>
            <p:cNvPr id="13" name="Picture 12" descr="A close up&#10;&#10;Description automatically generated">
              <a:extLst>
                <a:ext uri="{FF2B5EF4-FFF2-40B4-BE49-F238E27FC236}">
                  <a16:creationId xmlns:a16="http://schemas.microsoft.com/office/drawing/2014/main" id="{31C9BEDB-C522-4240-BD5D-5BA88E14ECFD}"/>
                </a:ext>
              </a:extLst>
            </p:cNvPr>
            <p:cNvPicPr>
              <a:picLocks noChangeAspect="1"/>
            </p:cNvPicPr>
            <p:nvPr/>
          </p:nvPicPr>
          <p:blipFill>
            <a:blip r:embed="rId4"/>
            <a:stretch>
              <a:fillRect/>
            </a:stretch>
          </p:blipFill>
          <p:spPr>
            <a:xfrm>
              <a:off x="8886800" y="2221983"/>
              <a:ext cx="1034143" cy="1034143"/>
            </a:xfrm>
            <a:prstGeom prst="rect">
              <a:avLst/>
            </a:prstGeom>
          </p:spPr>
        </p:pic>
        <p:sp>
          <p:nvSpPr>
            <p:cNvPr id="14" name="Primary immune response dynamic">
              <a:extLst>
                <a:ext uri="{FF2B5EF4-FFF2-40B4-BE49-F238E27FC236}">
                  <a16:creationId xmlns:a16="http://schemas.microsoft.com/office/drawing/2014/main" id="{69A0AD64-699B-44E1-9488-C635FBF0337F}"/>
                </a:ext>
              </a:extLst>
            </p:cNvPr>
            <p:cNvSpPr txBox="1"/>
            <p:nvPr/>
          </p:nvSpPr>
          <p:spPr>
            <a:xfrm>
              <a:off x="7506064" y="1622079"/>
              <a:ext cx="4107314" cy="381102"/>
            </a:xfrm>
            <a:prstGeom prst="rect">
              <a:avLst/>
            </a:prstGeom>
            <a:noFill/>
          </p:spPr>
          <p:txBody>
            <a:bodyPr wrap="none" rtlCol="0">
              <a:spAutoFit/>
            </a:bodyPr>
            <a:lstStyle/>
            <a:p>
              <a:pPr algn="ctr">
                <a:defRPr/>
              </a:pPr>
              <a:r>
                <a:rPr lang="en-US" sz="1600" b="1" dirty="0">
                  <a:latin typeface="Trebuchet MS"/>
                </a:rPr>
                <a:t>Primary immune response dynamics</a:t>
              </a:r>
            </a:p>
          </p:txBody>
        </p:sp>
        <p:sp>
          <p:nvSpPr>
            <p:cNvPr id="15" name="Freeform: Shape 14">
              <a:extLst>
                <a:ext uri="{FF2B5EF4-FFF2-40B4-BE49-F238E27FC236}">
                  <a16:creationId xmlns:a16="http://schemas.microsoft.com/office/drawing/2014/main" id="{162F6D42-2CD8-4F39-9BF6-6ACEBC1341ED}"/>
                </a:ext>
              </a:extLst>
            </p:cNvPr>
            <p:cNvSpPr/>
            <p:nvPr/>
          </p:nvSpPr>
          <p:spPr>
            <a:xfrm>
              <a:off x="10086757" y="3772202"/>
              <a:ext cx="1408387" cy="609600"/>
            </a:xfrm>
            <a:custGeom>
              <a:avLst/>
              <a:gdLst>
                <a:gd name="connsiteX0" fmla="*/ 0 w 1408387"/>
                <a:gd name="connsiteY0" fmla="*/ 609600 h 609600"/>
                <a:gd name="connsiteX1" fmla="*/ 52552 w 1408387"/>
                <a:gd name="connsiteY1" fmla="*/ 578069 h 609600"/>
                <a:gd name="connsiteX2" fmla="*/ 84083 w 1408387"/>
                <a:gd name="connsiteY2" fmla="*/ 557048 h 609600"/>
                <a:gd name="connsiteX3" fmla="*/ 105104 w 1408387"/>
                <a:gd name="connsiteY3" fmla="*/ 525517 h 609600"/>
                <a:gd name="connsiteX4" fmla="*/ 115614 w 1408387"/>
                <a:gd name="connsiteY4" fmla="*/ 493986 h 609600"/>
                <a:gd name="connsiteX5" fmla="*/ 178676 w 1408387"/>
                <a:gd name="connsiteY5" fmla="*/ 515007 h 609600"/>
                <a:gd name="connsiteX6" fmla="*/ 273269 w 1408387"/>
                <a:gd name="connsiteY6" fmla="*/ 504497 h 609600"/>
                <a:gd name="connsiteX7" fmla="*/ 304800 w 1408387"/>
                <a:gd name="connsiteY7" fmla="*/ 409903 h 609600"/>
                <a:gd name="connsiteX8" fmla="*/ 336331 w 1408387"/>
                <a:gd name="connsiteY8" fmla="*/ 399393 h 609600"/>
                <a:gd name="connsiteX9" fmla="*/ 472966 w 1408387"/>
                <a:gd name="connsiteY9" fmla="*/ 409903 h 609600"/>
                <a:gd name="connsiteX10" fmla="*/ 546538 w 1408387"/>
                <a:gd name="connsiteY10" fmla="*/ 399393 h 609600"/>
                <a:gd name="connsiteX11" fmla="*/ 557049 w 1408387"/>
                <a:gd name="connsiteY11" fmla="*/ 336331 h 609600"/>
                <a:gd name="connsiteX12" fmla="*/ 704193 w 1408387"/>
                <a:gd name="connsiteY12" fmla="*/ 304800 h 609600"/>
                <a:gd name="connsiteX13" fmla="*/ 767256 w 1408387"/>
                <a:gd name="connsiteY13" fmla="*/ 283779 h 609600"/>
                <a:gd name="connsiteX14" fmla="*/ 798787 w 1408387"/>
                <a:gd name="connsiteY14" fmla="*/ 273269 h 609600"/>
                <a:gd name="connsiteX15" fmla="*/ 872359 w 1408387"/>
                <a:gd name="connsiteY15" fmla="*/ 231228 h 609600"/>
                <a:gd name="connsiteX16" fmla="*/ 903890 w 1408387"/>
                <a:gd name="connsiteY16" fmla="*/ 210207 h 609600"/>
                <a:gd name="connsiteX17" fmla="*/ 924911 w 1408387"/>
                <a:gd name="connsiteY17" fmla="*/ 105103 h 609600"/>
                <a:gd name="connsiteX18" fmla="*/ 935421 w 1408387"/>
                <a:gd name="connsiteY18" fmla="*/ 63062 h 609600"/>
                <a:gd name="connsiteX19" fmla="*/ 1030014 w 1408387"/>
                <a:gd name="connsiteY19" fmla="*/ 10510 h 609600"/>
                <a:gd name="connsiteX20" fmla="*/ 1177159 w 1408387"/>
                <a:gd name="connsiteY20" fmla="*/ 0 h 609600"/>
                <a:gd name="connsiteX21" fmla="*/ 1292773 w 1408387"/>
                <a:gd name="connsiteY21" fmla="*/ 10510 h 609600"/>
                <a:gd name="connsiteX22" fmla="*/ 1397876 w 1408387"/>
                <a:gd name="connsiteY22" fmla="*/ 31531 h 609600"/>
                <a:gd name="connsiteX23" fmla="*/ 1408387 w 1408387"/>
                <a:gd name="connsiteY23" fmla="*/ 42041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8387" h="609600">
                  <a:moveTo>
                    <a:pt x="0" y="609600"/>
                  </a:moveTo>
                  <a:cubicBezTo>
                    <a:pt x="17517" y="599090"/>
                    <a:pt x="35229" y="588896"/>
                    <a:pt x="52552" y="578069"/>
                  </a:cubicBezTo>
                  <a:cubicBezTo>
                    <a:pt x="63264" y="571374"/>
                    <a:pt x="75151" y="565980"/>
                    <a:pt x="84083" y="557048"/>
                  </a:cubicBezTo>
                  <a:cubicBezTo>
                    <a:pt x="93015" y="548116"/>
                    <a:pt x="98097" y="536027"/>
                    <a:pt x="105104" y="525517"/>
                  </a:cubicBezTo>
                  <a:cubicBezTo>
                    <a:pt x="108607" y="515007"/>
                    <a:pt x="104647" y="495553"/>
                    <a:pt x="115614" y="493986"/>
                  </a:cubicBezTo>
                  <a:cubicBezTo>
                    <a:pt x="137549" y="490853"/>
                    <a:pt x="178676" y="515007"/>
                    <a:pt x="178676" y="515007"/>
                  </a:cubicBezTo>
                  <a:cubicBezTo>
                    <a:pt x="210207" y="511504"/>
                    <a:pt x="243454" y="515339"/>
                    <a:pt x="273269" y="504497"/>
                  </a:cubicBezTo>
                  <a:cubicBezTo>
                    <a:pt x="302064" y="494026"/>
                    <a:pt x="299041" y="419982"/>
                    <a:pt x="304800" y="409903"/>
                  </a:cubicBezTo>
                  <a:cubicBezTo>
                    <a:pt x="310297" y="400284"/>
                    <a:pt x="325821" y="402896"/>
                    <a:pt x="336331" y="399393"/>
                  </a:cubicBezTo>
                  <a:cubicBezTo>
                    <a:pt x="381876" y="402896"/>
                    <a:pt x="427286" y="409903"/>
                    <a:pt x="472966" y="409903"/>
                  </a:cubicBezTo>
                  <a:cubicBezTo>
                    <a:pt x="497739" y="409903"/>
                    <a:pt x="527894" y="415706"/>
                    <a:pt x="546538" y="399393"/>
                  </a:cubicBezTo>
                  <a:cubicBezTo>
                    <a:pt x="562576" y="385360"/>
                    <a:pt x="543016" y="352369"/>
                    <a:pt x="557049" y="336331"/>
                  </a:cubicBezTo>
                  <a:cubicBezTo>
                    <a:pt x="575442" y="315311"/>
                    <a:pt x="689224" y="306671"/>
                    <a:pt x="704193" y="304800"/>
                  </a:cubicBezTo>
                  <a:lnTo>
                    <a:pt x="767256" y="283779"/>
                  </a:lnTo>
                  <a:lnTo>
                    <a:pt x="798787" y="273269"/>
                  </a:lnTo>
                  <a:cubicBezTo>
                    <a:pt x="875608" y="222054"/>
                    <a:pt x="779015" y="284567"/>
                    <a:pt x="872359" y="231228"/>
                  </a:cubicBezTo>
                  <a:cubicBezTo>
                    <a:pt x="883327" y="224961"/>
                    <a:pt x="893380" y="217214"/>
                    <a:pt x="903890" y="210207"/>
                  </a:cubicBezTo>
                  <a:cubicBezTo>
                    <a:pt x="925474" y="145453"/>
                    <a:pt x="905587" y="211381"/>
                    <a:pt x="924911" y="105103"/>
                  </a:cubicBezTo>
                  <a:cubicBezTo>
                    <a:pt x="927495" y="90891"/>
                    <a:pt x="925909" y="73933"/>
                    <a:pt x="935421" y="63062"/>
                  </a:cubicBezTo>
                  <a:cubicBezTo>
                    <a:pt x="947501" y="49256"/>
                    <a:pt x="1000916" y="13933"/>
                    <a:pt x="1030014" y="10510"/>
                  </a:cubicBezTo>
                  <a:cubicBezTo>
                    <a:pt x="1078850" y="4764"/>
                    <a:pt x="1128111" y="3503"/>
                    <a:pt x="1177159" y="0"/>
                  </a:cubicBezTo>
                  <a:cubicBezTo>
                    <a:pt x="1215697" y="3503"/>
                    <a:pt x="1254313" y="6237"/>
                    <a:pt x="1292773" y="10510"/>
                  </a:cubicBezTo>
                  <a:cubicBezTo>
                    <a:pt x="1317671" y="13276"/>
                    <a:pt x="1369516" y="17351"/>
                    <a:pt x="1397876" y="31531"/>
                  </a:cubicBezTo>
                  <a:cubicBezTo>
                    <a:pt x="1402308" y="33747"/>
                    <a:pt x="1404883" y="38538"/>
                    <a:pt x="1408387" y="42041"/>
                  </a:cubicBez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Arial" panose="020B0604020202020204"/>
              </a:endParaRPr>
            </a:p>
          </p:txBody>
        </p:sp>
        <p:sp>
          <p:nvSpPr>
            <p:cNvPr id="16" name="TextBox 15">
              <a:extLst>
                <a:ext uri="{FF2B5EF4-FFF2-40B4-BE49-F238E27FC236}">
                  <a16:creationId xmlns:a16="http://schemas.microsoft.com/office/drawing/2014/main" id="{D5CBAAF5-24CA-4DFF-88CB-E14B2335F9C7}"/>
                </a:ext>
              </a:extLst>
            </p:cNvPr>
            <p:cNvSpPr txBox="1"/>
            <p:nvPr/>
          </p:nvSpPr>
          <p:spPr>
            <a:xfrm rot="16200000">
              <a:off x="6657540" y="3313550"/>
              <a:ext cx="1670650" cy="253916"/>
            </a:xfrm>
            <a:prstGeom prst="rect">
              <a:avLst/>
            </a:prstGeom>
            <a:noFill/>
          </p:spPr>
          <p:txBody>
            <a:bodyPr wrap="none" rtlCol="0">
              <a:spAutoFit/>
            </a:bodyPr>
            <a:lstStyle/>
            <a:p>
              <a:pPr>
                <a:defRPr/>
              </a:pPr>
              <a:r>
                <a:rPr lang="en-US" sz="1050" dirty="0">
                  <a:solidFill>
                    <a:srgbClr val="595454"/>
                  </a:solidFill>
                  <a:latin typeface="Trebuchet MS"/>
                </a:rPr>
                <a:t>Number of immune cells</a:t>
              </a:r>
            </a:p>
          </p:txBody>
        </p:sp>
        <p:sp>
          <p:nvSpPr>
            <p:cNvPr id="17" name="TextBox 16">
              <a:extLst>
                <a:ext uri="{FF2B5EF4-FFF2-40B4-BE49-F238E27FC236}">
                  <a16:creationId xmlns:a16="http://schemas.microsoft.com/office/drawing/2014/main" id="{F96E5FC7-FE54-4BA4-9706-1603D292B00C}"/>
                </a:ext>
              </a:extLst>
            </p:cNvPr>
            <p:cNvSpPr txBox="1"/>
            <p:nvPr/>
          </p:nvSpPr>
          <p:spPr>
            <a:xfrm>
              <a:off x="9481458" y="4971503"/>
              <a:ext cx="484428" cy="253916"/>
            </a:xfrm>
            <a:prstGeom prst="rect">
              <a:avLst/>
            </a:prstGeom>
            <a:noFill/>
          </p:spPr>
          <p:txBody>
            <a:bodyPr wrap="none" rtlCol="0">
              <a:spAutoFit/>
            </a:bodyPr>
            <a:lstStyle>
              <a:defPPr>
                <a:defRPr lang="en-US"/>
              </a:defPPr>
              <a:lvl1pPr>
                <a:defRPr sz="1050"/>
              </a:lvl1pPr>
            </a:lstStyle>
            <a:p>
              <a:pPr>
                <a:defRPr/>
              </a:pPr>
              <a:r>
                <a:rPr lang="en-US" dirty="0">
                  <a:solidFill>
                    <a:srgbClr val="595454"/>
                  </a:solidFill>
                  <a:latin typeface="Trebuchet MS"/>
                </a:rPr>
                <a:t>Time</a:t>
              </a:r>
            </a:p>
          </p:txBody>
        </p:sp>
        <p:sp>
          <p:nvSpPr>
            <p:cNvPr id="18" name="Line 5">
              <a:extLst>
                <a:ext uri="{FF2B5EF4-FFF2-40B4-BE49-F238E27FC236}">
                  <a16:creationId xmlns:a16="http://schemas.microsoft.com/office/drawing/2014/main" id="{A64767CA-7E6C-465F-AC37-037878933A5B}"/>
                </a:ext>
              </a:extLst>
            </p:cNvPr>
            <p:cNvSpPr>
              <a:spLocks noChangeShapeType="1"/>
            </p:cNvSpPr>
            <p:nvPr/>
          </p:nvSpPr>
          <p:spPr bwMode="auto">
            <a:xfrm>
              <a:off x="8002971"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19" name="Line 6">
              <a:extLst>
                <a:ext uri="{FF2B5EF4-FFF2-40B4-BE49-F238E27FC236}">
                  <a16:creationId xmlns:a16="http://schemas.microsoft.com/office/drawing/2014/main" id="{C218C0FF-D3BE-42E8-A131-8208D98DAE71}"/>
                </a:ext>
              </a:extLst>
            </p:cNvPr>
            <p:cNvSpPr>
              <a:spLocks noChangeShapeType="1"/>
            </p:cNvSpPr>
            <p:nvPr/>
          </p:nvSpPr>
          <p:spPr bwMode="auto">
            <a:xfrm>
              <a:off x="8325234"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0" name="Line 7">
              <a:extLst>
                <a:ext uri="{FF2B5EF4-FFF2-40B4-BE49-F238E27FC236}">
                  <a16:creationId xmlns:a16="http://schemas.microsoft.com/office/drawing/2014/main" id="{BCD02941-694B-4BF5-A7F2-AA41DD51E675}"/>
                </a:ext>
              </a:extLst>
            </p:cNvPr>
            <p:cNvSpPr>
              <a:spLocks noChangeShapeType="1"/>
            </p:cNvSpPr>
            <p:nvPr/>
          </p:nvSpPr>
          <p:spPr bwMode="auto">
            <a:xfrm>
              <a:off x="8649084"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1" name="Line 8">
              <a:extLst>
                <a:ext uri="{FF2B5EF4-FFF2-40B4-BE49-F238E27FC236}">
                  <a16:creationId xmlns:a16="http://schemas.microsoft.com/office/drawing/2014/main" id="{7F32879C-235D-4926-8611-78FDA0ABD4E9}"/>
                </a:ext>
              </a:extLst>
            </p:cNvPr>
            <p:cNvSpPr>
              <a:spLocks noChangeShapeType="1"/>
            </p:cNvSpPr>
            <p:nvPr/>
          </p:nvSpPr>
          <p:spPr bwMode="auto">
            <a:xfrm>
              <a:off x="8971346"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2" name="Line 9">
              <a:extLst>
                <a:ext uri="{FF2B5EF4-FFF2-40B4-BE49-F238E27FC236}">
                  <a16:creationId xmlns:a16="http://schemas.microsoft.com/office/drawing/2014/main" id="{251B7256-385C-4713-BC51-B438341DFE6B}"/>
                </a:ext>
              </a:extLst>
            </p:cNvPr>
            <p:cNvSpPr>
              <a:spLocks noChangeShapeType="1"/>
            </p:cNvSpPr>
            <p:nvPr/>
          </p:nvSpPr>
          <p:spPr bwMode="auto">
            <a:xfrm>
              <a:off x="9293609"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3" name="Line 10">
              <a:extLst>
                <a:ext uri="{FF2B5EF4-FFF2-40B4-BE49-F238E27FC236}">
                  <a16:creationId xmlns:a16="http://schemas.microsoft.com/office/drawing/2014/main" id="{14440DA8-268E-4724-ADF5-7CCE8716D6B4}"/>
                </a:ext>
              </a:extLst>
            </p:cNvPr>
            <p:cNvSpPr>
              <a:spLocks noChangeShapeType="1"/>
            </p:cNvSpPr>
            <p:nvPr/>
          </p:nvSpPr>
          <p:spPr bwMode="auto">
            <a:xfrm>
              <a:off x="9619046"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4" name="Line 11">
              <a:extLst>
                <a:ext uri="{FF2B5EF4-FFF2-40B4-BE49-F238E27FC236}">
                  <a16:creationId xmlns:a16="http://schemas.microsoft.com/office/drawing/2014/main" id="{5B74438C-3D33-465D-9F68-4B021DFE4E1F}"/>
                </a:ext>
              </a:extLst>
            </p:cNvPr>
            <p:cNvSpPr>
              <a:spLocks noChangeShapeType="1"/>
            </p:cNvSpPr>
            <p:nvPr/>
          </p:nvSpPr>
          <p:spPr bwMode="auto">
            <a:xfrm>
              <a:off x="9941309"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5" name="Line 12">
              <a:extLst>
                <a:ext uri="{FF2B5EF4-FFF2-40B4-BE49-F238E27FC236}">
                  <a16:creationId xmlns:a16="http://schemas.microsoft.com/office/drawing/2014/main" id="{738A422C-D4E9-40FD-B0FA-8C871DA0D094}"/>
                </a:ext>
              </a:extLst>
            </p:cNvPr>
            <p:cNvSpPr>
              <a:spLocks noChangeShapeType="1"/>
            </p:cNvSpPr>
            <p:nvPr/>
          </p:nvSpPr>
          <p:spPr bwMode="auto">
            <a:xfrm>
              <a:off x="10265159"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6" name="Line 13">
              <a:extLst>
                <a:ext uri="{FF2B5EF4-FFF2-40B4-BE49-F238E27FC236}">
                  <a16:creationId xmlns:a16="http://schemas.microsoft.com/office/drawing/2014/main" id="{CAA75173-3B9A-4BCE-8675-E30B11993CB2}"/>
                </a:ext>
              </a:extLst>
            </p:cNvPr>
            <p:cNvSpPr>
              <a:spLocks noChangeShapeType="1"/>
            </p:cNvSpPr>
            <p:nvPr/>
          </p:nvSpPr>
          <p:spPr bwMode="auto">
            <a:xfrm>
              <a:off x="10587421"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7" name="Line 14">
              <a:extLst>
                <a:ext uri="{FF2B5EF4-FFF2-40B4-BE49-F238E27FC236}">
                  <a16:creationId xmlns:a16="http://schemas.microsoft.com/office/drawing/2014/main" id="{EBB43518-86CF-49D5-9A5B-6FCC40262002}"/>
                </a:ext>
              </a:extLst>
            </p:cNvPr>
            <p:cNvSpPr>
              <a:spLocks noChangeShapeType="1"/>
            </p:cNvSpPr>
            <p:nvPr/>
          </p:nvSpPr>
          <p:spPr bwMode="auto">
            <a:xfrm>
              <a:off x="10909684"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8" name="Line 15">
              <a:extLst>
                <a:ext uri="{FF2B5EF4-FFF2-40B4-BE49-F238E27FC236}">
                  <a16:creationId xmlns:a16="http://schemas.microsoft.com/office/drawing/2014/main" id="{CEDD8027-0C16-45A5-AC41-A90E749F8410}"/>
                </a:ext>
              </a:extLst>
            </p:cNvPr>
            <p:cNvSpPr>
              <a:spLocks noChangeShapeType="1"/>
            </p:cNvSpPr>
            <p:nvPr/>
          </p:nvSpPr>
          <p:spPr bwMode="auto">
            <a:xfrm>
              <a:off x="11233534" y="4908852"/>
              <a:ext cx="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29" name="Line 16">
              <a:extLst>
                <a:ext uri="{FF2B5EF4-FFF2-40B4-BE49-F238E27FC236}">
                  <a16:creationId xmlns:a16="http://schemas.microsoft.com/office/drawing/2014/main" id="{876F3B49-AA6E-4001-B0FE-032ABDCBAD63}"/>
                </a:ext>
              </a:extLst>
            </p:cNvPr>
            <p:cNvSpPr>
              <a:spLocks noChangeShapeType="1"/>
            </p:cNvSpPr>
            <p:nvPr/>
          </p:nvSpPr>
          <p:spPr bwMode="auto">
            <a:xfrm>
              <a:off x="7683884" y="2165652"/>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0" name="Line 17">
              <a:extLst>
                <a:ext uri="{FF2B5EF4-FFF2-40B4-BE49-F238E27FC236}">
                  <a16:creationId xmlns:a16="http://schemas.microsoft.com/office/drawing/2014/main" id="{A70F7998-3536-4A9B-A660-FCF9E93C496D}"/>
                </a:ext>
              </a:extLst>
            </p:cNvPr>
            <p:cNvSpPr>
              <a:spLocks noChangeShapeType="1"/>
            </p:cNvSpPr>
            <p:nvPr/>
          </p:nvSpPr>
          <p:spPr bwMode="auto">
            <a:xfrm>
              <a:off x="11455784" y="4142090"/>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1" name="Line 24">
              <a:extLst>
                <a:ext uri="{FF2B5EF4-FFF2-40B4-BE49-F238E27FC236}">
                  <a16:creationId xmlns:a16="http://schemas.microsoft.com/office/drawing/2014/main" id="{C1E3154D-C5BB-4922-950C-47D813AA4A45}"/>
                </a:ext>
              </a:extLst>
            </p:cNvPr>
            <p:cNvSpPr>
              <a:spLocks noChangeShapeType="1"/>
            </p:cNvSpPr>
            <p:nvPr/>
          </p:nvSpPr>
          <p:spPr bwMode="auto">
            <a:xfrm>
              <a:off x="10282620" y="2584752"/>
              <a:ext cx="182880" cy="0"/>
            </a:xfrm>
            <a:prstGeom prst="line">
              <a:avLst/>
            </a:prstGeom>
            <a:noFill/>
            <a:ln w="57150" cap="flat">
              <a:solidFill>
                <a:srgbClr val="005A6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2" name="Line 32">
              <a:extLst>
                <a:ext uri="{FF2B5EF4-FFF2-40B4-BE49-F238E27FC236}">
                  <a16:creationId xmlns:a16="http://schemas.microsoft.com/office/drawing/2014/main" id="{F859B8D6-3A53-405E-BA62-BA8AB60934C2}"/>
                </a:ext>
              </a:extLst>
            </p:cNvPr>
            <p:cNvSpPr>
              <a:spLocks noChangeShapeType="1"/>
            </p:cNvSpPr>
            <p:nvPr/>
          </p:nvSpPr>
          <p:spPr bwMode="auto">
            <a:xfrm>
              <a:off x="10281409" y="2424148"/>
              <a:ext cx="182880" cy="0"/>
            </a:xfrm>
            <a:prstGeom prst="line">
              <a:avLst/>
            </a:prstGeom>
            <a:noFill/>
            <a:ln w="57150" cap="flat">
              <a:solidFill>
                <a:srgbClr val="8ED2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3" name="Line 33">
              <a:extLst>
                <a:ext uri="{FF2B5EF4-FFF2-40B4-BE49-F238E27FC236}">
                  <a16:creationId xmlns:a16="http://schemas.microsoft.com/office/drawing/2014/main" id="{81674BCC-E17F-4D26-AD31-8507C506B4B1}"/>
                </a:ext>
              </a:extLst>
            </p:cNvPr>
            <p:cNvSpPr>
              <a:spLocks noChangeShapeType="1"/>
            </p:cNvSpPr>
            <p:nvPr/>
          </p:nvSpPr>
          <p:spPr bwMode="auto">
            <a:xfrm>
              <a:off x="7683884" y="2165652"/>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4" name="Line 34">
              <a:extLst>
                <a:ext uri="{FF2B5EF4-FFF2-40B4-BE49-F238E27FC236}">
                  <a16:creationId xmlns:a16="http://schemas.microsoft.com/office/drawing/2014/main" id="{6474232B-5E6F-49D5-9D14-45D626646938}"/>
                </a:ext>
              </a:extLst>
            </p:cNvPr>
            <p:cNvSpPr>
              <a:spLocks noChangeShapeType="1"/>
            </p:cNvSpPr>
            <p:nvPr/>
          </p:nvSpPr>
          <p:spPr bwMode="auto">
            <a:xfrm>
              <a:off x="11455784" y="4142090"/>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5" name="Line 35">
              <a:extLst>
                <a:ext uri="{FF2B5EF4-FFF2-40B4-BE49-F238E27FC236}">
                  <a16:creationId xmlns:a16="http://schemas.microsoft.com/office/drawing/2014/main" id="{CD47CAE4-30F0-4D3D-A091-F2A489A1756D}"/>
                </a:ext>
              </a:extLst>
            </p:cNvPr>
            <p:cNvSpPr>
              <a:spLocks noChangeShapeType="1"/>
            </p:cNvSpPr>
            <p:nvPr/>
          </p:nvSpPr>
          <p:spPr bwMode="auto">
            <a:xfrm>
              <a:off x="7683884" y="2165652"/>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6" name="Line 36">
              <a:extLst>
                <a:ext uri="{FF2B5EF4-FFF2-40B4-BE49-F238E27FC236}">
                  <a16:creationId xmlns:a16="http://schemas.microsoft.com/office/drawing/2014/main" id="{5C540CC0-BA1A-4CE0-A271-FEA014912362}"/>
                </a:ext>
              </a:extLst>
            </p:cNvPr>
            <p:cNvSpPr>
              <a:spLocks noChangeShapeType="1"/>
            </p:cNvSpPr>
            <p:nvPr/>
          </p:nvSpPr>
          <p:spPr bwMode="auto">
            <a:xfrm>
              <a:off x="11455784" y="4142090"/>
              <a:ext cx="0" cy="0"/>
            </a:xfrm>
            <a:prstGeom prst="line">
              <a:avLst/>
            </a:prstGeom>
            <a:noFill/>
            <a:ln w="66675" cap="flat">
              <a:solidFill>
                <a:srgbClr val="81365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7" name="Freeform 38">
              <a:extLst>
                <a:ext uri="{FF2B5EF4-FFF2-40B4-BE49-F238E27FC236}">
                  <a16:creationId xmlns:a16="http://schemas.microsoft.com/office/drawing/2014/main" id="{AC2F9242-D9DE-488D-ACC1-163D630BA638}"/>
                </a:ext>
              </a:extLst>
            </p:cNvPr>
            <p:cNvSpPr>
              <a:spLocks/>
            </p:cNvSpPr>
            <p:nvPr/>
          </p:nvSpPr>
          <p:spPr bwMode="auto">
            <a:xfrm>
              <a:off x="7693497" y="3845228"/>
              <a:ext cx="3913188" cy="1023937"/>
            </a:xfrm>
            <a:custGeom>
              <a:avLst/>
              <a:gdLst>
                <a:gd name="T0" fmla="*/ 0 w 2255"/>
                <a:gd name="T1" fmla="*/ 560 h 584"/>
                <a:gd name="T2" fmla="*/ 119 w 2255"/>
                <a:gd name="T3" fmla="*/ 464 h 584"/>
                <a:gd name="T4" fmla="*/ 346 w 2255"/>
                <a:gd name="T5" fmla="*/ 0 h 584"/>
                <a:gd name="T6" fmla="*/ 500 w 2255"/>
                <a:gd name="T7" fmla="*/ 299 h 584"/>
                <a:gd name="T8" fmla="*/ 599 w 2255"/>
                <a:gd name="T9" fmla="*/ 526 h 584"/>
                <a:gd name="T10" fmla="*/ 707 w 2255"/>
                <a:gd name="T11" fmla="*/ 472 h 584"/>
                <a:gd name="T12" fmla="*/ 807 w 2255"/>
                <a:gd name="T13" fmla="*/ 518 h 584"/>
                <a:gd name="T14" fmla="*/ 906 w 2255"/>
                <a:gd name="T15" fmla="*/ 467 h 584"/>
                <a:gd name="T16" fmla="*/ 994 w 2255"/>
                <a:gd name="T17" fmla="*/ 520 h 584"/>
                <a:gd name="T18" fmla="*/ 1117 w 2255"/>
                <a:gd name="T19" fmla="*/ 462 h 584"/>
                <a:gd name="T20" fmla="*/ 1220 w 2255"/>
                <a:gd name="T21" fmla="*/ 523 h 584"/>
                <a:gd name="T22" fmla="*/ 1316 w 2255"/>
                <a:gd name="T23" fmla="*/ 456 h 584"/>
                <a:gd name="T24" fmla="*/ 1404 w 2255"/>
                <a:gd name="T25" fmla="*/ 515 h 584"/>
                <a:gd name="T26" fmla="*/ 1489 w 2255"/>
                <a:gd name="T27" fmla="*/ 446 h 584"/>
                <a:gd name="T28" fmla="*/ 1596 w 2255"/>
                <a:gd name="T29" fmla="*/ 502 h 584"/>
                <a:gd name="T30" fmla="*/ 1727 w 2255"/>
                <a:gd name="T31" fmla="*/ 443 h 584"/>
                <a:gd name="T32" fmla="*/ 1831 w 2255"/>
                <a:gd name="T33" fmla="*/ 507 h 584"/>
                <a:gd name="T34" fmla="*/ 1930 w 2255"/>
                <a:gd name="T35" fmla="*/ 438 h 584"/>
                <a:gd name="T36" fmla="*/ 2047 w 2255"/>
                <a:gd name="T37" fmla="*/ 486 h 584"/>
                <a:gd name="T38" fmla="*/ 2135 w 2255"/>
                <a:gd name="T39" fmla="*/ 454 h 584"/>
                <a:gd name="T40" fmla="*/ 2191 w 2255"/>
                <a:gd name="T41" fmla="*/ 486 h 584"/>
                <a:gd name="T42" fmla="*/ 2255 w 2255"/>
                <a:gd name="T43" fmla="*/ 45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55" h="584">
                  <a:moveTo>
                    <a:pt x="0" y="560"/>
                  </a:moveTo>
                  <a:cubicBezTo>
                    <a:pt x="0" y="560"/>
                    <a:pt x="47" y="584"/>
                    <a:pt x="119" y="464"/>
                  </a:cubicBezTo>
                  <a:cubicBezTo>
                    <a:pt x="191" y="344"/>
                    <a:pt x="271" y="0"/>
                    <a:pt x="346" y="0"/>
                  </a:cubicBezTo>
                  <a:cubicBezTo>
                    <a:pt x="426" y="0"/>
                    <a:pt x="455" y="166"/>
                    <a:pt x="500" y="299"/>
                  </a:cubicBezTo>
                  <a:cubicBezTo>
                    <a:pt x="546" y="432"/>
                    <a:pt x="564" y="526"/>
                    <a:pt x="599" y="526"/>
                  </a:cubicBezTo>
                  <a:cubicBezTo>
                    <a:pt x="634" y="526"/>
                    <a:pt x="638" y="472"/>
                    <a:pt x="707" y="472"/>
                  </a:cubicBezTo>
                  <a:cubicBezTo>
                    <a:pt x="763" y="472"/>
                    <a:pt x="764" y="512"/>
                    <a:pt x="807" y="518"/>
                  </a:cubicBezTo>
                  <a:cubicBezTo>
                    <a:pt x="850" y="523"/>
                    <a:pt x="855" y="470"/>
                    <a:pt x="906" y="467"/>
                  </a:cubicBezTo>
                  <a:cubicBezTo>
                    <a:pt x="956" y="464"/>
                    <a:pt x="938" y="520"/>
                    <a:pt x="994" y="520"/>
                  </a:cubicBezTo>
                  <a:cubicBezTo>
                    <a:pt x="1050" y="520"/>
                    <a:pt x="1050" y="462"/>
                    <a:pt x="1117" y="462"/>
                  </a:cubicBezTo>
                  <a:cubicBezTo>
                    <a:pt x="1183" y="462"/>
                    <a:pt x="1178" y="523"/>
                    <a:pt x="1220" y="523"/>
                  </a:cubicBezTo>
                  <a:cubicBezTo>
                    <a:pt x="1263" y="523"/>
                    <a:pt x="1252" y="456"/>
                    <a:pt x="1316" y="456"/>
                  </a:cubicBezTo>
                  <a:cubicBezTo>
                    <a:pt x="1380" y="456"/>
                    <a:pt x="1359" y="515"/>
                    <a:pt x="1404" y="515"/>
                  </a:cubicBezTo>
                  <a:cubicBezTo>
                    <a:pt x="1450" y="515"/>
                    <a:pt x="1434" y="446"/>
                    <a:pt x="1489" y="446"/>
                  </a:cubicBezTo>
                  <a:cubicBezTo>
                    <a:pt x="1543" y="446"/>
                    <a:pt x="1530" y="502"/>
                    <a:pt x="1596" y="502"/>
                  </a:cubicBezTo>
                  <a:cubicBezTo>
                    <a:pt x="1663" y="502"/>
                    <a:pt x="1655" y="443"/>
                    <a:pt x="1727" y="443"/>
                  </a:cubicBezTo>
                  <a:cubicBezTo>
                    <a:pt x="1799" y="443"/>
                    <a:pt x="1794" y="507"/>
                    <a:pt x="1831" y="507"/>
                  </a:cubicBezTo>
                  <a:cubicBezTo>
                    <a:pt x="1868" y="507"/>
                    <a:pt x="1871" y="438"/>
                    <a:pt x="1930" y="438"/>
                  </a:cubicBezTo>
                  <a:cubicBezTo>
                    <a:pt x="1988" y="438"/>
                    <a:pt x="1977" y="483"/>
                    <a:pt x="2047" y="486"/>
                  </a:cubicBezTo>
                  <a:cubicBezTo>
                    <a:pt x="2116" y="488"/>
                    <a:pt x="2108" y="454"/>
                    <a:pt x="2135" y="454"/>
                  </a:cubicBezTo>
                  <a:cubicBezTo>
                    <a:pt x="2162" y="454"/>
                    <a:pt x="2162" y="486"/>
                    <a:pt x="2191" y="486"/>
                  </a:cubicBezTo>
                  <a:cubicBezTo>
                    <a:pt x="2220" y="486"/>
                    <a:pt x="2255" y="454"/>
                    <a:pt x="2255" y="454"/>
                  </a:cubicBezTo>
                </a:path>
              </a:pathLst>
            </a:custGeom>
            <a:noFill/>
            <a:ln w="57150" cap="flat">
              <a:solidFill>
                <a:srgbClr val="8ED2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8" name="Freeform 57">
              <a:extLst>
                <a:ext uri="{FF2B5EF4-FFF2-40B4-BE49-F238E27FC236}">
                  <a16:creationId xmlns:a16="http://schemas.microsoft.com/office/drawing/2014/main" id="{972FECB2-98B0-450B-B055-FC233AB1AD03}"/>
                </a:ext>
              </a:extLst>
            </p:cNvPr>
            <p:cNvSpPr>
              <a:spLocks/>
            </p:cNvSpPr>
            <p:nvPr/>
          </p:nvSpPr>
          <p:spPr bwMode="auto">
            <a:xfrm rot="2007888">
              <a:off x="10033219" y="3329281"/>
              <a:ext cx="1328054" cy="935697"/>
            </a:xfrm>
            <a:custGeom>
              <a:avLst/>
              <a:gdLst>
                <a:gd name="T0" fmla="*/ 882 w 882"/>
                <a:gd name="T1" fmla="*/ 51 h 583"/>
                <a:gd name="T2" fmla="*/ 851 w 882"/>
                <a:gd name="T3" fmla="*/ 0 h 583"/>
                <a:gd name="T4" fmla="*/ 848 w 882"/>
                <a:gd name="T5" fmla="*/ 0 h 583"/>
                <a:gd name="T6" fmla="*/ 0 w 882"/>
                <a:gd name="T7" fmla="*/ 531 h 583"/>
                <a:gd name="T8" fmla="*/ 30 w 882"/>
                <a:gd name="T9" fmla="*/ 583 h 583"/>
              </a:gdLst>
              <a:ahLst/>
              <a:cxnLst>
                <a:cxn ang="0">
                  <a:pos x="T0" y="T1"/>
                </a:cxn>
                <a:cxn ang="0">
                  <a:pos x="T2" y="T3"/>
                </a:cxn>
                <a:cxn ang="0">
                  <a:pos x="T4" y="T5"/>
                </a:cxn>
                <a:cxn ang="0">
                  <a:pos x="T6" y="T7"/>
                </a:cxn>
                <a:cxn ang="0">
                  <a:pos x="T8" y="T9"/>
                </a:cxn>
              </a:cxnLst>
              <a:rect l="0" t="0" r="r" b="b"/>
              <a:pathLst>
                <a:path w="882" h="583">
                  <a:moveTo>
                    <a:pt x="882" y="51"/>
                  </a:moveTo>
                  <a:lnTo>
                    <a:pt x="851" y="0"/>
                  </a:lnTo>
                  <a:lnTo>
                    <a:pt x="848" y="0"/>
                  </a:lnTo>
                  <a:lnTo>
                    <a:pt x="0" y="531"/>
                  </a:lnTo>
                  <a:lnTo>
                    <a:pt x="30" y="583"/>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srgbClr val="595454"/>
                </a:solidFill>
                <a:latin typeface="Trebuchet MS"/>
              </a:endParaRPr>
            </a:p>
          </p:txBody>
        </p:sp>
        <p:sp>
          <p:nvSpPr>
            <p:cNvPr id="39" name="TextBox 38">
              <a:extLst>
                <a:ext uri="{FF2B5EF4-FFF2-40B4-BE49-F238E27FC236}">
                  <a16:creationId xmlns:a16="http://schemas.microsoft.com/office/drawing/2014/main" id="{A4280991-BE2E-4AD3-BC46-2D8D2B48DB63}"/>
                </a:ext>
              </a:extLst>
            </p:cNvPr>
            <p:cNvSpPr txBox="1"/>
            <p:nvPr/>
          </p:nvSpPr>
          <p:spPr>
            <a:xfrm>
              <a:off x="7827502" y="3581025"/>
              <a:ext cx="1011815" cy="230832"/>
            </a:xfrm>
            <a:prstGeom prst="rect">
              <a:avLst/>
            </a:prstGeom>
            <a:noFill/>
          </p:spPr>
          <p:txBody>
            <a:bodyPr wrap="none" rtlCol="0">
              <a:spAutoFit/>
            </a:bodyPr>
            <a:lstStyle/>
            <a:p>
              <a:pPr>
                <a:defRPr/>
              </a:pPr>
              <a:r>
                <a:rPr lang="en-US" sz="900" dirty="0">
                  <a:solidFill>
                    <a:srgbClr val="595454"/>
                  </a:solidFill>
                  <a:latin typeface="Trebuchet MS"/>
                </a:rPr>
                <a:t>Innate response</a:t>
              </a:r>
            </a:p>
          </p:txBody>
        </p:sp>
        <p:sp>
          <p:nvSpPr>
            <p:cNvPr id="40" name="TextBox 39">
              <a:extLst>
                <a:ext uri="{FF2B5EF4-FFF2-40B4-BE49-F238E27FC236}">
                  <a16:creationId xmlns:a16="http://schemas.microsoft.com/office/drawing/2014/main" id="{7648FC29-45F3-4065-B569-2B98EB0B906C}"/>
                </a:ext>
              </a:extLst>
            </p:cNvPr>
            <p:cNvSpPr txBox="1"/>
            <p:nvPr/>
          </p:nvSpPr>
          <p:spPr>
            <a:xfrm>
              <a:off x="8861792" y="3156735"/>
              <a:ext cx="1140056" cy="230832"/>
            </a:xfrm>
            <a:prstGeom prst="rect">
              <a:avLst/>
            </a:prstGeom>
            <a:noFill/>
          </p:spPr>
          <p:txBody>
            <a:bodyPr wrap="none" rtlCol="0">
              <a:spAutoFit/>
            </a:bodyPr>
            <a:lstStyle/>
            <a:p>
              <a:pPr>
                <a:defRPr/>
              </a:pPr>
              <a:r>
                <a:rPr lang="en-US" sz="900" dirty="0">
                  <a:solidFill>
                    <a:srgbClr val="595454"/>
                  </a:solidFill>
                  <a:latin typeface="Trebuchet MS"/>
                </a:rPr>
                <a:t>Adaptive response</a:t>
              </a:r>
            </a:p>
          </p:txBody>
        </p:sp>
        <p:sp>
          <p:nvSpPr>
            <p:cNvPr id="41" name="TextBox 40">
              <a:extLst>
                <a:ext uri="{FF2B5EF4-FFF2-40B4-BE49-F238E27FC236}">
                  <a16:creationId xmlns:a16="http://schemas.microsoft.com/office/drawing/2014/main" id="{B41DC757-A515-4B66-A02B-BFA7B8AC4960}"/>
                </a:ext>
              </a:extLst>
            </p:cNvPr>
            <p:cNvSpPr txBox="1"/>
            <p:nvPr/>
          </p:nvSpPr>
          <p:spPr>
            <a:xfrm>
              <a:off x="10189112" y="3479707"/>
              <a:ext cx="1107996" cy="230832"/>
            </a:xfrm>
            <a:prstGeom prst="rect">
              <a:avLst/>
            </a:prstGeom>
            <a:noFill/>
          </p:spPr>
          <p:txBody>
            <a:bodyPr wrap="none" rtlCol="0">
              <a:spAutoFit/>
            </a:bodyPr>
            <a:lstStyle/>
            <a:p>
              <a:pPr>
                <a:defRPr/>
              </a:pPr>
              <a:r>
                <a:rPr lang="en-US" sz="900" dirty="0">
                  <a:solidFill>
                    <a:srgbClr val="595454"/>
                  </a:solidFill>
                  <a:latin typeface="Trebuchet MS"/>
                </a:rPr>
                <a:t>Memory response</a:t>
              </a:r>
            </a:p>
          </p:txBody>
        </p:sp>
        <p:sp>
          <p:nvSpPr>
            <p:cNvPr id="42" name="Adaptive immunity">
              <a:extLst>
                <a:ext uri="{FF2B5EF4-FFF2-40B4-BE49-F238E27FC236}">
                  <a16:creationId xmlns:a16="http://schemas.microsoft.com/office/drawing/2014/main" id="{25930F4B-D03B-4022-9099-29E3C874AF0D}"/>
                </a:ext>
              </a:extLst>
            </p:cNvPr>
            <p:cNvSpPr txBox="1"/>
            <p:nvPr/>
          </p:nvSpPr>
          <p:spPr>
            <a:xfrm>
              <a:off x="10458045" y="2470710"/>
              <a:ext cx="1164101" cy="230832"/>
            </a:xfrm>
            <a:prstGeom prst="rect">
              <a:avLst/>
            </a:prstGeom>
            <a:noFill/>
          </p:spPr>
          <p:txBody>
            <a:bodyPr wrap="none" rtlCol="0">
              <a:spAutoFit/>
            </a:bodyPr>
            <a:lstStyle/>
            <a:p>
              <a:pPr>
                <a:defRPr/>
              </a:pPr>
              <a:r>
                <a:rPr lang="en-US" sz="900" dirty="0">
                  <a:solidFill>
                    <a:srgbClr val="595454"/>
                  </a:solidFill>
                  <a:latin typeface="Trebuchet MS"/>
                </a:rPr>
                <a:t>Adaptive immunity</a:t>
              </a:r>
            </a:p>
          </p:txBody>
        </p:sp>
        <p:sp>
          <p:nvSpPr>
            <p:cNvPr id="43" name="Innate immunity">
              <a:extLst>
                <a:ext uri="{FF2B5EF4-FFF2-40B4-BE49-F238E27FC236}">
                  <a16:creationId xmlns:a16="http://schemas.microsoft.com/office/drawing/2014/main" id="{C4D1509B-20EF-4801-A888-A2C8AA5A368D}"/>
                </a:ext>
              </a:extLst>
            </p:cNvPr>
            <p:cNvSpPr txBox="1"/>
            <p:nvPr/>
          </p:nvSpPr>
          <p:spPr>
            <a:xfrm>
              <a:off x="10456834" y="2312643"/>
              <a:ext cx="1035861" cy="230832"/>
            </a:xfrm>
            <a:prstGeom prst="rect">
              <a:avLst/>
            </a:prstGeom>
            <a:noFill/>
          </p:spPr>
          <p:txBody>
            <a:bodyPr wrap="none" rtlCol="0">
              <a:spAutoFit/>
            </a:bodyPr>
            <a:lstStyle/>
            <a:p>
              <a:pPr>
                <a:defRPr/>
              </a:pPr>
              <a:r>
                <a:rPr lang="en-US" sz="900" dirty="0">
                  <a:solidFill>
                    <a:srgbClr val="595454"/>
                  </a:solidFill>
                  <a:latin typeface="Trebuchet MS"/>
                </a:rPr>
                <a:t>Innate immunity</a:t>
              </a:r>
            </a:p>
          </p:txBody>
        </p:sp>
        <p:grpSp>
          <p:nvGrpSpPr>
            <p:cNvPr id="44" name="Axis">
              <a:extLst>
                <a:ext uri="{FF2B5EF4-FFF2-40B4-BE49-F238E27FC236}">
                  <a16:creationId xmlns:a16="http://schemas.microsoft.com/office/drawing/2014/main" id="{A4E72E64-F0E7-4EDD-A8B1-D9E016DE9E7B}"/>
                </a:ext>
              </a:extLst>
            </p:cNvPr>
            <p:cNvGrpSpPr/>
            <p:nvPr/>
          </p:nvGrpSpPr>
          <p:grpSpPr>
            <a:xfrm>
              <a:off x="7692510" y="2026588"/>
              <a:ext cx="3931920" cy="2871216"/>
              <a:chOff x="4338481" y="2232873"/>
              <a:chExt cx="3931920" cy="2871216"/>
            </a:xfrm>
          </p:grpSpPr>
          <p:cxnSp>
            <p:nvCxnSpPr>
              <p:cNvPr id="45" name="Straight Connector 44">
                <a:extLst>
                  <a:ext uri="{FF2B5EF4-FFF2-40B4-BE49-F238E27FC236}">
                    <a16:creationId xmlns:a16="http://schemas.microsoft.com/office/drawing/2014/main" id="{023C6B1C-AAD8-49A2-AFB6-D0717EB3DFA6}"/>
                  </a:ext>
                </a:extLst>
              </p:cNvPr>
              <p:cNvCxnSpPr/>
              <p:nvPr/>
            </p:nvCxnSpPr>
            <p:spPr>
              <a:xfrm>
                <a:off x="4338481" y="2232873"/>
                <a:ext cx="0" cy="287121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B8646D4-A567-4694-B4AF-D25F0FEC8B46}"/>
                  </a:ext>
                </a:extLst>
              </p:cNvPr>
              <p:cNvCxnSpPr/>
              <p:nvPr/>
            </p:nvCxnSpPr>
            <p:spPr>
              <a:xfrm>
                <a:off x="4338481" y="5099417"/>
                <a:ext cx="393192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47" name="Picture 46">
              <a:extLst>
                <a:ext uri="{FF2B5EF4-FFF2-40B4-BE49-F238E27FC236}">
                  <a16:creationId xmlns:a16="http://schemas.microsoft.com/office/drawing/2014/main" id="{86A330BE-0FF9-462E-A453-B4D8C522EC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7980" y="3442042"/>
              <a:ext cx="3904223" cy="1460622"/>
            </a:xfrm>
            <a:prstGeom prst="rect">
              <a:avLst/>
            </a:prstGeom>
            <a:ln>
              <a:noFill/>
            </a:ln>
          </p:spPr>
        </p:pic>
        <p:sp>
          <p:nvSpPr>
            <p:cNvPr id="48" name="TextBox 47">
              <a:extLst>
                <a:ext uri="{FF2B5EF4-FFF2-40B4-BE49-F238E27FC236}">
                  <a16:creationId xmlns:a16="http://schemas.microsoft.com/office/drawing/2014/main" id="{BBF7C661-ED1F-4691-9688-69D2D351F6D4}"/>
                </a:ext>
              </a:extLst>
            </p:cNvPr>
            <p:cNvSpPr txBox="1"/>
            <p:nvPr/>
          </p:nvSpPr>
          <p:spPr>
            <a:xfrm>
              <a:off x="9174574" y="2703678"/>
              <a:ext cx="484874" cy="123111"/>
            </a:xfrm>
            <a:prstGeom prst="rect">
              <a:avLst/>
            </a:prstGeom>
            <a:noFill/>
          </p:spPr>
          <p:txBody>
            <a:bodyPr wrap="square" lIns="0" tIns="0" rIns="0" bIns="0" rtlCol="0">
              <a:spAutoFit/>
            </a:bodyPr>
            <a:lstStyle/>
            <a:p>
              <a:pPr algn="ctr">
                <a:defRPr/>
              </a:pPr>
              <a:r>
                <a:rPr lang="en-US" sz="800" b="1" dirty="0">
                  <a:solidFill>
                    <a:prstClr val="white"/>
                  </a:solidFill>
                  <a:effectLst>
                    <a:outerShdw blurRad="38100" dist="38100" dir="2700000" algn="tl">
                      <a:srgbClr val="000000">
                        <a:alpha val="43137"/>
                      </a:srgbClr>
                    </a:outerShdw>
                  </a:effectLst>
                  <a:latin typeface="Arial" panose="020B0604020202020204"/>
                </a:rPr>
                <a:t>T CELL</a:t>
              </a:r>
            </a:p>
          </p:txBody>
        </p:sp>
        <p:pic>
          <p:nvPicPr>
            <p:cNvPr id="49" name="Picture 48">
              <a:extLst>
                <a:ext uri="{FF2B5EF4-FFF2-40B4-BE49-F238E27FC236}">
                  <a16:creationId xmlns:a16="http://schemas.microsoft.com/office/drawing/2014/main" id="{F1212666-02C7-43FD-B333-14CE6F78CAE5}"/>
                </a:ext>
              </a:extLst>
            </p:cNvPr>
            <p:cNvPicPr>
              <a:picLocks noChangeAspect="1"/>
            </p:cNvPicPr>
            <p:nvPr/>
          </p:nvPicPr>
          <p:blipFill>
            <a:blip r:embed="rId6"/>
            <a:stretch>
              <a:fillRect/>
            </a:stretch>
          </p:blipFill>
          <p:spPr>
            <a:xfrm>
              <a:off x="7755926" y="2598889"/>
              <a:ext cx="1185698" cy="1185698"/>
            </a:xfrm>
            <a:prstGeom prst="rect">
              <a:avLst/>
            </a:prstGeom>
          </p:spPr>
        </p:pic>
        <p:sp>
          <p:nvSpPr>
            <p:cNvPr id="50" name="TextBox 49">
              <a:extLst>
                <a:ext uri="{FF2B5EF4-FFF2-40B4-BE49-F238E27FC236}">
                  <a16:creationId xmlns:a16="http://schemas.microsoft.com/office/drawing/2014/main" id="{002DB356-056F-475B-8576-1E51AA84C38B}"/>
                </a:ext>
              </a:extLst>
            </p:cNvPr>
            <p:cNvSpPr txBox="1"/>
            <p:nvPr/>
          </p:nvSpPr>
          <p:spPr>
            <a:xfrm>
              <a:off x="8033445" y="3150274"/>
              <a:ext cx="575836" cy="123111"/>
            </a:xfrm>
            <a:prstGeom prst="rect">
              <a:avLst/>
            </a:prstGeom>
            <a:noFill/>
          </p:spPr>
          <p:txBody>
            <a:bodyPr wrap="square" lIns="0" tIns="0" rIns="0" bIns="0" rtlCol="0">
              <a:spAutoFit/>
            </a:bodyPr>
            <a:lstStyle/>
            <a:p>
              <a:pPr algn="ctr">
                <a:defRPr/>
              </a:pPr>
              <a:r>
                <a:rPr lang="en-US" sz="800" b="1" dirty="0">
                  <a:solidFill>
                    <a:prstClr val="white"/>
                  </a:solidFill>
                  <a:effectLst>
                    <a:outerShdw blurRad="38100" dist="38100" dir="2700000" algn="tl">
                      <a:srgbClr val="000000">
                        <a:alpha val="43137"/>
                      </a:srgbClr>
                    </a:outerShdw>
                  </a:effectLst>
                  <a:latin typeface="Arial" panose="020B0604020202020204"/>
                </a:rPr>
                <a:t>NK CELL</a:t>
              </a:r>
            </a:p>
          </p:txBody>
        </p:sp>
      </p:grpSp>
      <p:sp>
        <p:nvSpPr>
          <p:cNvPr id="54" name="Content Placeholder 10">
            <a:extLst>
              <a:ext uri="{FF2B5EF4-FFF2-40B4-BE49-F238E27FC236}">
                <a16:creationId xmlns:a16="http://schemas.microsoft.com/office/drawing/2014/main" id="{A52C89BD-5FD3-4B73-B02B-15C0629D7F7E}"/>
              </a:ext>
            </a:extLst>
          </p:cNvPr>
          <p:cNvSpPr txBox="1">
            <a:spLocks/>
          </p:cNvSpPr>
          <p:nvPr/>
        </p:nvSpPr>
        <p:spPr>
          <a:xfrm>
            <a:off x="4803112" y="3050935"/>
            <a:ext cx="7023763" cy="2416046"/>
          </a:xfrm>
          <a:prstGeom prst="rect">
            <a:avLst/>
          </a:prstGeom>
        </p:spPr>
        <p:txBody>
          <a:bodyPr vert="horz" wrap="square" lIns="0" tIns="0" rIns="0" bIns="0" spcCol="301752" rtlCol="0">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a:spcBef>
                <a:spcPts val="2400"/>
              </a:spcBef>
            </a:pPr>
            <a:r>
              <a:rPr lang="en-US" sz="1600" dirty="0"/>
              <a:t>The innate immune response is </a:t>
            </a:r>
            <a:r>
              <a:rPr lang="en-US" sz="1600" b="1" dirty="0"/>
              <a:t>rapid</a:t>
            </a:r>
            <a:r>
              <a:rPr lang="en-US" sz="1600" dirty="0"/>
              <a:t>, while the adaptive immune response is not as immediate but can produce a </a:t>
            </a:r>
            <a:r>
              <a:rPr lang="en-US" sz="1600" b="1" dirty="0"/>
              <a:t>durable response </a:t>
            </a:r>
            <a:r>
              <a:rPr lang="en-US" sz="1600" dirty="0"/>
              <a:t>through the development of memory cells, including memory </a:t>
            </a:r>
            <a:br>
              <a:rPr lang="en-US" sz="1600" dirty="0"/>
            </a:br>
            <a:r>
              <a:rPr lang="en-US" sz="1600" dirty="0"/>
              <a:t>T cells</a:t>
            </a:r>
            <a:r>
              <a:rPr lang="en-US" sz="1600" baseline="30000" dirty="0"/>
              <a:t>1,6</a:t>
            </a:r>
          </a:p>
          <a:p>
            <a:pPr>
              <a:spcBef>
                <a:spcPts val="5400"/>
              </a:spcBef>
            </a:pPr>
            <a:r>
              <a:rPr lang="en-US" sz="1600" dirty="0"/>
              <a:t>As the immune response continues to expand, some cytotoxic T cells mature into </a:t>
            </a:r>
            <a:r>
              <a:rPr lang="en-US" sz="1600" b="1" dirty="0"/>
              <a:t>memory T cells </a:t>
            </a:r>
            <a:r>
              <a:rPr lang="en-US" sz="1600" dirty="0"/>
              <a:t>that may provide long-term immune protection, even if the original stimulus is no longer present</a:t>
            </a:r>
            <a:r>
              <a:rPr lang="en-US" sz="1600" baseline="30000" dirty="0"/>
              <a:t>7-9</a:t>
            </a:r>
          </a:p>
        </p:txBody>
      </p:sp>
      <p:sp>
        <p:nvSpPr>
          <p:cNvPr id="55" name="Rectangle 54">
            <a:extLst>
              <a:ext uri="{FF2B5EF4-FFF2-40B4-BE49-F238E27FC236}">
                <a16:creationId xmlns:a16="http://schemas.microsoft.com/office/drawing/2014/main" id="{A717EA36-CA15-4B0B-9E14-5C29215CD3A5}"/>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spTree>
    <p:custDataLst>
      <p:tags r:id="rId1"/>
    </p:custDataLst>
    <p:extLst>
      <p:ext uri="{BB962C8B-B14F-4D97-AF65-F5344CB8AC3E}">
        <p14:creationId xmlns:p14="http://schemas.microsoft.com/office/powerpoint/2010/main" val="45092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365759" y="365760"/>
            <a:ext cx="10378440" cy="914400"/>
          </a:xfrm>
        </p:spPr>
        <p:txBody>
          <a:bodyPr>
            <a:noAutofit/>
          </a:bodyPr>
          <a:lstStyle/>
          <a:p>
            <a:pPr marL="0" indent="0">
              <a:buNone/>
            </a:pPr>
            <a:r>
              <a:rPr lang="en-US" sz="2800" b="1" dirty="0"/>
              <a:t>Pseudoprogression should be considered until disease progression can be confirmed</a:t>
            </a:r>
          </a:p>
        </p:txBody>
      </p:sp>
      <p:sp>
        <p:nvSpPr>
          <p:cNvPr id="16" name="Content Placeholder 15">
            <a:extLst>
              <a:ext uri="{FF2B5EF4-FFF2-40B4-BE49-F238E27FC236}">
                <a16:creationId xmlns:a16="http://schemas.microsoft.com/office/drawing/2014/main" id="{5751A749-2050-45D5-90EA-424C9E2329A0}"/>
              </a:ext>
            </a:extLst>
          </p:cNvPr>
          <p:cNvSpPr>
            <a:spLocks noGrp="1"/>
          </p:cNvSpPr>
          <p:nvPr>
            <p:ph idx="1"/>
          </p:nvPr>
        </p:nvSpPr>
        <p:spPr>
          <a:xfrm>
            <a:off x="365759" y="1554480"/>
            <a:ext cx="11461115" cy="4572000"/>
          </a:xfrm>
        </p:spPr>
        <p:txBody>
          <a:bodyPr/>
          <a:lstStyle/>
          <a:p>
            <a:r>
              <a:rPr lang="en-US" sz="1600" dirty="0"/>
              <a:t>While uncommon, pseudoprogression </a:t>
            </a:r>
            <a:r>
              <a:rPr lang="en-US" sz="1600" b="1" dirty="0"/>
              <a:t>is an important consideration </a:t>
            </a:r>
            <a:r>
              <a:rPr lang="en-US" sz="1600" dirty="0"/>
              <a:t>when evaluating response to Immuno-Oncology </a:t>
            </a:r>
            <a:r>
              <a:rPr lang="en-US" sz="1600" dirty="0">
                <a:solidFill>
                  <a:schemeClr val="tx2"/>
                </a:solidFill>
              </a:rPr>
              <a:t>therapies.</a:t>
            </a:r>
            <a:r>
              <a:rPr lang="en-US" sz="1600" baseline="30000" dirty="0">
                <a:solidFill>
                  <a:schemeClr val="tx2"/>
                </a:solidFill>
              </a:rPr>
              <a:t>17</a:t>
            </a:r>
            <a:r>
              <a:rPr lang="en-US" sz="1600" dirty="0">
                <a:solidFill>
                  <a:schemeClr val="tx2"/>
                </a:solidFill>
              </a:rPr>
              <a:t> Histologic confirmation is not always possible, but close monitoring of the following factors may help identify pseudoprogression</a:t>
            </a:r>
            <a:r>
              <a:rPr lang="en-US" sz="1600" baseline="30000" dirty="0">
                <a:solidFill>
                  <a:schemeClr val="tx2"/>
                </a:solidFill>
              </a:rPr>
              <a:t>13,16,18</a:t>
            </a:r>
            <a:r>
              <a:rPr lang="en-US" sz="1600" dirty="0">
                <a:solidFill>
                  <a:schemeClr val="tx2"/>
                </a:solidFill>
              </a:rPr>
              <a:t>:</a:t>
            </a:r>
          </a:p>
          <a:p>
            <a:endParaRPr lang="en-US" sz="1600" dirty="0"/>
          </a:p>
        </p:txBody>
      </p:sp>
      <p:sp>
        <p:nvSpPr>
          <p:cNvPr id="3" name="Slide Number Placeholder 2">
            <a:extLst>
              <a:ext uri="{FF2B5EF4-FFF2-40B4-BE49-F238E27FC236}">
                <a16:creationId xmlns:a16="http://schemas.microsoft.com/office/drawing/2014/main" id="{6AD42664-8661-4838-9509-A4ECE6C87590}"/>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50</a:t>
            </a:fld>
            <a:endParaRPr lang="en-US" dirty="0"/>
          </a:p>
        </p:txBody>
      </p:sp>
      <p:graphicFrame>
        <p:nvGraphicFramePr>
          <p:cNvPr id="17" name="Table 16">
            <a:extLst>
              <a:ext uri="{FF2B5EF4-FFF2-40B4-BE49-F238E27FC236}">
                <a16:creationId xmlns:a16="http://schemas.microsoft.com/office/drawing/2014/main" id="{E570E779-F248-413E-AAB0-AAC6E93A0336}"/>
              </a:ext>
            </a:extLst>
          </p:cNvPr>
          <p:cNvGraphicFramePr>
            <a:graphicFrameLocks noGrp="1"/>
          </p:cNvGraphicFramePr>
          <p:nvPr/>
        </p:nvGraphicFramePr>
        <p:xfrm>
          <a:off x="365125" y="2948940"/>
          <a:ext cx="11461114" cy="2956560"/>
        </p:xfrm>
        <a:graphic>
          <a:graphicData uri="http://schemas.openxmlformats.org/drawingml/2006/table">
            <a:tbl>
              <a:tblPr firstRow="1" bandRow="1">
                <a:tableStyleId>{5C22544A-7EE6-4342-B048-85BDC9FD1C3A}</a:tableStyleId>
              </a:tblPr>
              <a:tblGrid>
                <a:gridCol w="3433630">
                  <a:extLst>
                    <a:ext uri="{9D8B030D-6E8A-4147-A177-3AD203B41FA5}">
                      <a16:colId xmlns:a16="http://schemas.microsoft.com/office/drawing/2014/main" val="20000"/>
                    </a:ext>
                  </a:extLst>
                </a:gridCol>
                <a:gridCol w="2822163">
                  <a:extLst>
                    <a:ext uri="{9D8B030D-6E8A-4147-A177-3AD203B41FA5}">
                      <a16:colId xmlns:a16="http://schemas.microsoft.com/office/drawing/2014/main" val="20001"/>
                    </a:ext>
                  </a:extLst>
                </a:gridCol>
                <a:gridCol w="5205321">
                  <a:extLst>
                    <a:ext uri="{9D8B030D-6E8A-4147-A177-3AD203B41FA5}">
                      <a16:colId xmlns:a16="http://schemas.microsoft.com/office/drawing/2014/main" val="20002"/>
                    </a:ext>
                  </a:extLst>
                </a:gridCol>
              </a:tblGrid>
              <a:tr h="168529">
                <a:tc>
                  <a:txBody>
                    <a:bodyPr/>
                    <a:lstStyle/>
                    <a:p>
                      <a:pPr algn="l"/>
                      <a:endParaRPr lang="en-US" sz="1400" dirty="0">
                        <a:solidFill>
                          <a:schemeClr val="bg1"/>
                        </a:solidFill>
                        <a:latin typeface="+mn-lt"/>
                      </a:endParaRPr>
                    </a:p>
                  </a:txBody>
                  <a:tcPr marL="45720" marR="4572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B2C6"/>
                    </a:solidFill>
                  </a:tcPr>
                </a:tc>
                <a:tc>
                  <a:txBody>
                    <a:bodyPr/>
                    <a:lstStyle/>
                    <a:p>
                      <a:pPr algn="l"/>
                      <a:r>
                        <a:rPr lang="en-US" sz="1800" dirty="0">
                          <a:solidFill>
                            <a:schemeClr val="bg1"/>
                          </a:solidFill>
                          <a:latin typeface="+mn-lt"/>
                        </a:rPr>
                        <a:t>Disease progression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B2C6"/>
                    </a:solidFill>
                  </a:tcPr>
                </a:tc>
                <a:tc>
                  <a:txBody>
                    <a:bodyPr/>
                    <a:lstStyle/>
                    <a:p>
                      <a:pPr algn="l"/>
                      <a:r>
                        <a:rPr lang="en-US" sz="1800" dirty="0">
                          <a:solidFill>
                            <a:schemeClr val="bg1"/>
                          </a:solidFill>
                        </a:rPr>
                        <a:t>Pseudoprogression (nonconventional response)</a:t>
                      </a:r>
                      <a:endParaRPr lang="en-US" sz="1800" dirty="0">
                        <a:solidFill>
                          <a:schemeClr val="bg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B2C6"/>
                    </a:solidFill>
                  </a:tcPr>
                </a:tc>
                <a:extLst>
                  <a:ext uri="{0D108BD9-81ED-4DB2-BD59-A6C34878D82A}">
                    <a16:rowId xmlns:a16="http://schemas.microsoft.com/office/drawing/2014/main" val="10000"/>
                  </a:ext>
                </a:extLst>
              </a:tr>
              <a:tr h="159166">
                <a:tc>
                  <a:txBody>
                    <a:bodyPr/>
                    <a:lstStyle/>
                    <a:p>
                      <a:pPr algn="l"/>
                      <a:r>
                        <a:rPr lang="en-US" sz="1600" b="1" dirty="0">
                          <a:solidFill>
                            <a:schemeClr val="tx1"/>
                          </a:solidFill>
                          <a:latin typeface="+mn-lt"/>
                        </a:rPr>
                        <a:t>Performance status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Deterioration of performance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Remains stable or improves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extLst>
                  <a:ext uri="{0D108BD9-81ED-4DB2-BD59-A6C34878D82A}">
                    <a16:rowId xmlns:a16="http://schemas.microsoft.com/office/drawing/2014/main" val="10001"/>
                  </a:ext>
                </a:extLst>
              </a:tr>
              <a:tr h="159166">
                <a:tc>
                  <a:txBody>
                    <a:bodyPr/>
                    <a:lstStyle/>
                    <a:p>
                      <a:pPr algn="l"/>
                      <a:r>
                        <a:rPr lang="en-US" sz="1600" b="1" dirty="0">
                          <a:solidFill>
                            <a:schemeClr val="tx1"/>
                          </a:solidFill>
                          <a:latin typeface="+mn-lt"/>
                        </a:rPr>
                        <a:t>Systemic symptoms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Worsen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May or may not improve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9166">
                <a:tc>
                  <a:txBody>
                    <a:bodyPr/>
                    <a:lstStyle/>
                    <a:p>
                      <a:pPr algn="l"/>
                      <a:r>
                        <a:rPr lang="en-US" sz="1600" b="1" dirty="0">
                          <a:solidFill>
                            <a:schemeClr val="tx1"/>
                          </a:solidFill>
                          <a:latin typeface="+mn-lt"/>
                        </a:rPr>
                        <a:t>Symptoms of tumor enlargement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Present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May or may</a:t>
                      </a:r>
                      <a:r>
                        <a:rPr lang="en-US" sz="1600" baseline="0" dirty="0">
                          <a:solidFill>
                            <a:schemeClr val="tx1"/>
                          </a:solidFill>
                          <a:latin typeface="+mn-lt"/>
                        </a:rPr>
                        <a:t> not be present</a:t>
                      </a:r>
                      <a:endParaRPr lang="en-US" sz="1600"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extLst>
                  <a:ext uri="{0D108BD9-81ED-4DB2-BD59-A6C34878D82A}">
                    <a16:rowId xmlns:a16="http://schemas.microsoft.com/office/drawing/2014/main" val="10003"/>
                  </a:ext>
                </a:extLst>
              </a:tr>
              <a:tr h="159166">
                <a:tc>
                  <a:txBody>
                    <a:bodyPr/>
                    <a:lstStyle/>
                    <a:p>
                      <a:pPr algn="l"/>
                      <a:r>
                        <a:rPr lang="en-US" sz="1600" b="1" dirty="0">
                          <a:solidFill>
                            <a:schemeClr val="tx1"/>
                          </a:solidFill>
                          <a:latin typeface="+mn-lt"/>
                        </a:rPr>
                        <a:t>Tumor burden</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600"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600"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9166">
                <a:tc>
                  <a:txBody>
                    <a:bodyPr/>
                    <a:lstStyle/>
                    <a:p>
                      <a:pPr marL="342900" indent="0" algn="l"/>
                      <a:r>
                        <a:rPr lang="en-US" sz="1600" b="0" i="0" dirty="0">
                          <a:solidFill>
                            <a:schemeClr val="tx1"/>
                          </a:solidFill>
                          <a:latin typeface="+mn-lt"/>
                        </a:rPr>
                        <a:t>Baseline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Increase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Initial increase followed by a response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9166">
                <a:tc>
                  <a:txBody>
                    <a:bodyPr/>
                    <a:lstStyle/>
                    <a:p>
                      <a:pPr marL="342900" indent="0" algn="l"/>
                      <a:r>
                        <a:rPr lang="en-US" sz="1600" b="0" i="0" dirty="0">
                          <a:solidFill>
                            <a:schemeClr val="tx1"/>
                          </a:solidFill>
                          <a:latin typeface="+mn-lt"/>
                        </a:rPr>
                        <a:t>New lesions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Appear and increase in size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dirty="0">
                          <a:solidFill>
                            <a:schemeClr val="tx1"/>
                          </a:solidFill>
                          <a:latin typeface="+mn-lt"/>
                        </a:rPr>
                        <a:t>Appear then remain</a:t>
                      </a:r>
                      <a:r>
                        <a:rPr lang="en-US" sz="1600" baseline="0" dirty="0">
                          <a:solidFill>
                            <a:schemeClr val="tx1"/>
                          </a:solidFill>
                          <a:latin typeface="+mn-lt"/>
                        </a:rPr>
                        <a:t> stable and/or subsequently respond</a:t>
                      </a:r>
                      <a:endParaRPr lang="en-US" sz="1600"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9166">
                <a:tc>
                  <a:txBody>
                    <a:bodyPr/>
                    <a:lstStyle/>
                    <a:p>
                      <a:pPr algn="l"/>
                      <a:r>
                        <a:rPr lang="en-US" sz="1600" b="1" dirty="0">
                          <a:solidFill>
                            <a:schemeClr val="tx1"/>
                          </a:solidFill>
                          <a:latin typeface="+mn-lt"/>
                        </a:rPr>
                        <a:t>Biopsy</a:t>
                      </a:r>
                      <a:r>
                        <a:rPr lang="en-US" sz="1600" b="1" baseline="0" dirty="0">
                          <a:solidFill>
                            <a:schemeClr val="tx1"/>
                          </a:solidFill>
                          <a:latin typeface="+mn-lt"/>
                        </a:rPr>
                        <a:t> may reveal</a:t>
                      </a:r>
                      <a:endParaRPr lang="en-US" sz="1600" b="1"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Evidence of tumor growth</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tc>
                  <a:txBody>
                    <a:bodyPr/>
                    <a:lstStyle/>
                    <a:p>
                      <a:pPr algn="l"/>
                      <a:r>
                        <a:rPr lang="en-US" sz="1600" dirty="0">
                          <a:solidFill>
                            <a:schemeClr val="tx1"/>
                          </a:solidFill>
                          <a:latin typeface="+mn-lt"/>
                        </a:rPr>
                        <a:t>Evidence</a:t>
                      </a:r>
                      <a:r>
                        <a:rPr lang="en-US" sz="1600" baseline="0" dirty="0">
                          <a:solidFill>
                            <a:schemeClr val="tx1"/>
                          </a:solidFill>
                          <a:latin typeface="+mn-lt"/>
                        </a:rPr>
                        <a:t> of immune-cell infiltration</a:t>
                      </a:r>
                      <a:endParaRPr lang="en-US" sz="1600" dirty="0">
                        <a:solidFill>
                          <a:schemeClr val="tx1"/>
                        </a:solidFill>
                        <a:latin typeface="+mn-lt"/>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0F0F4"/>
                    </a:solidFill>
                  </a:tcPr>
                </a:tc>
                <a:extLst>
                  <a:ext uri="{0D108BD9-81ED-4DB2-BD59-A6C34878D82A}">
                    <a16:rowId xmlns:a16="http://schemas.microsoft.com/office/drawing/2014/main" val="10007"/>
                  </a:ext>
                </a:extLst>
              </a:tr>
            </a:tbl>
          </a:graphicData>
        </a:graphic>
      </p:graphicFrame>
      <p:sp>
        <p:nvSpPr>
          <p:cNvPr id="9" name="Rectangle 8">
            <a:extLst>
              <a:ext uri="{FF2B5EF4-FFF2-40B4-BE49-F238E27FC236}">
                <a16:creationId xmlns:a16="http://schemas.microsoft.com/office/drawing/2014/main" id="{6EE60B95-1E11-49C5-A2E2-A871B2A77DBF}"/>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spTree>
    <p:custDataLst>
      <p:tags r:id="rId1"/>
    </p:custDataLst>
    <p:extLst>
      <p:ext uri="{BB962C8B-B14F-4D97-AF65-F5344CB8AC3E}">
        <p14:creationId xmlns:p14="http://schemas.microsoft.com/office/powerpoint/2010/main" val="2437597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ormAutofit/>
          </a:bodyPr>
          <a:lstStyle/>
          <a:p>
            <a:r>
              <a:rPr lang="en-US" dirty="0"/>
              <a:t>Endpoint considerations for I-O research: response outcomes</a:t>
            </a:r>
          </a:p>
        </p:txBody>
      </p:sp>
      <p:sp>
        <p:nvSpPr>
          <p:cNvPr id="17" name="Content Placeholder 16">
            <a:extLst>
              <a:ext uri="{FF2B5EF4-FFF2-40B4-BE49-F238E27FC236}">
                <a16:creationId xmlns:a16="http://schemas.microsoft.com/office/drawing/2014/main" id="{C5E6207D-BAB4-4EC9-BE08-1DE627422AC7}"/>
              </a:ext>
            </a:extLst>
          </p:cNvPr>
          <p:cNvSpPr>
            <a:spLocks noGrp="1"/>
          </p:cNvSpPr>
          <p:nvPr>
            <p:ph idx="1"/>
          </p:nvPr>
        </p:nvSpPr>
        <p:spPr>
          <a:xfrm>
            <a:off x="365759" y="1554480"/>
            <a:ext cx="11461115" cy="4572000"/>
          </a:xfrm>
        </p:spPr>
        <p:txBody>
          <a:bodyPr/>
          <a:lstStyle/>
          <a:p>
            <a:r>
              <a:rPr lang="en-US" sz="1600" dirty="0">
                <a:solidFill>
                  <a:schemeClr val="tx2"/>
                </a:solidFill>
              </a:rPr>
              <a:t>The criteria currently used to assess potential benefit of cancer therapies are based on surgery, radiation therapy, and chemotherapy.</a:t>
            </a:r>
            <a:r>
              <a:rPr lang="en-US" sz="1600" baseline="30000" dirty="0">
                <a:solidFill>
                  <a:schemeClr val="tx2"/>
                </a:solidFill>
              </a:rPr>
              <a:t>19</a:t>
            </a:r>
            <a:r>
              <a:rPr lang="en-US" sz="1600" dirty="0">
                <a:solidFill>
                  <a:schemeClr val="tx2"/>
                </a:solidFill>
              </a:rPr>
              <a:t> However, for </a:t>
            </a:r>
            <a:r>
              <a:rPr lang="en-US" sz="1600" b="1" dirty="0">
                <a:solidFill>
                  <a:schemeClr val="tx2"/>
                </a:solidFill>
              </a:rPr>
              <a:t>Immuno-Oncology</a:t>
            </a:r>
            <a:r>
              <a:rPr lang="en-US" sz="1600" dirty="0">
                <a:solidFill>
                  <a:schemeClr val="tx2"/>
                </a:solidFill>
              </a:rPr>
              <a:t>, a different way to fight cancer,</a:t>
            </a:r>
            <a:r>
              <a:rPr lang="en-US" sz="1600" baseline="30000" dirty="0">
                <a:solidFill>
                  <a:schemeClr val="tx2"/>
                </a:solidFill>
              </a:rPr>
              <a:t>20</a:t>
            </a:r>
            <a:r>
              <a:rPr lang="en-US" sz="1600" dirty="0">
                <a:solidFill>
                  <a:schemeClr val="tx2"/>
                </a:solidFill>
              </a:rPr>
              <a:t> a more comprehensive approach to endpoint assessment may be needed to recognize potential benefit.</a:t>
            </a:r>
            <a:r>
              <a:rPr lang="en-US" sz="1600" baseline="30000" dirty="0">
                <a:solidFill>
                  <a:schemeClr val="tx2"/>
                </a:solidFill>
              </a:rPr>
              <a:t>21-24</a:t>
            </a:r>
            <a:endParaRPr lang="en-US" sz="1600" dirty="0">
              <a:solidFill>
                <a:schemeClr val="tx2"/>
              </a:solidFill>
            </a:endParaRPr>
          </a:p>
          <a:p>
            <a:r>
              <a:rPr lang="en-US" sz="1600" dirty="0">
                <a:solidFill>
                  <a:schemeClr val="tx2"/>
                </a:solidFill>
              </a:rPr>
              <a:t>Response can be assessed by both </a:t>
            </a:r>
            <a:r>
              <a:rPr lang="en-US" sz="1600" b="1" dirty="0">
                <a:solidFill>
                  <a:schemeClr val="tx2"/>
                </a:solidFill>
              </a:rPr>
              <a:t>magnitude (size) </a:t>
            </a:r>
            <a:r>
              <a:rPr lang="en-US" sz="1600" dirty="0">
                <a:solidFill>
                  <a:schemeClr val="tx2"/>
                </a:solidFill>
              </a:rPr>
              <a:t>and </a:t>
            </a:r>
            <a:r>
              <a:rPr lang="en-US" sz="1600" b="1" dirty="0">
                <a:solidFill>
                  <a:schemeClr val="tx2"/>
                </a:solidFill>
              </a:rPr>
              <a:t>duration (time)</a:t>
            </a:r>
            <a:r>
              <a:rPr lang="en-US" sz="1600" dirty="0">
                <a:solidFill>
                  <a:schemeClr val="tx2"/>
                </a:solidFill>
              </a:rPr>
              <a:t>.</a:t>
            </a:r>
            <a:r>
              <a:rPr lang="en-US" sz="1600" baseline="30000" dirty="0">
                <a:solidFill>
                  <a:schemeClr val="tx2"/>
                </a:solidFill>
              </a:rPr>
              <a:t>25</a:t>
            </a:r>
          </a:p>
          <a:p>
            <a:endParaRPr lang="en-US" sz="1600" dirty="0">
              <a:solidFill>
                <a:schemeClr val="tx2"/>
              </a:solidFill>
            </a:endParaRPr>
          </a:p>
        </p:txBody>
      </p:sp>
      <p:sp>
        <p:nvSpPr>
          <p:cNvPr id="3" name="Slide Number Placeholder 2">
            <a:extLst>
              <a:ext uri="{FF2B5EF4-FFF2-40B4-BE49-F238E27FC236}">
                <a16:creationId xmlns:a16="http://schemas.microsoft.com/office/drawing/2014/main" id="{0E552A68-C6BA-492A-98F7-9EB0D009C1D8}"/>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51</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435634930"/>
              </p:ext>
            </p:extLst>
          </p:nvPr>
        </p:nvGraphicFramePr>
        <p:xfrm>
          <a:off x="1847577" y="4282402"/>
          <a:ext cx="9979298" cy="811213"/>
        </p:xfrm>
        <a:graphic>
          <a:graphicData uri="http://schemas.openxmlformats.org/drawingml/2006/table">
            <a:tbl>
              <a:tblPr/>
              <a:tblGrid>
                <a:gridCol w="9979298">
                  <a:extLst>
                    <a:ext uri="{9D8B030D-6E8A-4147-A177-3AD203B41FA5}">
                      <a16:colId xmlns:a16="http://schemas.microsoft.com/office/drawing/2014/main" val="20000"/>
                    </a:ext>
                  </a:extLst>
                </a:gridCol>
              </a:tblGrid>
              <a:tr h="0">
                <a:tc>
                  <a:txBody>
                    <a:bodyPr/>
                    <a:lstStyle/>
                    <a:p>
                      <a:pPr>
                        <a:lnSpc>
                          <a:spcPct val="114000"/>
                        </a:lnSpc>
                      </a:pPr>
                      <a:r>
                        <a:rPr lang="en-US" sz="1600" b="1" kern="1200" dirty="0">
                          <a:solidFill>
                            <a:schemeClr val="tx2"/>
                          </a:solidFill>
                          <a:effectLst/>
                          <a:latin typeface="+mn-lt"/>
                          <a:ea typeface="+mn-ea"/>
                          <a:cs typeface="+mn-cs"/>
                        </a:rPr>
                        <a:t>Duration of response (DOR) </a:t>
                      </a:r>
                      <a:r>
                        <a:rPr lang="en-US" sz="1600" dirty="0">
                          <a:solidFill>
                            <a:schemeClr val="tx2"/>
                          </a:solidFill>
                          <a:effectLst/>
                          <a:latin typeface="+mn-lt"/>
                        </a:rPr>
                        <a:t>measures the time from initial tumor response to disease progression.</a:t>
                      </a:r>
                      <a:r>
                        <a:rPr lang="en-US" sz="1600" baseline="0" dirty="0">
                          <a:solidFill>
                            <a:schemeClr val="tx2"/>
                          </a:solidFill>
                          <a:effectLst/>
                          <a:latin typeface="+mn-lt"/>
                        </a:rPr>
                        <a:t> </a:t>
                      </a:r>
                      <a:r>
                        <a:rPr lang="en-US" sz="1600" dirty="0">
                          <a:solidFill>
                            <a:schemeClr val="tx2"/>
                          </a:solidFill>
                          <a:effectLst/>
                          <a:latin typeface="+mn-lt"/>
                        </a:rPr>
                        <a:t>As our understanding of research continues to evolve, the DOR may prove even more relevant to potential benefit than the magnitude of tumor reduction.</a:t>
                      </a:r>
                      <a:r>
                        <a:rPr lang="en-US" sz="1600" baseline="30000" dirty="0">
                          <a:solidFill>
                            <a:schemeClr val="tx2"/>
                          </a:solidFill>
                          <a:effectLst/>
                          <a:latin typeface="+mn-lt"/>
                        </a:rPr>
                        <a:t>25</a:t>
                      </a:r>
                      <a:r>
                        <a:rPr lang="en-US" sz="1600" baseline="30000" dirty="0">
                          <a:solidFill>
                            <a:schemeClr val="tx2"/>
                          </a:solidFill>
                        </a:rPr>
                        <a:t>,26</a:t>
                      </a:r>
                      <a:endParaRPr lang="en-US" sz="1600" dirty="0">
                        <a:solidFill>
                          <a:schemeClr val="tx2"/>
                        </a:solidFill>
                        <a:effectLst/>
                        <a:latin typeface="+mn-lt"/>
                      </a:endParaRPr>
                    </a:p>
                  </a:txBody>
                  <a:tcPr marL="31750" marR="31750" marT="0" marB="0">
                    <a:lnL>
                      <a:noFill/>
                    </a:lnL>
                    <a:lnR>
                      <a:noFill/>
                    </a:lnR>
                    <a:lnT>
                      <a:noFill/>
                    </a:lnT>
                    <a:lnB>
                      <a:noFill/>
                    </a:lnB>
                    <a:noFill/>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1F426208-622D-436F-AB34-E0DF1920E5E3}"/>
              </a:ext>
            </a:extLst>
          </p:cNvPr>
          <p:cNvSpPr txBox="1"/>
          <p:nvPr/>
        </p:nvSpPr>
        <p:spPr>
          <a:xfrm>
            <a:off x="365125" y="5541705"/>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rgbClr val="595454"/>
                </a:solidFill>
                <a:effectLst/>
                <a:uLnTx/>
                <a:uFillTx/>
                <a:latin typeface="Trebuchet MS"/>
                <a:ea typeface="+mj-ea"/>
                <a:cs typeface="+mj-cs"/>
              </a:rPr>
              <a:t>Because responses range in both size and duration, these measures should be evaluated </a:t>
            </a:r>
            <a:br>
              <a:rPr kumimoji="0" lang="en-US" i="0" u="none" strike="noStrike" kern="1200" cap="none" spc="0" normalizeH="0" baseline="0" noProof="0" dirty="0">
                <a:ln>
                  <a:noFill/>
                </a:ln>
                <a:solidFill>
                  <a:srgbClr val="595454"/>
                </a:solidFill>
                <a:effectLst/>
                <a:uLnTx/>
                <a:uFillTx/>
                <a:latin typeface="Trebuchet MS"/>
                <a:ea typeface="+mj-ea"/>
                <a:cs typeface="+mj-cs"/>
              </a:rPr>
            </a:br>
            <a:r>
              <a:rPr kumimoji="0" lang="en-US" i="0" u="none" strike="noStrike" kern="1200" cap="none" spc="0" normalizeH="0" baseline="0" noProof="0" dirty="0">
                <a:ln>
                  <a:noFill/>
                </a:ln>
                <a:solidFill>
                  <a:srgbClr val="595454"/>
                </a:solidFill>
                <a:effectLst/>
                <a:uLnTx/>
                <a:uFillTx/>
                <a:latin typeface="Trebuchet MS"/>
                <a:ea typeface="+mj-ea"/>
                <a:cs typeface="+mj-cs"/>
              </a:rPr>
              <a:t>together to more accurately assess advances in Immuno-Oncology research</a:t>
            </a:r>
            <a:r>
              <a:rPr kumimoji="0" lang="en-US" i="0" u="none" strike="noStrike" kern="1200" cap="none" spc="0" normalizeH="0" baseline="0" noProof="0" dirty="0">
                <a:ln>
                  <a:noFill/>
                </a:ln>
                <a:solidFill>
                  <a:schemeClr val="tx2"/>
                </a:solidFill>
                <a:effectLst/>
                <a:uLnTx/>
                <a:uFillTx/>
                <a:latin typeface="Trebuchet MS"/>
                <a:ea typeface="+mj-ea"/>
                <a:cs typeface="+mj-cs"/>
              </a:rPr>
              <a:t>.</a:t>
            </a:r>
            <a:r>
              <a:rPr kumimoji="0" lang="en-US" i="0" u="none" strike="noStrike" kern="1200" cap="none" spc="0" normalizeH="0" baseline="30000" noProof="0" dirty="0">
                <a:ln>
                  <a:noFill/>
                </a:ln>
                <a:solidFill>
                  <a:schemeClr val="tx2"/>
                </a:solidFill>
                <a:effectLst/>
                <a:uLnTx/>
                <a:uFillTx/>
                <a:latin typeface="Trebuchet MS"/>
                <a:ea typeface="+mj-ea"/>
                <a:cs typeface="+mj-cs"/>
              </a:rPr>
              <a:t>25</a:t>
            </a:r>
          </a:p>
        </p:txBody>
      </p:sp>
      <p:graphicFrame>
        <p:nvGraphicFramePr>
          <p:cNvPr id="19" name="Table 18">
            <a:extLst>
              <a:ext uri="{FF2B5EF4-FFF2-40B4-BE49-F238E27FC236}">
                <a16:creationId xmlns:a16="http://schemas.microsoft.com/office/drawing/2014/main" id="{E8F76874-6888-4A48-9150-838E69F75C16}"/>
              </a:ext>
            </a:extLst>
          </p:cNvPr>
          <p:cNvGraphicFramePr>
            <a:graphicFrameLocks noGrp="1"/>
          </p:cNvGraphicFramePr>
          <p:nvPr>
            <p:extLst>
              <p:ext uri="{D42A27DB-BD31-4B8C-83A1-F6EECF244321}">
                <p14:modId xmlns:p14="http://schemas.microsoft.com/office/powerpoint/2010/main" val="1331532130"/>
              </p:ext>
            </p:extLst>
          </p:nvPr>
        </p:nvGraphicFramePr>
        <p:xfrm>
          <a:off x="1847577" y="3069207"/>
          <a:ext cx="9979298" cy="811213"/>
        </p:xfrm>
        <a:graphic>
          <a:graphicData uri="http://schemas.openxmlformats.org/drawingml/2006/table">
            <a:tbl>
              <a:tblPr/>
              <a:tblGrid>
                <a:gridCol w="9979298">
                  <a:extLst>
                    <a:ext uri="{9D8B030D-6E8A-4147-A177-3AD203B41FA5}">
                      <a16:colId xmlns:a16="http://schemas.microsoft.com/office/drawing/2014/main" val="20000"/>
                    </a:ext>
                  </a:extLst>
                </a:gridCol>
              </a:tblGrid>
              <a:tr h="523220">
                <a:tc>
                  <a:txBody>
                    <a:bodyPr/>
                    <a:lstStyle/>
                    <a:p>
                      <a:pPr>
                        <a:lnSpc>
                          <a:spcPct val="114000"/>
                        </a:lnSpc>
                      </a:pPr>
                      <a:r>
                        <a:rPr lang="en-US" sz="1600" b="1" kern="1200" dirty="0">
                          <a:solidFill>
                            <a:schemeClr val="tx2"/>
                          </a:solidFill>
                          <a:effectLst/>
                          <a:latin typeface="+mn-lt"/>
                          <a:ea typeface="+mn-ea"/>
                          <a:cs typeface="+mn-cs"/>
                        </a:rPr>
                        <a:t>Overall response rate (ORR) </a:t>
                      </a:r>
                      <a:r>
                        <a:rPr lang="en-US" sz="1600" dirty="0">
                          <a:solidFill>
                            <a:schemeClr val="tx2"/>
                          </a:solidFill>
                          <a:effectLst/>
                          <a:latin typeface="+mn-lt"/>
                        </a:rPr>
                        <a:t>is the proportion of patients with a predefined decrease in tumor burden.</a:t>
                      </a:r>
                      <a:r>
                        <a:rPr lang="en-US" sz="1600" baseline="30000" dirty="0">
                          <a:solidFill>
                            <a:schemeClr val="tx2"/>
                          </a:solidFill>
                          <a:effectLst/>
                          <a:latin typeface="+mn-lt"/>
                        </a:rPr>
                        <a:t>25</a:t>
                      </a:r>
                      <a:r>
                        <a:rPr lang="en-US" sz="1600" dirty="0">
                          <a:solidFill>
                            <a:schemeClr val="tx2"/>
                          </a:solidFill>
                          <a:effectLst/>
                          <a:latin typeface="+mn-lt"/>
                        </a:rPr>
                        <a:t> ORR reflects solely the magnitude of response, and is generally defined as a sum of partial and </a:t>
                      </a:r>
                    </a:p>
                    <a:p>
                      <a:pPr>
                        <a:lnSpc>
                          <a:spcPct val="114000"/>
                        </a:lnSpc>
                      </a:pPr>
                      <a:r>
                        <a:rPr lang="en-US" sz="1600" dirty="0">
                          <a:solidFill>
                            <a:schemeClr val="tx2"/>
                          </a:solidFill>
                          <a:effectLst/>
                          <a:latin typeface="+mn-lt"/>
                        </a:rPr>
                        <a:t>complete response</a:t>
                      </a:r>
                      <a:r>
                        <a:rPr lang="en-US" sz="1600" baseline="0" dirty="0">
                          <a:solidFill>
                            <a:schemeClr val="tx2"/>
                          </a:solidFill>
                          <a:effectLst/>
                          <a:latin typeface="+mn-lt"/>
                        </a:rPr>
                        <a:t>s.</a:t>
                      </a:r>
                      <a:r>
                        <a:rPr lang="en-US" sz="1600" baseline="30000" dirty="0">
                          <a:solidFill>
                            <a:schemeClr val="tx2"/>
                          </a:solidFill>
                          <a:effectLst/>
                          <a:latin typeface="+mn-lt"/>
                        </a:rPr>
                        <a:t>25</a:t>
                      </a:r>
                    </a:p>
                  </a:txBody>
                  <a:tcPr marL="31750" marR="31750" marT="0" marB="0">
                    <a:lnL>
                      <a:noFill/>
                    </a:lnL>
                    <a:lnR>
                      <a:noFill/>
                    </a:lnR>
                    <a:lnT>
                      <a:noFill/>
                    </a:lnT>
                    <a:lnB>
                      <a:noFill/>
                    </a:lnB>
                    <a:noFill/>
                  </a:tcPr>
                </a:tc>
                <a:extLst>
                  <a:ext uri="{0D108BD9-81ED-4DB2-BD59-A6C34878D82A}">
                    <a16:rowId xmlns:a16="http://schemas.microsoft.com/office/drawing/2014/main" val="10000"/>
                  </a:ext>
                </a:extLst>
              </a:tr>
            </a:tbl>
          </a:graphicData>
        </a:graphic>
      </p:graphicFrame>
      <p:sp>
        <p:nvSpPr>
          <p:cNvPr id="13" name="Rectangle 12">
            <a:extLst>
              <a:ext uri="{FF2B5EF4-FFF2-40B4-BE49-F238E27FC236}">
                <a16:creationId xmlns:a16="http://schemas.microsoft.com/office/drawing/2014/main" id="{FC473A58-0B02-4E8F-8BB2-0A75D5C20806}"/>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pic>
        <p:nvPicPr>
          <p:cNvPr id="14" name="Picture 13">
            <a:extLst>
              <a:ext uri="{FF2B5EF4-FFF2-40B4-BE49-F238E27FC236}">
                <a16:creationId xmlns:a16="http://schemas.microsoft.com/office/drawing/2014/main" id="{324082FD-1CE7-4ACF-99AD-07B1DDCAE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66" t="32220" r="30299" b="28614"/>
          <a:stretch/>
        </p:blipFill>
        <p:spPr>
          <a:xfrm>
            <a:off x="576211" y="4166822"/>
            <a:ext cx="1052206" cy="1042372"/>
          </a:xfrm>
          <a:prstGeom prst="rect">
            <a:avLst/>
          </a:prstGeom>
        </p:spPr>
      </p:pic>
      <p:pic>
        <p:nvPicPr>
          <p:cNvPr id="15" name="Picture 14">
            <a:extLst>
              <a:ext uri="{FF2B5EF4-FFF2-40B4-BE49-F238E27FC236}">
                <a16:creationId xmlns:a16="http://schemas.microsoft.com/office/drawing/2014/main" id="{0604C5D5-4939-4DBD-998A-43B36F5F8A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94" t="30085" r="30328" b="30138"/>
          <a:stretch/>
        </p:blipFill>
        <p:spPr>
          <a:xfrm>
            <a:off x="576211" y="2946288"/>
            <a:ext cx="1057050" cy="1057050"/>
          </a:xfrm>
          <a:prstGeom prst="rect">
            <a:avLst/>
          </a:prstGeom>
        </p:spPr>
      </p:pic>
    </p:spTree>
    <p:custDataLst>
      <p:tags r:id="rId1"/>
    </p:custDataLst>
    <p:extLst>
      <p:ext uri="{BB962C8B-B14F-4D97-AF65-F5344CB8AC3E}">
        <p14:creationId xmlns:p14="http://schemas.microsoft.com/office/powerpoint/2010/main" val="233529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65759" y="365760"/>
            <a:ext cx="10378440" cy="914400"/>
          </a:xfrm>
        </p:spPr>
        <p:txBody>
          <a:bodyPr>
            <a:normAutofit/>
          </a:bodyPr>
          <a:lstStyle/>
          <a:p>
            <a:r>
              <a:rPr lang="en-US" dirty="0">
                <a:solidFill>
                  <a:schemeClr val="tx2"/>
                </a:solidFill>
              </a:rPr>
              <a:t>Endpoint considerations for I-O research: survival outcomes</a:t>
            </a:r>
          </a:p>
        </p:txBody>
      </p:sp>
      <p:sp>
        <p:nvSpPr>
          <p:cNvPr id="18" name="Content Placeholder 17">
            <a:extLst>
              <a:ext uri="{FF2B5EF4-FFF2-40B4-BE49-F238E27FC236}">
                <a16:creationId xmlns:a16="http://schemas.microsoft.com/office/drawing/2014/main" id="{6E988B13-F781-42CD-A247-E126B6A34271}"/>
              </a:ext>
            </a:extLst>
          </p:cNvPr>
          <p:cNvSpPr>
            <a:spLocks noGrp="1"/>
          </p:cNvSpPr>
          <p:nvPr>
            <p:ph idx="1"/>
          </p:nvPr>
        </p:nvSpPr>
        <p:spPr>
          <a:xfrm>
            <a:off x="365759" y="1554480"/>
            <a:ext cx="11461115" cy="4572000"/>
          </a:xfrm>
        </p:spPr>
        <p:txBody>
          <a:bodyPr/>
          <a:lstStyle/>
          <a:p>
            <a:r>
              <a:rPr lang="en-US" sz="1600" b="1" dirty="0"/>
              <a:t>Overall survival (OS), progression-free survival (PFS), and overall response rate (ORR) </a:t>
            </a:r>
            <a:r>
              <a:rPr lang="en-US" sz="1600" dirty="0"/>
              <a:t>are among endpoints used to measure outcomes in oncology research. OS is the gold standard to assess therapeutic benefit when </a:t>
            </a:r>
            <a:r>
              <a:rPr lang="en-US" sz="1600" dirty="0">
                <a:solidFill>
                  <a:schemeClr val="tx2"/>
                </a:solidFill>
              </a:rPr>
              <a:t>possible.</a:t>
            </a:r>
            <a:r>
              <a:rPr lang="en-US" sz="1600" baseline="30000" dirty="0">
                <a:solidFill>
                  <a:schemeClr val="tx2"/>
                </a:solidFill>
              </a:rPr>
              <a:t>25,26</a:t>
            </a:r>
          </a:p>
          <a:p>
            <a:endParaRPr lang="en-US" sz="1600" dirty="0"/>
          </a:p>
        </p:txBody>
      </p:sp>
      <p:sp>
        <p:nvSpPr>
          <p:cNvPr id="3" name="Slide Number Placeholder 2">
            <a:extLst>
              <a:ext uri="{FF2B5EF4-FFF2-40B4-BE49-F238E27FC236}">
                <a16:creationId xmlns:a16="http://schemas.microsoft.com/office/drawing/2014/main" id="{D68C8741-5409-4636-B869-184363351207}"/>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52</a:t>
            </a:fld>
            <a:endParaRPr lang="en-US" dirty="0"/>
          </a:p>
        </p:txBody>
      </p:sp>
      <p:sp>
        <p:nvSpPr>
          <p:cNvPr id="14" name="Rectangle 13"/>
          <p:cNvSpPr/>
          <p:nvPr/>
        </p:nvSpPr>
        <p:spPr>
          <a:xfrm>
            <a:off x="8090808" y="3266450"/>
            <a:ext cx="3174092" cy="911468"/>
          </a:xfrm>
          <a:prstGeom prst="rect">
            <a:avLst/>
          </a:prstGeom>
        </p:spPr>
        <p:txBody>
          <a:bodyPr wrap="square">
            <a:spAutoFit/>
          </a:bodyPr>
          <a:lstStyle/>
          <a:p>
            <a:pPr algn="ctr">
              <a:lnSpc>
                <a:spcPct val="114000"/>
              </a:lnSpc>
            </a:pPr>
            <a:r>
              <a:rPr lang="en-US" sz="1600" b="1" dirty="0"/>
              <a:t>Assessing multiple measures can illustrate the full scope of clinical benefit</a:t>
            </a:r>
            <a:r>
              <a:rPr lang="en-US" sz="1600" b="1" dirty="0">
                <a:solidFill>
                  <a:schemeClr val="tx2"/>
                </a:solidFill>
              </a:rPr>
              <a:t>.</a:t>
            </a:r>
            <a:r>
              <a:rPr lang="en-US" sz="1600" baseline="30000" dirty="0">
                <a:solidFill>
                  <a:schemeClr val="tx2"/>
                </a:solidFill>
              </a:rPr>
              <a:t>22-24,27</a:t>
            </a:r>
            <a:endParaRPr lang="en-US" sz="1600" dirty="0">
              <a:solidFill>
                <a:schemeClr val="tx2"/>
              </a:solidFill>
            </a:endParaRPr>
          </a:p>
        </p:txBody>
      </p:sp>
      <p:sp>
        <p:nvSpPr>
          <p:cNvPr id="10" name="TextBox 9">
            <a:extLst>
              <a:ext uri="{FF2B5EF4-FFF2-40B4-BE49-F238E27FC236}">
                <a16:creationId xmlns:a16="http://schemas.microsoft.com/office/drawing/2014/main" id="{DD0DCA10-6138-4A38-9629-5A9A2603E1D1}"/>
              </a:ext>
            </a:extLst>
          </p:cNvPr>
          <p:cNvSpPr txBox="1"/>
          <p:nvPr/>
        </p:nvSpPr>
        <p:spPr>
          <a:xfrm>
            <a:off x="365125" y="5541705"/>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rgbClr val="595454"/>
                </a:solidFill>
                <a:effectLst/>
                <a:uLnTx/>
                <a:uFillTx/>
                <a:latin typeface="Trebuchet MS"/>
                <a:ea typeface="+mj-ea"/>
                <a:cs typeface="+mj-cs"/>
              </a:rPr>
              <a:t>Assessment of these measures in combination can provide a broad and comprehensive picture of the difference between the investigational arm and the control arm with respect to PFS and </a:t>
            </a:r>
            <a:r>
              <a:rPr kumimoji="0" lang="en-US" i="0" u="none" strike="noStrike" kern="1200" cap="none" spc="0" normalizeH="0" baseline="0" noProof="0" dirty="0">
                <a:ln>
                  <a:noFill/>
                </a:ln>
                <a:solidFill>
                  <a:schemeClr val="tx2"/>
                </a:solidFill>
                <a:effectLst/>
                <a:uLnTx/>
                <a:uFillTx/>
                <a:latin typeface="Trebuchet MS"/>
                <a:ea typeface="+mj-ea"/>
                <a:cs typeface="+mj-cs"/>
              </a:rPr>
              <a:t>OS.</a:t>
            </a:r>
            <a:r>
              <a:rPr lang="en-US" baseline="30000" dirty="0">
                <a:solidFill>
                  <a:schemeClr val="tx2"/>
                </a:solidFill>
                <a:latin typeface="Trebuchet MS"/>
              </a:rPr>
              <a:t>22</a:t>
            </a:r>
            <a:r>
              <a:rPr kumimoji="0" lang="en-US" i="0" u="none" strike="noStrike" kern="1200" cap="none" spc="0" normalizeH="0" baseline="30000" noProof="0" dirty="0">
                <a:ln>
                  <a:noFill/>
                </a:ln>
                <a:solidFill>
                  <a:schemeClr val="tx2"/>
                </a:solidFill>
                <a:effectLst/>
                <a:uLnTx/>
                <a:uFillTx/>
                <a:latin typeface="Trebuchet MS"/>
                <a:ea typeface="+mj-ea"/>
                <a:cs typeface="+mj-cs"/>
              </a:rPr>
              <a:t>-24,27</a:t>
            </a:r>
          </a:p>
        </p:txBody>
      </p:sp>
      <p:sp>
        <p:nvSpPr>
          <p:cNvPr id="8" name="Rectangle 7">
            <a:extLst>
              <a:ext uri="{FF2B5EF4-FFF2-40B4-BE49-F238E27FC236}">
                <a16:creationId xmlns:a16="http://schemas.microsoft.com/office/drawing/2014/main" id="{756523DE-7567-4CA3-B2D0-40AD1D11AD87}"/>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pic>
        <p:nvPicPr>
          <p:cNvPr id="11" name="Picture 10" descr="Timeline&#10;&#10;Description automatically generated">
            <a:extLst>
              <a:ext uri="{FF2B5EF4-FFF2-40B4-BE49-F238E27FC236}">
                <a16:creationId xmlns:a16="http://schemas.microsoft.com/office/drawing/2014/main" id="{18B71B77-0492-4981-8335-405B37858E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01"/>
          <a:stretch/>
        </p:blipFill>
        <p:spPr>
          <a:xfrm>
            <a:off x="364493" y="2247900"/>
            <a:ext cx="7940424" cy="3385242"/>
          </a:xfrm>
          <a:prstGeom prst="rect">
            <a:avLst/>
          </a:prstGeom>
        </p:spPr>
      </p:pic>
    </p:spTree>
    <p:custDataLst>
      <p:tags r:id="rId1"/>
    </p:custDataLst>
    <p:extLst>
      <p:ext uri="{BB962C8B-B14F-4D97-AF65-F5344CB8AC3E}">
        <p14:creationId xmlns:p14="http://schemas.microsoft.com/office/powerpoint/2010/main" val="3540727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522565-6AC4-466C-9701-0363D4316CFB}"/>
              </a:ext>
            </a:extLst>
          </p:cNvPr>
          <p:cNvSpPr txBox="1"/>
          <p:nvPr/>
        </p:nvSpPr>
        <p:spPr>
          <a:xfrm>
            <a:off x="2000751" y="3271379"/>
            <a:ext cx="9667875" cy="911468"/>
          </a:xfrm>
          <a:prstGeom prst="rect">
            <a:avLst/>
          </a:prstGeom>
          <a:noFill/>
        </p:spPr>
        <p:txBody>
          <a:bodyPr wrap="square" rtlCol="0">
            <a:spAutoFit/>
          </a:bodyPr>
          <a:lstStyle/>
          <a:p>
            <a:pPr>
              <a:lnSpc>
                <a:spcPct val="114000"/>
              </a:lnSpc>
            </a:pPr>
            <a:r>
              <a:rPr lang="en-US" sz="1600" b="1" dirty="0">
                <a:solidFill>
                  <a:schemeClr val="tx2"/>
                </a:solidFill>
              </a:rPr>
              <a:t>Treatment-free survival (TFS) </a:t>
            </a:r>
            <a:r>
              <a:rPr lang="en-US" sz="1600" dirty="0">
                <a:solidFill>
                  <a:schemeClr val="tx2"/>
                </a:solidFill>
              </a:rPr>
              <a:t>is the time that patients in a given treatment arm spent off treatment prior to initiating a subsequent therapy.</a:t>
            </a:r>
            <a:r>
              <a:rPr lang="en-US" sz="1600" baseline="30000" dirty="0">
                <a:solidFill>
                  <a:schemeClr val="tx2"/>
                </a:solidFill>
              </a:rPr>
              <a:t>29,30 </a:t>
            </a:r>
            <a:r>
              <a:rPr lang="en-US" sz="1600" dirty="0">
                <a:solidFill>
                  <a:schemeClr val="tx2"/>
                </a:solidFill>
              </a:rPr>
              <a:t>TFS may integrate patient quality of life and toxicities experienced during the treatment-free period.</a:t>
            </a:r>
            <a:r>
              <a:rPr lang="en-US" sz="1600" baseline="30000" dirty="0">
                <a:solidFill>
                  <a:schemeClr val="tx2"/>
                </a:solidFill>
              </a:rPr>
              <a:t>29,30</a:t>
            </a:r>
            <a:endParaRPr lang="pt-BR" sz="1600" baseline="30000" dirty="0">
              <a:solidFill>
                <a:schemeClr val="tx2"/>
              </a:solidFill>
            </a:endParaRPr>
          </a:p>
        </p:txBody>
      </p:sp>
      <p:sp>
        <p:nvSpPr>
          <p:cNvPr id="4" name="Title 3">
            <a:extLst>
              <a:ext uri="{FF2B5EF4-FFF2-40B4-BE49-F238E27FC236}">
                <a16:creationId xmlns:a16="http://schemas.microsoft.com/office/drawing/2014/main" id="{02B5B2BC-1CEC-4595-8157-D7C3D05A80B1}"/>
              </a:ext>
            </a:extLst>
          </p:cNvPr>
          <p:cNvSpPr>
            <a:spLocks noGrp="1"/>
          </p:cNvSpPr>
          <p:nvPr>
            <p:ph type="title"/>
          </p:nvPr>
        </p:nvSpPr>
        <p:spPr>
          <a:xfrm>
            <a:off x="365759" y="365760"/>
            <a:ext cx="10378440" cy="914400"/>
          </a:xfrm>
        </p:spPr>
        <p:txBody>
          <a:bodyPr>
            <a:noAutofit/>
          </a:bodyPr>
          <a:lstStyle/>
          <a:p>
            <a:r>
              <a:rPr lang="en-US" dirty="0"/>
              <a:t>Endpoint considerations for I-O research: additional outcomes</a:t>
            </a:r>
          </a:p>
        </p:txBody>
      </p:sp>
      <p:sp>
        <p:nvSpPr>
          <p:cNvPr id="18" name="Content Placeholder 17">
            <a:extLst>
              <a:ext uri="{FF2B5EF4-FFF2-40B4-BE49-F238E27FC236}">
                <a16:creationId xmlns:a16="http://schemas.microsoft.com/office/drawing/2014/main" id="{7CF89C84-8E4E-4136-A011-0188E38D3068}"/>
              </a:ext>
            </a:extLst>
          </p:cNvPr>
          <p:cNvSpPr>
            <a:spLocks noGrp="1"/>
          </p:cNvSpPr>
          <p:nvPr>
            <p:ph idx="1"/>
          </p:nvPr>
        </p:nvSpPr>
        <p:spPr>
          <a:xfrm>
            <a:off x="365760" y="1554480"/>
            <a:ext cx="11460482" cy="411437"/>
          </a:xfrm>
        </p:spPr>
        <p:txBody>
          <a:bodyPr/>
          <a:lstStyle/>
          <a:p>
            <a:pPr marL="0" indent="0">
              <a:buNone/>
            </a:pPr>
            <a:r>
              <a:rPr lang="en-US" sz="1600" b="1" dirty="0"/>
              <a:t>Other measures may provide additional information regarding clinical benefit of a treatment</a:t>
            </a:r>
          </a:p>
        </p:txBody>
      </p:sp>
      <p:sp>
        <p:nvSpPr>
          <p:cNvPr id="3" name="Slide Number Placeholder 2">
            <a:extLst>
              <a:ext uri="{FF2B5EF4-FFF2-40B4-BE49-F238E27FC236}">
                <a16:creationId xmlns:a16="http://schemas.microsoft.com/office/drawing/2014/main" id="{C77E97B2-DEEF-42F6-89A4-46D988FD1F53}"/>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53</a:t>
            </a:fld>
            <a:endParaRPr lang="en-US" dirty="0"/>
          </a:p>
        </p:txBody>
      </p:sp>
      <p:sp>
        <p:nvSpPr>
          <p:cNvPr id="7" name="Rectangle 6">
            <a:extLst>
              <a:ext uri="{FF2B5EF4-FFF2-40B4-BE49-F238E27FC236}">
                <a16:creationId xmlns:a16="http://schemas.microsoft.com/office/drawing/2014/main" id="{34E4D030-6350-4CFC-A2AD-CE322A392E3D}"/>
              </a:ext>
            </a:extLst>
          </p:cNvPr>
          <p:cNvSpPr/>
          <p:nvPr/>
        </p:nvSpPr>
        <p:spPr>
          <a:xfrm>
            <a:off x="2000751" y="4489850"/>
            <a:ext cx="9667875" cy="830997"/>
          </a:xfrm>
          <a:prstGeom prst="rect">
            <a:avLst/>
          </a:prstGeom>
        </p:spPr>
        <p:txBody>
          <a:bodyPr wrap="square">
            <a:spAutoFit/>
          </a:bodyPr>
          <a:lstStyle/>
          <a:p>
            <a:r>
              <a:rPr lang="en-US" sz="1600" b="1" dirty="0">
                <a:solidFill>
                  <a:schemeClr val="tx2"/>
                </a:solidFill>
              </a:rPr>
              <a:t>Patient-reported outcomes (PROs) </a:t>
            </a:r>
            <a:r>
              <a:rPr lang="en-US" sz="1600" dirty="0">
                <a:solidFill>
                  <a:schemeClr val="tx2"/>
                </a:solidFill>
              </a:rPr>
              <a:t>assess a patient’s HRQOL (physical, psychological, and social) as experienced by the patient without the interpretation of a clinician.</a:t>
            </a:r>
            <a:r>
              <a:rPr lang="en-US" sz="1600" baseline="30000" dirty="0">
                <a:solidFill>
                  <a:schemeClr val="tx2"/>
                </a:solidFill>
              </a:rPr>
              <a:t>31,32 </a:t>
            </a:r>
            <a:r>
              <a:rPr lang="en-US" sz="1600" dirty="0">
                <a:solidFill>
                  <a:schemeClr val="tx2"/>
                </a:solidFill>
              </a:rPr>
              <a:t>The prominence of this measure is increasing as both a primary and secondary endpoint.</a:t>
            </a:r>
            <a:r>
              <a:rPr lang="en-US" sz="1600" baseline="30000" dirty="0">
                <a:solidFill>
                  <a:schemeClr val="tx2"/>
                </a:solidFill>
              </a:rPr>
              <a:t>31-33</a:t>
            </a:r>
          </a:p>
        </p:txBody>
      </p:sp>
      <p:sp>
        <p:nvSpPr>
          <p:cNvPr id="12" name="TextBox 11">
            <a:extLst>
              <a:ext uri="{FF2B5EF4-FFF2-40B4-BE49-F238E27FC236}">
                <a16:creationId xmlns:a16="http://schemas.microsoft.com/office/drawing/2014/main" id="{BB79ADE5-8C66-4041-906B-0BF780853CB2}"/>
              </a:ext>
            </a:extLst>
          </p:cNvPr>
          <p:cNvSpPr txBox="1"/>
          <p:nvPr/>
        </p:nvSpPr>
        <p:spPr>
          <a:xfrm>
            <a:off x="365125" y="5664815"/>
            <a:ext cx="11461117" cy="338554"/>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rgbClr val="595454"/>
                </a:solidFill>
                <a:effectLst/>
                <a:uLnTx/>
                <a:uFillTx/>
                <a:latin typeface="Trebuchet MS"/>
                <a:ea typeface="+mj-ea"/>
                <a:cs typeface="+mj-cs"/>
              </a:rPr>
              <a:t>PFS2, TFS, and PROs are other measures to obtain more information about the clinical benefits of a treatment. </a:t>
            </a:r>
          </a:p>
        </p:txBody>
      </p:sp>
      <p:sp>
        <p:nvSpPr>
          <p:cNvPr id="14" name="Rectangle 13">
            <a:extLst>
              <a:ext uri="{FF2B5EF4-FFF2-40B4-BE49-F238E27FC236}">
                <a16:creationId xmlns:a16="http://schemas.microsoft.com/office/drawing/2014/main" id="{3796640C-302C-47BD-9B21-1233006ADE84}"/>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pic>
        <p:nvPicPr>
          <p:cNvPr id="15" name="Picture 14" descr="Logo&#10;&#10;Description automatically generated">
            <a:extLst>
              <a:ext uri="{FF2B5EF4-FFF2-40B4-BE49-F238E27FC236}">
                <a16:creationId xmlns:a16="http://schemas.microsoft.com/office/drawing/2014/main" id="{5519C1E3-2DAD-4762-BE97-6144D8BE1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008" t="30360" r="30193" b="30370"/>
          <a:stretch/>
        </p:blipFill>
        <p:spPr>
          <a:xfrm>
            <a:off x="586645" y="3180695"/>
            <a:ext cx="1094742" cy="1079743"/>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85FC6ABB-38C9-4245-A0D8-B9BFC17FB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796" t="30413" r="29660" b="30440"/>
          <a:stretch/>
        </p:blipFill>
        <p:spPr>
          <a:xfrm>
            <a:off x="576766" y="4372304"/>
            <a:ext cx="1104621" cy="1066088"/>
          </a:xfrm>
          <a:prstGeom prst="rect">
            <a:avLst/>
          </a:prstGeom>
        </p:spPr>
      </p:pic>
      <p:sp>
        <p:nvSpPr>
          <p:cNvPr id="6" name="TextBox 5">
            <a:extLst>
              <a:ext uri="{FF2B5EF4-FFF2-40B4-BE49-F238E27FC236}">
                <a16:creationId xmlns:a16="http://schemas.microsoft.com/office/drawing/2014/main" id="{33378DD3-4FB9-4ADB-5831-E8F634E7345F}"/>
              </a:ext>
            </a:extLst>
          </p:cNvPr>
          <p:cNvSpPr txBox="1"/>
          <p:nvPr/>
        </p:nvSpPr>
        <p:spPr>
          <a:xfrm>
            <a:off x="2000751" y="2077783"/>
            <a:ext cx="9667875" cy="911468"/>
          </a:xfrm>
          <a:prstGeom prst="rect">
            <a:avLst/>
          </a:prstGeom>
          <a:noFill/>
        </p:spPr>
        <p:txBody>
          <a:bodyPr wrap="square" rtlCol="0">
            <a:spAutoFit/>
          </a:bodyPr>
          <a:lstStyle/>
          <a:p>
            <a:pPr>
              <a:lnSpc>
                <a:spcPct val="114000"/>
              </a:lnSpc>
            </a:pPr>
            <a:r>
              <a:rPr lang="en-US" sz="1600" b="1" dirty="0">
                <a:solidFill>
                  <a:schemeClr val="tx2"/>
                </a:solidFill>
              </a:rPr>
              <a:t>Time to second progression (PFS2) </a:t>
            </a:r>
            <a:r>
              <a:rPr lang="en-US" sz="1600" dirty="0">
                <a:solidFill>
                  <a:schemeClr val="tx2"/>
                </a:solidFill>
              </a:rPr>
              <a:t>measures time from initial randomization to second objective disease progression or death.</a:t>
            </a:r>
            <a:r>
              <a:rPr lang="en-US" sz="1600" baseline="30000" dirty="0">
                <a:solidFill>
                  <a:schemeClr val="tx2"/>
                </a:solidFill>
              </a:rPr>
              <a:t>28</a:t>
            </a:r>
            <a:r>
              <a:rPr lang="en-US" sz="1600" dirty="0">
                <a:solidFill>
                  <a:schemeClr val="tx2"/>
                </a:solidFill>
              </a:rPr>
              <a:t> PFS2 may help assess clinical benefit that exists beyond initial progression but before death.</a:t>
            </a:r>
            <a:r>
              <a:rPr lang="en-US" sz="1600" baseline="30000" dirty="0">
                <a:solidFill>
                  <a:schemeClr val="tx2"/>
                </a:solidFill>
              </a:rPr>
              <a:t>28</a:t>
            </a:r>
            <a:endParaRPr lang="pt-BR" sz="1600" baseline="30000" dirty="0">
              <a:solidFill>
                <a:schemeClr val="tx2"/>
              </a:solidFill>
            </a:endParaRPr>
          </a:p>
        </p:txBody>
      </p:sp>
      <p:pic>
        <p:nvPicPr>
          <p:cNvPr id="8" name="Picture 7">
            <a:extLst>
              <a:ext uri="{FF2B5EF4-FFF2-40B4-BE49-F238E27FC236}">
                <a16:creationId xmlns:a16="http://schemas.microsoft.com/office/drawing/2014/main" id="{E3BD1B1A-0671-B164-CA3D-4C1A28C3FA00}"/>
              </a:ext>
            </a:extLst>
          </p:cNvPr>
          <p:cNvPicPr>
            <a:picLocks noChangeAspect="1"/>
          </p:cNvPicPr>
          <p:nvPr/>
        </p:nvPicPr>
        <p:blipFill>
          <a:blip r:embed="rId6"/>
          <a:stretch>
            <a:fillRect/>
          </a:stretch>
        </p:blipFill>
        <p:spPr>
          <a:xfrm>
            <a:off x="641353" y="2104902"/>
            <a:ext cx="975445" cy="981541"/>
          </a:xfrm>
          <a:prstGeom prst="rect">
            <a:avLst/>
          </a:prstGeom>
        </p:spPr>
      </p:pic>
    </p:spTree>
    <p:custDataLst>
      <p:tags r:id="rId1"/>
    </p:custDataLst>
    <p:extLst>
      <p:ext uri="{BB962C8B-B14F-4D97-AF65-F5344CB8AC3E}">
        <p14:creationId xmlns:p14="http://schemas.microsoft.com/office/powerpoint/2010/main" val="2932753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ormAutofit/>
          </a:bodyPr>
          <a:lstStyle/>
          <a:p>
            <a:r>
              <a:rPr lang="en-US"/>
              <a:t>Immune-mediated adverse reactions (1/3)</a:t>
            </a:r>
            <a:endParaRPr lang="en-US" dirty="0"/>
          </a:p>
        </p:txBody>
      </p:sp>
      <p:sp>
        <p:nvSpPr>
          <p:cNvPr id="20" name="Content Placeholder 19">
            <a:extLst>
              <a:ext uri="{FF2B5EF4-FFF2-40B4-BE49-F238E27FC236}">
                <a16:creationId xmlns:a16="http://schemas.microsoft.com/office/drawing/2014/main" id="{7A6F535D-8F0F-49E4-BFE2-F269805A36BB}"/>
              </a:ext>
            </a:extLst>
          </p:cNvPr>
          <p:cNvSpPr>
            <a:spLocks noGrp="1"/>
          </p:cNvSpPr>
          <p:nvPr>
            <p:ph idx="1"/>
          </p:nvPr>
        </p:nvSpPr>
        <p:spPr>
          <a:xfrm>
            <a:off x="365759" y="1554480"/>
            <a:ext cx="11461115" cy="4572000"/>
          </a:xfrm>
        </p:spPr>
        <p:txBody>
          <a:bodyPr/>
          <a:lstStyle/>
          <a:p>
            <a:pPr marL="0" indent="0">
              <a:buNone/>
            </a:pPr>
            <a:r>
              <a:rPr lang="en-US" sz="1600" b="1"/>
              <a:t>Both traditional cancer therapies and immunotherapy can lead to adverse reactions</a:t>
            </a:r>
          </a:p>
          <a:p>
            <a:r>
              <a:rPr lang="en-US" sz="1600"/>
              <a:t>Traditional therapies may affect healthy cells, in addition to the target cells, leading to adverse reactions. Immunotherapies can also affect healthy cells resulting in immune-mediated adverse reactions (IMARs), a specific type of adverse reaction.</a:t>
            </a:r>
            <a:r>
              <a:rPr lang="en-US" sz="1600" baseline="30000">
                <a:solidFill>
                  <a:schemeClr val="tx2"/>
                </a:solidFill>
              </a:rPr>
              <a:t>6,34-38</a:t>
            </a:r>
            <a:endParaRPr lang="en-US" sz="1600">
              <a:solidFill>
                <a:schemeClr val="tx2"/>
              </a:solidFill>
            </a:endParaRPr>
          </a:p>
          <a:p>
            <a:endParaRPr lang="en-US" sz="1600"/>
          </a:p>
          <a:p>
            <a:endParaRPr lang="en-US" sz="1600" dirty="0"/>
          </a:p>
        </p:txBody>
      </p:sp>
      <p:sp>
        <p:nvSpPr>
          <p:cNvPr id="2" name="Slide Number Placeholder 1">
            <a:extLst>
              <a:ext uri="{FF2B5EF4-FFF2-40B4-BE49-F238E27FC236}">
                <a16:creationId xmlns:a16="http://schemas.microsoft.com/office/drawing/2014/main" id="{EC688A4D-55F1-451A-83B5-161DBC7757CE}"/>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54</a:t>
            </a:fld>
            <a:endParaRPr lang="en-US" dirty="0"/>
          </a:p>
        </p:txBody>
      </p:sp>
      <p:sp>
        <p:nvSpPr>
          <p:cNvPr id="6" name="Rectangle 5">
            <a:extLst>
              <a:ext uri="{FF2B5EF4-FFF2-40B4-BE49-F238E27FC236}">
                <a16:creationId xmlns:a16="http://schemas.microsoft.com/office/drawing/2014/main" id="{89015A72-1439-4413-AEE1-D0D97DF96C56}"/>
              </a:ext>
            </a:extLst>
          </p:cNvPr>
          <p:cNvSpPr/>
          <p:nvPr/>
        </p:nvSpPr>
        <p:spPr>
          <a:xfrm>
            <a:off x="1406912" y="2861451"/>
            <a:ext cx="9378176" cy="350032"/>
          </a:xfrm>
          <a:prstGeom prst="rect">
            <a:avLst/>
          </a:prstGeom>
        </p:spPr>
        <p:txBody>
          <a:bodyPr wrap="square">
            <a:spAutoFit/>
          </a:bodyPr>
          <a:lstStyle/>
          <a:p>
            <a:pPr algn="ctr">
              <a:lnSpc>
                <a:spcPct val="114000"/>
              </a:lnSpc>
            </a:pPr>
            <a:r>
              <a:rPr lang="en-US" sz="1600" b="1" dirty="0">
                <a:solidFill>
                  <a:schemeClr val="tx2"/>
                </a:solidFill>
              </a:rPr>
              <a:t>Mechanism of action for each treatment approach leads to adverse reactions</a:t>
            </a:r>
          </a:p>
        </p:txBody>
      </p:sp>
      <p:sp>
        <p:nvSpPr>
          <p:cNvPr id="24" name="TextBox 23">
            <a:extLst>
              <a:ext uri="{FF2B5EF4-FFF2-40B4-BE49-F238E27FC236}">
                <a16:creationId xmlns:a16="http://schemas.microsoft.com/office/drawing/2014/main" id="{41913BA5-E070-4B2C-8E51-77E7BDE520F6}"/>
              </a:ext>
            </a:extLst>
          </p:cNvPr>
          <p:cNvSpPr txBox="1"/>
          <p:nvPr/>
        </p:nvSpPr>
        <p:spPr>
          <a:xfrm>
            <a:off x="1350030" y="4959990"/>
            <a:ext cx="788678" cy="215444"/>
          </a:xfrm>
          <a:prstGeom prst="rect">
            <a:avLst/>
          </a:prstGeom>
          <a:noFill/>
        </p:spPr>
        <p:txBody>
          <a:bodyPr wrap="none" lIns="0" tIns="0" rIns="0" bIns="0" rtlCol="0" anchor="ctr" anchorCtr="0">
            <a:spAutoFit/>
          </a:bodyPr>
          <a:lstStyle/>
          <a:p>
            <a:pPr algn="ctr"/>
            <a:r>
              <a:rPr lang="en-US" sz="1400" b="1" dirty="0"/>
              <a:t>Radiation</a:t>
            </a:r>
          </a:p>
        </p:txBody>
      </p:sp>
      <p:sp>
        <p:nvSpPr>
          <p:cNvPr id="25" name="TextBox 24">
            <a:extLst>
              <a:ext uri="{FF2B5EF4-FFF2-40B4-BE49-F238E27FC236}">
                <a16:creationId xmlns:a16="http://schemas.microsoft.com/office/drawing/2014/main" id="{87AA5ED6-2B74-464A-9324-541D25FED0BA}"/>
              </a:ext>
            </a:extLst>
          </p:cNvPr>
          <p:cNvSpPr txBox="1"/>
          <p:nvPr/>
        </p:nvSpPr>
        <p:spPr>
          <a:xfrm>
            <a:off x="4087757" y="4959990"/>
            <a:ext cx="1220655" cy="215444"/>
          </a:xfrm>
          <a:prstGeom prst="rect">
            <a:avLst/>
          </a:prstGeom>
          <a:noFill/>
        </p:spPr>
        <p:txBody>
          <a:bodyPr wrap="none" lIns="0" tIns="0" rIns="0" bIns="0" rtlCol="0" anchor="ctr" anchorCtr="0">
            <a:spAutoFit/>
          </a:bodyPr>
          <a:lstStyle/>
          <a:p>
            <a:pPr algn="ctr"/>
            <a:r>
              <a:rPr lang="en-US" sz="1400" b="1" dirty="0"/>
              <a:t>Chemotherapy</a:t>
            </a:r>
          </a:p>
        </p:txBody>
      </p:sp>
      <p:sp>
        <p:nvSpPr>
          <p:cNvPr id="26" name="TextBox 25">
            <a:extLst>
              <a:ext uri="{FF2B5EF4-FFF2-40B4-BE49-F238E27FC236}">
                <a16:creationId xmlns:a16="http://schemas.microsoft.com/office/drawing/2014/main" id="{B4ABE43F-5722-4F62-92DC-EC224BE0ABBE}"/>
              </a:ext>
            </a:extLst>
          </p:cNvPr>
          <p:cNvSpPr txBox="1"/>
          <p:nvPr/>
        </p:nvSpPr>
        <p:spPr>
          <a:xfrm>
            <a:off x="6872902" y="4959990"/>
            <a:ext cx="1434816" cy="215444"/>
          </a:xfrm>
          <a:prstGeom prst="rect">
            <a:avLst/>
          </a:prstGeom>
          <a:noFill/>
        </p:spPr>
        <p:txBody>
          <a:bodyPr wrap="none" lIns="0" tIns="0" rIns="0" bIns="0" rtlCol="0" anchor="ctr" anchorCtr="0">
            <a:spAutoFit/>
          </a:bodyPr>
          <a:lstStyle/>
          <a:p>
            <a:pPr algn="ctr"/>
            <a:r>
              <a:rPr lang="en-US" sz="1400" b="1" dirty="0"/>
              <a:t>Targeted therapy</a:t>
            </a:r>
          </a:p>
        </p:txBody>
      </p:sp>
      <p:sp>
        <p:nvSpPr>
          <p:cNvPr id="30" name="TextBox 29">
            <a:extLst>
              <a:ext uri="{FF2B5EF4-FFF2-40B4-BE49-F238E27FC236}">
                <a16:creationId xmlns:a16="http://schemas.microsoft.com/office/drawing/2014/main" id="{068177A6-6C95-4FF4-9E08-0F695E2A8405}"/>
              </a:ext>
            </a:extLst>
          </p:cNvPr>
          <p:cNvSpPr txBox="1"/>
          <p:nvPr/>
        </p:nvSpPr>
        <p:spPr>
          <a:xfrm>
            <a:off x="9814137" y="4959990"/>
            <a:ext cx="1316835" cy="215444"/>
          </a:xfrm>
          <a:prstGeom prst="rect">
            <a:avLst/>
          </a:prstGeom>
          <a:noFill/>
        </p:spPr>
        <p:txBody>
          <a:bodyPr wrap="none" lIns="0" tIns="0" rIns="0" bIns="0" rtlCol="0" anchor="ctr" anchorCtr="0">
            <a:spAutoFit/>
          </a:bodyPr>
          <a:lstStyle/>
          <a:p>
            <a:pPr algn="ctr"/>
            <a:r>
              <a:rPr lang="en-US" sz="1400" b="1" dirty="0"/>
              <a:t>Immunotherapy</a:t>
            </a:r>
          </a:p>
        </p:txBody>
      </p:sp>
      <p:pic>
        <p:nvPicPr>
          <p:cNvPr id="31" name="Picture 30">
            <a:extLst>
              <a:ext uri="{FF2B5EF4-FFF2-40B4-BE49-F238E27FC236}">
                <a16:creationId xmlns:a16="http://schemas.microsoft.com/office/drawing/2014/main" id="{5485353D-12ED-49A3-8280-ACCCB0362C6F}"/>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31000"/>
                    </a14:imgEffect>
                    <a14:imgEffect>
                      <a14:brightnessContrast contrast="6000"/>
                    </a14:imgEffect>
                  </a14:imgLayer>
                </a14:imgProps>
              </a:ext>
              <a:ext uri="{28A0092B-C50C-407E-A947-70E740481C1C}">
                <a14:useLocalDpi xmlns:a14="http://schemas.microsoft.com/office/drawing/2010/main" val="0"/>
              </a:ext>
            </a:extLst>
          </a:blip>
          <a:srcRect/>
          <a:stretch/>
        </p:blipFill>
        <p:spPr>
          <a:xfrm>
            <a:off x="365125" y="3426810"/>
            <a:ext cx="2758488" cy="1480756"/>
          </a:xfrm>
          <a:prstGeom prst="rect">
            <a:avLst/>
          </a:prstGeom>
        </p:spPr>
      </p:pic>
      <p:pic>
        <p:nvPicPr>
          <p:cNvPr id="32" name="Picture 31">
            <a:extLst>
              <a:ext uri="{FF2B5EF4-FFF2-40B4-BE49-F238E27FC236}">
                <a16:creationId xmlns:a16="http://schemas.microsoft.com/office/drawing/2014/main" id="{332FFB3A-58B1-491A-810D-D7A9C17D8E7F}"/>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31000"/>
                    </a14:imgEffect>
                    <a14:imgEffect>
                      <a14:brightnessContrast contrast="6000"/>
                    </a14:imgEffect>
                  </a14:imgLayer>
                </a14:imgProps>
              </a:ext>
              <a:ext uri="{28A0092B-C50C-407E-A947-70E740481C1C}">
                <a14:useLocalDpi xmlns:a14="http://schemas.microsoft.com/office/drawing/2010/main" val="0"/>
              </a:ext>
            </a:extLst>
          </a:blip>
          <a:srcRect/>
          <a:stretch/>
        </p:blipFill>
        <p:spPr>
          <a:xfrm>
            <a:off x="3337312" y="3426809"/>
            <a:ext cx="2721544" cy="1480756"/>
          </a:xfrm>
          <a:prstGeom prst="rect">
            <a:avLst/>
          </a:prstGeom>
        </p:spPr>
      </p:pic>
      <p:pic>
        <p:nvPicPr>
          <p:cNvPr id="33" name="Picture 32">
            <a:extLst>
              <a:ext uri="{FF2B5EF4-FFF2-40B4-BE49-F238E27FC236}">
                <a16:creationId xmlns:a16="http://schemas.microsoft.com/office/drawing/2014/main" id="{6442FA48-E8BD-41FC-8613-628821D4BD5D}"/>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31000"/>
                    </a14:imgEffect>
                    <a14:imgEffect>
                      <a14:brightnessContrast contrast="6000"/>
                    </a14:imgEffect>
                  </a14:imgLayer>
                </a14:imgProps>
              </a:ext>
              <a:ext uri="{28A0092B-C50C-407E-A947-70E740481C1C}">
                <a14:useLocalDpi xmlns:a14="http://schemas.microsoft.com/office/drawing/2010/main" val="0"/>
              </a:ext>
            </a:extLst>
          </a:blip>
          <a:srcRect/>
          <a:stretch/>
        </p:blipFill>
        <p:spPr>
          <a:xfrm>
            <a:off x="6272555" y="3426809"/>
            <a:ext cx="2635510" cy="1480756"/>
          </a:xfrm>
          <a:prstGeom prst="rect">
            <a:avLst/>
          </a:prstGeom>
        </p:spPr>
      </p:pic>
      <p:sp>
        <p:nvSpPr>
          <p:cNvPr id="16" name="Rectangle 15">
            <a:extLst>
              <a:ext uri="{FF2B5EF4-FFF2-40B4-BE49-F238E27FC236}">
                <a16:creationId xmlns:a16="http://schemas.microsoft.com/office/drawing/2014/main" id="{4E04F3AF-715B-4A1A-BDEB-CA853045F332}"/>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pic>
        <p:nvPicPr>
          <p:cNvPr id="17" name="Picture 16" descr="Background pattern&#10;&#10;Description automatically generated">
            <a:extLst>
              <a:ext uri="{FF2B5EF4-FFF2-40B4-BE49-F238E27FC236}">
                <a16:creationId xmlns:a16="http://schemas.microsoft.com/office/drawing/2014/main" id="{98A696CB-7D1E-4654-9F15-ECFF4E3201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5819" y="3426809"/>
            <a:ext cx="2633471" cy="1481328"/>
          </a:xfrm>
          <a:prstGeom prst="rect">
            <a:avLst/>
          </a:prstGeom>
        </p:spPr>
      </p:pic>
    </p:spTree>
    <p:custDataLst>
      <p:tags r:id="rId1"/>
    </p:custDataLst>
    <p:extLst>
      <p:ext uri="{BB962C8B-B14F-4D97-AF65-F5344CB8AC3E}">
        <p14:creationId xmlns:p14="http://schemas.microsoft.com/office/powerpoint/2010/main" val="69379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ormAutofit/>
          </a:bodyPr>
          <a:lstStyle/>
          <a:p>
            <a:r>
              <a:rPr lang="en-US" dirty="0"/>
              <a:t>Immune-mediated adverse reactions (2/3)</a:t>
            </a:r>
          </a:p>
        </p:txBody>
      </p:sp>
      <p:sp>
        <p:nvSpPr>
          <p:cNvPr id="22" name="Content Placeholder 21">
            <a:extLst>
              <a:ext uri="{FF2B5EF4-FFF2-40B4-BE49-F238E27FC236}">
                <a16:creationId xmlns:a16="http://schemas.microsoft.com/office/drawing/2014/main" id="{AB55CB74-B93A-4DAF-BDAB-2A9C14B2D5E3}"/>
              </a:ext>
            </a:extLst>
          </p:cNvPr>
          <p:cNvSpPr>
            <a:spLocks noGrp="1"/>
          </p:cNvSpPr>
          <p:nvPr>
            <p:ph idx="1"/>
          </p:nvPr>
        </p:nvSpPr>
        <p:spPr>
          <a:xfrm>
            <a:off x="365760" y="1554480"/>
            <a:ext cx="11460482" cy="4572000"/>
          </a:xfrm>
        </p:spPr>
        <p:txBody>
          <a:bodyPr/>
          <a:lstStyle/>
          <a:p>
            <a:r>
              <a:rPr lang="en-US" sz="1600" dirty="0">
                <a:solidFill>
                  <a:schemeClr val="tx2"/>
                </a:solidFill>
              </a:rPr>
              <a:t>I-O therapies that modulate immune pathways </a:t>
            </a:r>
            <a:r>
              <a:rPr lang="en-US" sz="1600" b="1" dirty="0">
                <a:solidFill>
                  <a:schemeClr val="tx2"/>
                </a:solidFill>
              </a:rPr>
              <a:t>may enable the immune system to attack healthy cells </a:t>
            </a:r>
            <a:r>
              <a:rPr lang="en-US" sz="1600" dirty="0">
                <a:solidFill>
                  <a:schemeClr val="tx2"/>
                </a:solidFill>
              </a:rPr>
              <a:t>along with tumor cells resulting in immune-mediated adverse reactions.</a:t>
            </a:r>
            <a:r>
              <a:rPr lang="en-US" sz="1600" baseline="30000" dirty="0">
                <a:solidFill>
                  <a:schemeClr val="tx2"/>
                </a:solidFill>
              </a:rPr>
              <a:t>6,37</a:t>
            </a:r>
            <a:r>
              <a:rPr lang="en-US" sz="1600" dirty="0">
                <a:solidFill>
                  <a:schemeClr val="tx2"/>
                </a:solidFill>
              </a:rPr>
              <a:t> The link between immune activation and IMARs is an area of ongoing research. T cells, NK cells, and certain immune pathways have been associated with IMARs.</a:t>
            </a:r>
            <a:r>
              <a:rPr lang="en-US" sz="1600" baseline="30000" dirty="0">
                <a:solidFill>
                  <a:schemeClr val="tx2"/>
                </a:solidFill>
              </a:rPr>
              <a:t>39,40</a:t>
            </a:r>
          </a:p>
          <a:p>
            <a:endParaRPr lang="en-US" sz="1600" dirty="0">
              <a:solidFill>
                <a:schemeClr val="tx2"/>
              </a:solidFill>
            </a:endParaRPr>
          </a:p>
          <a:p>
            <a:endParaRPr lang="en-US" sz="1600" dirty="0">
              <a:solidFill>
                <a:schemeClr val="tx2"/>
              </a:solidFill>
            </a:endParaRPr>
          </a:p>
        </p:txBody>
      </p:sp>
      <p:sp>
        <p:nvSpPr>
          <p:cNvPr id="9" name="Slide Number Placeholder 8">
            <a:extLst>
              <a:ext uri="{FF2B5EF4-FFF2-40B4-BE49-F238E27FC236}">
                <a16:creationId xmlns:a16="http://schemas.microsoft.com/office/drawing/2014/main" id="{98EEC82B-2F13-4057-8B55-B345464C2E8B}"/>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55</a:t>
            </a:fld>
            <a:endParaRPr lang="en-US" dirty="0"/>
          </a:p>
        </p:txBody>
      </p:sp>
      <p:sp>
        <p:nvSpPr>
          <p:cNvPr id="13" name="TextBox 12">
            <a:extLst>
              <a:ext uri="{FF2B5EF4-FFF2-40B4-BE49-F238E27FC236}">
                <a16:creationId xmlns:a16="http://schemas.microsoft.com/office/drawing/2014/main" id="{837D8F68-5F7D-445F-B373-E4BE7C9CB91D}"/>
              </a:ext>
            </a:extLst>
          </p:cNvPr>
          <p:cNvSpPr txBox="1"/>
          <p:nvPr/>
        </p:nvSpPr>
        <p:spPr>
          <a:xfrm>
            <a:off x="365125" y="5541705"/>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no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chemeClr val="tx2"/>
                </a:solidFill>
                <a:effectLst/>
                <a:uLnTx/>
                <a:uFillTx/>
                <a:latin typeface="Trebuchet MS"/>
                <a:ea typeface="+mj-ea"/>
                <a:cs typeface="+mj-cs"/>
              </a:rPr>
              <a:t>As research in immunotherapy advances and more data are made available, understanding and appropriate management of immune-mediated adverse reactions will evolve.</a:t>
            </a:r>
            <a:r>
              <a:rPr kumimoji="0" lang="en-US" i="0" u="none" strike="noStrike" kern="1200" cap="none" spc="0" normalizeH="0" baseline="30000" noProof="0" dirty="0">
                <a:ln>
                  <a:noFill/>
                </a:ln>
                <a:solidFill>
                  <a:schemeClr val="tx2"/>
                </a:solidFill>
                <a:effectLst/>
                <a:uLnTx/>
                <a:uFillTx/>
                <a:latin typeface="Trebuchet MS"/>
                <a:ea typeface="+mj-ea"/>
                <a:cs typeface="+mj-cs"/>
              </a:rPr>
              <a:t>44</a:t>
            </a:r>
          </a:p>
        </p:txBody>
      </p:sp>
      <p:sp>
        <p:nvSpPr>
          <p:cNvPr id="3" name="Rectangle 2">
            <a:extLst>
              <a:ext uri="{FF2B5EF4-FFF2-40B4-BE49-F238E27FC236}">
                <a16:creationId xmlns:a16="http://schemas.microsoft.com/office/drawing/2014/main" id="{89186E3A-B390-4420-8986-C6C5037A0C09}"/>
              </a:ext>
            </a:extLst>
          </p:cNvPr>
          <p:cNvSpPr/>
          <p:nvPr/>
        </p:nvSpPr>
        <p:spPr>
          <a:xfrm>
            <a:off x="1198407" y="4535437"/>
            <a:ext cx="4849967" cy="830997"/>
          </a:xfrm>
          <a:prstGeom prst="rect">
            <a:avLst/>
          </a:prstGeom>
        </p:spPr>
        <p:txBody>
          <a:bodyPr wrap="square">
            <a:spAutoFit/>
          </a:bodyPr>
          <a:lstStyle/>
          <a:p>
            <a:r>
              <a:rPr lang="en-US" sz="1600" b="1" dirty="0">
                <a:solidFill>
                  <a:schemeClr val="tx2"/>
                </a:solidFill>
                <a:ea typeface="Calibri" panose="020F0502020204030204" pitchFamily="34" charset="0"/>
              </a:rPr>
              <a:t>T cells:</a:t>
            </a:r>
            <a:r>
              <a:rPr lang="en-US" sz="1600" dirty="0">
                <a:solidFill>
                  <a:schemeClr val="tx2"/>
                </a:solidFill>
                <a:ea typeface="Calibri" panose="020F0502020204030204" pitchFamily="34" charset="0"/>
              </a:rPr>
              <a:t> T-cell activation has been linked to immune attack on normal cells and the development of IMARs in certain organ systems.</a:t>
            </a:r>
            <a:r>
              <a:rPr lang="en-US" sz="1600" baseline="30000" dirty="0">
                <a:solidFill>
                  <a:schemeClr val="tx2"/>
                </a:solidFill>
                <a:ea typeface="Calibri" panose="020F0502020204030204" pitchFamily="34" charset="0"/>
              </a:rPr>
              <a:t>37</a:t>
            </a:r>
            <a:endParaRPr lang="en-US" sz="1600" dirty="0">
              <a:solidFill>
                <a:schemeClr val="tx2"/>
              </a:solidFill>
            </a:endParaRPr>
          </a:p>
        </p:txBody>
      </p:sp>
      <p:sp>
        <p:nvSpPr>
          <p:cNvPr id="6" name="Rectangle 5">
            <a:extLst>
              <a:ext uri="{FF2B5EF4-FFF2-40B4-BE49-F238E27FC236}">
                <a16:creationId xmlns:a16="http://schemas.microsoft.com/office/drawing/2014/main" id="{C39929F6-BE23-49AD-BF39-CFB833802818}"/>
              </a:ext>
            </a:extLst>
          </p:cNvPr>
          <p:cNvSpPr/>
          <p:nvPr/>
        </p:nvSpPr>
        <p:spPr>
          <a:xfrm>
            <a:off x="6855857" y="4535437"/>
            <a:ext cx="4288765" cy="830997"/>
          </a:xfrm>
          <a:prstGeom prst="rect">
            <a:avLst/>
          </a:prstGeom>
        </p:spPr>
        <p:txBody>
          <a:bodyPr wrap="square">
            <a:spAutoFit/>
          </a:bodyPr>
          <a:lstStyle/>
          <a:p>
            <a:r>
              <a:rPr lang="en-US" sz="1600" b="1" dirty="0">
                <a:solidFill>
                  <a:schemeClr val="tx2"/>
                </a:solidFill>
                <a:ea typeface="Calibri" panose="020F0502020204030204" pitchFamily="34" charset="0"/>
              </a:rPr>
              <a:t>NK cells: </a:t>
            </a:r>
            <a:r>
              <a:rPr lang="en-US" sz="1600" dirty="0">
                <a:solidFill>
                  <a:schemeClr val="tx2"/>
                </a:solidFill>
                <a:ea typeface="Calibri" panose="020F0502020204030204" pitchFamily="34" charset="0"/>
              </a:rPr>
              <a:t>Studies have shown that NK cells may protect </a:t>
            </a:r>
            <a:r>
              <a:rPr lang="en-US" sz="1600" dirty="0">
                <a:solidFill>
                  <a:schemeClr val="tx2"/>
                </a:solidFill>
              </a:rPr>
              <a:t>healthy cells from being attacked by the immune system.</a:t>
            </a:r>
            <a:r>
              <a:rPr lang="en-US" sz="1600" baseline="30000" dirty="0">
                <a:solidFill>
                  <a:schemeClr val="tx2"/>
                </a:solidFill>
              </a:rPr>
              <a:t>41-43</a:t>
            </a:r>
          </a:p>
        </p:txBody>
      </p:sp>
      <p:pic>
        <p:nvPicPr>
          <p:cNvPr id="16" name="Picture 15">
            <a:extLst>
              <a:ext uri="{FF2B5EF4-FFF2-40B4-BE49-F238E27FC236}">
                <a16:creationId xmlns:a16="http://schemas.microsoft.com/office/drawing/2014/main" id="{0A303542-9D73-491F-A9D7-3069E2EEDABE}"/>
              </a:ext>
            </a:extLst>
          </p:cNvPr>
          <p:cNvPicPr>
            <a:picLocks noChangeAspect="1"/>
          </p:cNvPicPr>
          <p:nvPr/>
        </p:nvPicPr>
        <p:blipFill rotWithShape="1">
          <a:blip r:embed="rId4"/>
          <a:srcRect l="10855" t="13070" r="8433" b="11631"/>
          <a:stretch/>
        </p:blipFill>
        <p:spPr>
          <a:xfrm>
            <a:off x="7877160" y="2412999"/>
            <a:ext cx="2246159" cy="2095502"/>
          </a:xfrm>
          <a:prstGeom prst="rect">
            <a:avLst/>
          </a:prstGeom>
        </p:spPr>
      </p:pic>
      <p:pic>
        <p:nvPicPr>
          <p:cNvPr id="14" name="Picture 13" descr="A close up&#10;&#10;Description automatically generated">
            <a:extLst>
              <a:ext uri="{FF2B5EF4-FFF2-40B4-BE49-F238E27FC236}">
                <a16:creationId xmlns:a16="http://schemas.microsoft.com/office/drawing/2014/main" id="{CA5687F5-8704-4727-81B2-763EC6D62B3E}"/>
              </a:ext>
            </a:extLst>
          </p:cNvPr>
          <p:cNvPicPr>
            <a:picLocks noChangeAspect="1"/>
          </p:cNvPicPr>
          <p:nvPr/>
        </p:nvPicPr>
        <p:blipFill rotWithShape="1">
          <a:blip r:embed="rId5"/>
          <a:srcRect l="2295" t="2738" r="2274" b="5001"/>
          <a:stretch/>
        </p:blipFill>
        <p:spPr>
          <a:xfrm>
            <a:off x="2375739" y="2317750"/>
            <a:ext cx="2266702" cy="2191374"/>
          </a:xfrm>
          <a:prstGeom prst="rect">
            <a:avLst/>
          </a:prstGeom>
        </p:spPr>
      </p:pic>
      <p:sp>
        <p:nvSpPr>
          <p:cNvPr id="11" name="Rectangle 10">
            <a:extLst>
              <a:ext uri="{FF2B5EF4-FFF2-40B4-BE49-F238E27FC236}">
                <a16:creationId xmlns:a16="http://schemas.microsoft.com/office/drawing/2014/main" id="{06909DE8-7199-46E7-A6A6-2EAF49AB5B61}"/>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spTree>
    <p:custDataLst>
      <p:tags r:id="rId1"/>
    </p:custDataLst>
    <p:extLst>
      <p:ext uri="{BB962C8B-B14F-4D97-AF65-F5344CB8AC3E}">
        <p14:creationId xmlns:p14="http://schemas.microsoft.com/office/powerpoint/2010/main" val="4048351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ormAutofit/>
          </a:bodyPr>
          <a:lstStyle/>
          <a:p>
            <a:r>
              <a:rPr lang="en-US" dirty="0"/>
              <a:t>Immune-mediated adverse reactions (3/3)</a:t>
            </a:r>
          </a:p>
        </p:txBody>
      </p:sp>
      <p:sp>
        <p:nvSpPr>
          <p:cNvPr id="16" name="Content Placeholder 15">
            <a:extLst>
              <a:ext uri="{FF2B5EF4-FFF2-40B4-BE49-F238E27FC236}">
                <a16:creationId xmlns:a16="http://schemas.microsoft.com/office/drawing/2014/main" id="{411A53B4-D278-4458-85B9-6520E68477A2}"/>
              </a:ext>
            </a:extLst>
          </p:cNvPr>
          <p:cNvSpPr>
            <a:spLocks noGrp="1"/>
          </p:cNvSpPr>
          <p:nvPr>
            <p:ph idx="1"/>
          </p:nvPr>
        </p:nvSpPr>
        <p:spPr>
          <a:xfrm>
            <a:off x="365760" y="1554480"/>
            <a:ext cx="11460482" cy="4572000"/>
          </a:xfrm>
        </p:spPr>
        <p:txBody>
          <a:bodyPr/>
          <a:lstStyle/>
          <a:p>
            <a:pPr marL="0" indent="0">
              <a:buNone/>
            </a:pPr>
            <a:r>
              <a:rPr lang="en-US" sz="1600" b="1" dirty="0">
                <a:solidFill>
                  <a:schemeClr val="tx2"/>
                </a:solidFill>
              </a:rPr>
              <a:t>Monitoring and vigilance of IMARs </a:t>
            </a:r>
          </a:p>
          <a:p>
            <a:r>
              <a:rPr lang="en-US" sz="1600" dirty="0">
                <a:solidFill>
                  <a:schemeClr val="tx2"/>
                </a:solidFill>
              </a:rPr>
              <a:t>IMARs can occur at any point during and after the treatment continuum. Hence, early detection and management of IMARs is essential.</a:t>
            </a:r>
            <a:r>
              <a:rPr lang="en-US" sz="1600" baseline="30000" dirty="0">
                <a:solidFill>
                  <a:schemeClr val="tx2"/>
                </a:solidFill>
              </a:rPr>
              <a:t>45-49</a:t>
            </a:r>
          </a:p>
          <a:p>
            <a:pPr marL="0" indent="0">
              <a:buNone/>
            </a:pPr>
            <a:r>
              <a:rPr lang="en-US" sz="1600" b="1" dirty="0">
                <a:solidFill>
                  <a:schemeClr val="tx2"/>
                </a:solidFill>
              </a:rPr>
              <a:t>When managing complications of immune-mediated adverse reactions, please consider:</a:t>
            </a:r>
          </a:p>
          <a:p>
            <a:r>
              <a:rPr lang="en-US" sz="1600" dirty="0">
                <a:solidFill>
                  <a:schemeClr val="tx2"/>
                </a:solidFill>
              </a:rPr>
              <a:t>Patients, caregivers, and physicians should be educated to remain vigilant throughout and after I-O treatment to potentially minimize complications, some of which may be life-threatening</a:t>
            </a:r>
            <a:r>
              <a:rPr lang="en-US" sz="1600" baseline="30000" dirty="0">
                <a:solidFill>
                  <a:schemeClr val="tx2"/>
                </a:solidFill>
              </a:rPr>
              <a:t>37,45</a:t>
            </a:r>
          </a:p>
          <a:p>
            <a:r>
              <a:rPr lang="en-US" sz="1600" dirty="0">
                <a:solidFill>
                  <a:schemeClr val="tx2"/>
                </a:solidFill>
              </a:rPr>
              <a:t>In addition, treatment algorithms are available for use by healthcare providers to assist them in managing </a:t>
            </a:r>
            <a:br>
              <a:rPr lang="en-US" sz="1600" dirty="0">
                <a:solidFill>
                  <a:schemeClr val="tx2"/>
                </a:solidFill>
              </a:rPr>
            </a:br>
            <a:r>
              <a:rPr lang="en-US" sz="1600" dirty="0">
                <a:solidFill>
                  <a:schemeClr val="tx2"/>
                </a:solidFill>
              </a:rPr>
              <a:t>immune-mediated adverse reactions</a:t>
            </a:r>
            <a:r>
              <a:rPr lang="en-US" sz="1600" baseline="30000" dirty="0">
                <a:solidFill>
                  <a:schemeClr val="tx2"/>
                </a:solidFill>
              </a:rPr>
              <a:t>50,51</a:t>
            </a:r>
          </a:p>
          <a:p>
            <a:r>
              <a:rPr lang="en-US" sz="1600" dirty="0">
                <a:solidFill>
                  <a:schemeClr val="tx2"/>
                </a:solidFill>
              </a:rPr>
              <a:t>Recent guidelines have been published that provide consensus recommendations for the management of </a:t>
            </a:r>
            <a:br>
              <a:rPr lang="en-US" sz="1600" dirty="0">
                <a:solidFill>
                  <a:schemeClr val="tx2"/>
                </a:solidFill>
              </a:rPr>
            </a:br>
            <a:r>
              <a:rPr lang="en-US" sz="1600" dirty="0">
                <a:solidFill>
                  <a:schemeClr val="tx2"/>
                </a:solidFill>
              </a:rPr>
              <a:t>immune-mediated adverse reactions.</a:t>
            </a:r>
            <a:r>
              <a:rPr lang="en-US" sz="1600" baseline="30000" dirty="0">
                <a:solidFill>
                  <a:schemeClr val="tx2"/>
                </a:solidFill>
              </a:rPr>
              <a:t>46,50-52</a:t>
            </a:r>
            <a:r>
              <a:rPr lang="en-US" sz="1600" dirty="0">
                <a:solidFill>
                  <a:schemeClr val="tx2"/>
                </a:solidFill>
              </a:rPr>
              <a:t> Specific guidance for managing immune-mediated adverse reactions </a:t>
            </a:r>
          </a:p>
          <a:p>
            <a:pPr marL="228600" lvl="1" indent="0">
              <a:spcBef>
                <a:spcPts val="0"/>
              </a:spcBef>
              <a:buNone/>
            </a:pPr>
            <a:r>
              <a:rPr lang="en-US" sz="1600" dirty="0">
                <a:solidFill>
                  <a:schemeClr val="tx2"/>
                </a:solidFill>
              </a:rPr>
              <a:t>for an individual product can be found in the accompanying FDA-approved prescribing information</a:t>
            </a:r>
          </a:p>
          <a:p>
            <a:endParaRPr lang="en-US" sz="1600" dirty="0">
              <a:solidFill>
                <a:schemeClr val="tx2"/>
              </a:solidFill>
            </a:endParaRPr>
          </a:p>
          <a:p>
            <a:endParaRPr lang="en-US" sz="1600" dirty="0">
              <a:solidFill>
                <a:schemeClr val="tx2"/>
              </a:solidFill>
            </a:endParaRPr>
          </a:p>
        </p:txBody>
      </p:sp>
      <p:sp>
        <p:nvSpPr>
          <p:cNvPr id="3" name="Slide Number Placeholder 2">
            <a:extLst>
              <a:ext uri="{FF2B5EF4-FFF2-40B4-BE49-F238E27FC236}">
                <a16:creationId xmlns:a16="http://schemas.microsoft.com/office/drawing/2014/main" id="{E9FB5472-F977-45E8-B1AD-91BF39C63947}"/>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56</a:t>
            </a:fld>
            <a:endParaRPr lang="en-US" dirty="0"/>
          </a:p>
        </p:txBody>
      </p:sp>
      <p:sp>
        <p:nvSpPr>
          <p:cNvPr id="10" name="TextBox 9">
            <a:extLst>
              <a:ext uri="{FF2B5EF4-FFF2-40B4-BE49-F238E27FC236}">
                <a16:creationId xmlns:a16="http://schemas.microsoft.com/office/drawing/2014/main" id="{564E55B9-0687-4FDE-B9BF-8A94CBBD6CFE}"/>
              </a:ext>
            </a:extLst>
          </p:cNvPr>
          <p:cNvSpPr txBox="1"/>
          <p:nvPr/>
        </p:nvSpPr>
        <p:spPr>
          <a:xfrm>
            <a:off x="365125" y="5541705"/>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no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chemeClr val="tx2"/>
                </a:solidFill>
                <a:effectLst/>
                <a:uLnTx/>
                <a:uFillTx/>
                <a:latin typeface="Trebuchet MS"/>
                <a:ea typeface="+mj-ea"/>
                <a:cs typeface="+mj-cs"/>
              </a:rPr>
              <a:t>As research in immunotherapy advances and more data are made available, understanding and appropriate management of immune-mediated adverse reactions will evolve.</a:t>
            </a:r>
            <a:r>
              <a:rPr lang="en-US" baseline="30000" dirty="0">
                <a:solidFill>
                  <a:schemeClr val="tx2"/>
                </a:solidFill>
                <a:latin typeface="Trebuchet MS"/>
              </a:rPr>
              <a:t>44</a:t>
            </a:r>
            <a:endParaRPr kumimoji="0" lang="en-US" i="0" u="none" strike="noStrike" kern="1200" cap="none" spc="0" normalizeH="0" baseline="30000" noProof="0" dirty="0">
              <a:ln>
                <a:noFill/>
              </a:ln>
              <a:solidFill>
                <a:schemeClr val="tx2"/>
              </a:solidFill>
              <a:effectLst/>
              <a:uLnTx/>
              <a:uFillTx/>
              <a:latin typeface="Trebuchet MS"/>
              <a:ea typeface="+mj-ea"/>
              <a:cs typeface="+mj-cs"/>
            </a:endParaRPr>
          </a:p>
        </p:txBody>
      </p:sp>
      <p:sp>
        <p:nvSpPr>
          <p:cNvPr id="9" name="Rectangle 8">
            <a:extLst>
              <a:ext uri="{FF2B5EF4-FFF2-40B4-BE49-F238E27FC236}">
                <a16:creationId xmlns:a16="http://schemas.microsoft.com/office/drawing/2014/main" id="{7ECF37CC-C30C-45EC-AA88-8039BA29551B}"/>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spTree>
    <p:custDataLst>
      <p:tags r:id="rId1"/>
    </p:custDataLst>
    <p:extLst>
      <p:ext uri="{BB962C8B-B14F-4D97-AF65-F5344CB8AC3E}">
        <p14:creationId xmlns:p14="http://schemas.microsoft.com/office/powerpoint/2010/main" val="2996792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2061600" y="1182190"/>
            <a:ext cx="8077200" cy="10276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Proxima Nova Th"/>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Proxima Nova Th"/>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Proxima Nova Th"/>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Proxima Nova Th"/>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Proxima Nova Th"/>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500" b="0" i="0" u="none" strike="noStrike" kern="1200" cap="none" spc="0" normalizeH="0" baseline="30000" noProof="0" dirty="0">
              <a:ln>
                <a:noFill/>
              </a:ln>
              <a:solidFill>
                <a:prstClr val="black"/>
              </a:solidFill>
              <a:effectLst/>
              <a:uLnTx/>
              <a:uFillTx/>
              <a:latin typeface="Proxima Nova Th"/>
              <a:ea typeface="+mn-ea"/>
              <a:cs typeface="+mn-cs"/>
            </a:endParaRPr>
          </a:p>
        </p:txBody>
      </p:sp>
      <p:sp>
        <p:nvSpPr>
          <p:cNvPr id="16" name="Title 2">
            <a:extLst>
              <a:ext uri="{FF2B5EF4-FFF2-40B4-BE49-F238E27FC236}">
                <a16:creationId xmlns:a16="http://schemas.microsoft.com/office/drawing/2014/main" id="{7B032148-E3BB-4E55-8E5C-FBD42DDA9623}"/>
              </a:ext>
            </a:extLst>
          </p:cNvPr>
          <p:cNvSpPr>
            <a:spLocks noGrp="1"/>
          </p:cNvSpPr>
          <p:nvPr>
            <p:ph type="title"/>
          </p:nvPr>
        </p:nvSpPr>
        <p:spPr>
          <a:xfrm>
            <a:off x="365759" y="365760"/>
            <a:ext cx="10378440" cy="914400"/>
          </a:xfrm>
        </p:spPr>
        <p:txBody>
          <a:bodyPr/>
          <a:lstStyle/>
          <a:p>
            <a:r>
              <a:rPr lang="en-US" dirty="0">
                <a:solidFill>
                  <a:schemeClr val="tx2"/>
                </a:solidFill>
              </a:rPr>
              <a:t>Multidisciplinary teams work together to limit adverse events, improve outcomes, and add to patient satisfaction</a:t>
            </a:r>
            <a:r>
              <a:rPr lang="en-US" baseline="30000" dirty="0">
                <a:solidFill>
                  <a:schemeClr val="tx2"/>
                </a:solidFill>
              </a:rPr>
              <a:t>53</a:t>
            </a:r>
          </a:p>
        </p:txBody>
      </p:sp>
      <p:sp>
        <p:nvSpPr>
          <p:cNvPr id="2" name="Slide Number Placeholder 1">
            <a:extLst>
              <a:ext uri="{FF2B5EF4-FFF2-40B4-BE49-F238E27FC236}">
                <a16:creationId xmlns:a16="http://schemas.microsoft.com/office/drawing/2014/main" id="{315DEFA7-519C-4F0D-A2C2-D81C8B4165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CF88153F-25C8-D511-633B-5228C231775C}"/>
              </a:ext>
            </a:extLst>
          </p:cNvPr>
          <p:cNvSpPr/>
          <p:nvPr/>
        </p:nvSpPr>
        <p:spPr>
          <a:xfrm>
            <a:off x="365125" y="0"/>
            <a:ext cx="2536272" cy="26161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tx1"/>
                </a:solidFill>
                <a:cs typeface="Arial"/>
              </a:rPr>
              <a:t>Evolving clinical expectations in I-O</a:t>
            </a:r>
          </a:p>
        </p:txBody>
      </p:sp>
      <p:sp>
        <p:nvSpPr>
          <p:cNvPr id="9" name="Content Placeholder 2">
            <a:extLst>
              <a:ext uri="{FF2B5EF4-FFF2-40B4-BE49-F238E27FC236}">
                <a16:creationId xmlns:a16="http://schemas.microsoft.com/office/drawing/2014/main" id="{9D40996D-4523-075F-0B8B-504CAB9CF217}"/>
              </a:ext>
            </a:extLst>
          </p:cNvPr>
          <p:cNvSpPr txBox="1">
            <a:spLocks/>
          </p:cNvSpPr>
          <p:nvPr/>
        </p:nvSpPr>
        <p:spPr>
          <a:xfrm>
            <a:off x="365126" y="2096590"/>
            <a:ext cx="5189853" cy="3375901"/>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b="1" dirty="0">
                <a:solidFill>
                  <a:schemeClr val="tx2"/>
                </a:solidFill>
              </a:rPr>
              <a:t>Multidisciplinary teams (MDT) </a:t>
            </a:r>
            <a:r>
              <a:rPr lang="en-US" dirty="0">
                <a:solidFill>
                  <a:schemeClr val="tx2"/>
                </a:solidFill>
              </a:rPr>
              <a:t>commonly include clinicians with radiologic, pathologic, surgical, therapeutic radiation and/or oncologic medical and nursing knowledge</a:t>
            </a:r>
            <a:r>
              <a:rPr lang="en-US" baseline="30000" dirty="0">
                <a:solidFill>
                  <a:schemeClr val="tx2"/>
                </a:solidFill>
              </a:rPr>
              <a:t>54</a:t>
            </a:r>
          </a:p>
          <a:p>
            <a:pPr lvl="1"/>
            <a:r>
              <a:rPr lang="en-US" sz="1800" dirty="0">
                <a:solidFill>
                  <a:schemeClr val="tx2"/>
                </a:solidFill>
              </a:rPr>
              <a:t>Clinicians include nurses, nurse practitioners, physicians, laboratory or radiation therapy technicians, pharmacists, social workers, specialty groups (eg, primary care, palliative care, hospice care), and other relevant staff</a:t>
            </a:r>
          </a:p>
        </p:txBody>
      </p:sp>
      <p:pic>
        <p:nvPicPr>
          <p:cNvPr id="11" name="Picture 10" descr="A picture containing text, wheel, gear, control panel&#10;&#10;Description automatically generated">
            <a:extLst>
              <a:ext uri="{FF2B5EF4-FFF2-40B4-BE49-F238E27FC236}">
                <a16:creationId xmlns:a16="http://schemas.microsoft.com/office/drawing/2014/main" id="{BD164AF5-5D4C-3822-8A6B-34EB4E1CD6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30" t="10744" r="13405" b="11542"/>
          <a:stretch/>
        </p:blipFill>
        <p:spPr>
          <a:xfrm>
            <a:off x="5939384" y="2209800"/>
            <a:ext cx="5895257" cy="2486345"/>
          </a:xfrm>
          <a:prstGeom prst="rect">
            <a:avLst/>
          </a:prstGeom>
        </p:spPr>
      </p:pic>
    </p:spTree>
    <p:custDataLst>
      <p:tags r:id="rId1"/>
    </p:custDataLst>
    <p:extLst>
      <p:ext uri="{BB962C8B-B14F-4D97-AF65-F5344CB8AC3E}">
        <p14:creationId xmlns:p14="http://schemas.microsoft.com/office/powerpoint/2010/main" val="357040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AADCBF-D628-4444-A19B-AA6B3DD25307}"/>
              </a:ext>
            </a:extLst>
          </p:cNvPr>
          <p:cNvSpPr txBox="1">
            <a:spLocks/>
          </p:cNvSpPr>
          <p:nvPr/>
        </p:nvSpPr>
        <p:spPr>
          <a:xfrm>
            <a:off x="365758" y="1117481"/>
            <a:ext cx="7680960" cy="2560320"/>
          </a:xfrm>
          <a:prstGeom prst="rect">
            <a:avLst/>
          </a:prstGeom>
        </p:spPr>
        <p:txBody>
          <a:bodyPr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b="0" dirty="0">
                <a:solidFill>
                  <a:srgbClr val="595454"/>
                </a:solidFill>
                <a:latin typeface="Trebuchet MS"/>
              </a:rPr>
              <a:t>Topic</a:t>
            </a:r>
            <a:r>
              <a:rPr kumimoji="0" lang="en-US" sz="4400" b="0" i="0" u="none" strike="noStrike" kern="1200" cap="none" spc="0" normalizeH="0" baseline="0" noProof="0" dirty="0">
                <a:ln>
                  <a:noFill/>
                </a:ln>
                <a:solidFill>
                  <a:srgbClr val="595454"/>
                </a:solidFill>
                <a:effectLst/>
                <a:uLnTx/>
                <a:uFillTx/>
                <a:latin typeface="Trebuchet MS"/>
                <a:ea typeface="+mj-ea"/>
                <a:cs typeface="+mj-cs"/>
              </a:rPr>
              <a:t> 7: </a:t>
            </a:r>
            <a:br>
              <a:rPr kumimoji="0" lang="en-US" sz="4400" b="0" i="0" u="none" strike="noStrike" kern="1200" cap="none" spc="0" normalizeH="0" baseline="0" noProof="0" dirty="0">
                <a:ln>
                  <a:noFill/>
                </a:ln>
                <a:solidFill>
                  <a:srgbClr val="595454"/>
                </a:solidFill>
                <a:effectLst/>
                <a:uLnTx/>
                <a:uFillTx/>
                <a:latin typeface="Trebuchet MS"/>
                <a:ea typeface="+mj-ea"/>
                <a:cs typeface="+mj-cs"/>
              </a:rPr>
            </a:br>
            <a:r>
              <a:rPr kumimoji="0" lang="en-US" sz="4400" b="0"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p>
        </p:txBody>
      </p:sp>
      <p:sp>
        <p:nvSpPr>
          <p:cNvPr id="7" name="Subtitle 12">
            <a:extLst>
              <a:ext uri="{FF2B5EF4-FFF2-40B4-BE49-F238E27FC236}">
                <a16:creationId xmlns:a16="http://schemas.microsoft.com/office/drawing/2014/main" id="{55A563BA-1C03-4B94-B1F9-4D0D2D80A7D2}"/>
              </a:ext>
            </a:extLst>
          </p:cNvPr>
          <p:cNvSpPr txBox="1">
            <a:spLocks/>
          </p:cNvSpPr>
          <p:nvPr/>
        </p:nvSpPr>
        <p:spPr>
          <a:xfrm>
            <a:off x="365758" y="3864935"/>
            <a:ext cx="6822442" cy="457200"/>
          </a:xfrm>
          <a:prstGeom prst="rect">
            <a:avLst/>
          </a:prstGeom>
        </p:spPr>
        <p:txBody>
          <a:bodyPr/>
          <a:lstStyle>
            <a:lvl1pPr marL="228600" indent="-228600" algn="l" defTabSz="914400" rtl="0" eaLnBrk="1" latinLnBrk="0" hangingPunct="1">
              <a:lnSpc>
                <a:spcPct val="100000"/>
              </a:lnSpc>
              <a:spcBef>
                <a:spcPts val="1200"/>
              </a:spcBef>
              <a:buClr>
                <a:srgbClr val="BE2BBB"/>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Research is investigating how combining immunotherapies with or without other treatment modalities may improve patient responses and overcome treatment resistance.</a:t>
            </a:r>
          </a:p>
        </p:txBody>
      </p:sp>
    </p:spTree>
    <p:extLst>
      <p:ext uri="{BB962C8B-B14F-4D97-AF65-F5344CB8AC3E}">
        <p14:creationId xmlns:p14="http://schemas.microsoft.com/office/powerpoint/2010/main" val="401149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8846-91EC-56B8-D2AF-1B970B40E228}"/>
              </a:ext>
            </a:extLst>
          </p:cNvPr>
          <p:cNvSpPr>
            <a:spLocks noGrp="1"/>
          </p:cNvSpPr>
          <p:nvPr>
            <p:ph type="title"/>
          </p:nvPr>
        </p:nvSpPr>
        <p:spPr>
          <a:xfrm>
            <a:off x="365759" y="365760"/>
            <a:ext cx="10378440" cy="914400"/>
          </a:xfrm>
        </p:spPr>
        <p:txBody>
          <a:bodyPr/>
          <a:lstStyle/>
          <a:p>
            <a:r>
              <a:rPr lang="en-US" dirty="0"/>
              <a:t>Ongoing research is investigating how to improve current anticancer approaches</a:t>
            </a:r>
            <a:r>
              <a:rPr lang="en-US" baseline="30000" dirty="0"/>
              <a:t>1-4</a:t>
            </a:r>
          </a:p>
        </p:txBody>
      </p:sp>
      <p:sp>
        <p:nvSpPr>
          <p:cNvPr id="3" name="Content Placeholder 2">
            <a:extLst>
              <a:ext uri="{FF2B5EF4-FFF2-40B4-BE49-F238E27FC236}">
                <a16:creationId xmlns:a16="http://schemas.microsoft.com/office/drawing/2014/main" id="{E4CF2911-79C5-0B4B-C220-977CC958DEF9}"/>
              </a:ext>
            </a:extLst>
          </p:cNvPr>
          <p:cNvSpPr>
            <a:spLocks noGrp="1"/>
          </p:cNvSpPr>
          <p:nvPr>
            <p:ph idx="1"/>
          </p:nvPr>
        </p:nvSpPr>
        <p:spPr>
          <a:xfrm>
            <a:off x="374650" y="2075075"/>
            <a:ext cx="7834238" cy="2601463"/>
          </a:xfrm>
        </p:spPr>
        <p:txBody>
          <a:bodyPr/>
          <a:lstStyle/>
          <a:p>
            <a:pPr>
              <a:spcBef>
                <a:spcPts val="600"/>
              </a:spcBef>
            </a:pPr>
            <a:r>
              <a:rPr lang="en-US" sz="1800" dirty="0"/>
              <a:t>Despite the advancements with current treatment approaches, a proportion of patients do not respond, and many develop resistance over time, leading to disease progression</a:t>
            </a:r>
            <a:r>
              <a:rPr lang="en-US" sz="1800" baseline="30000" dirty="0"/>
              <a:t>1,2</a:t>
            </a:r>
          </a:p>
          <a:p>
            <a:pPr>
              <a:spcBef>
                <a:spcPts val="600"/>
              </a:spcBef>
            </a:pPr>
            <a:r>
              <a:rPr lang="en-US" sz="1800" dirty="0"/>
              <a:t>Combination therapy may enhance cytotoxic effects on cancer cells while potentially lowering toxic effects on normal cells</a:t>
            </a:r>
            <a:r>
              <a:rPr lang="en-US" sz="1800" baseline="30000" dirty="0"/>
              <a:t>3</a:t>
            </a:r>
          </a:p>
          <a:p>
            <a:pPr lvl="1"/>
            <a:r>
              <a:rPr lang="en-US" sz="1800" dirty="0"/>
              <a:t>The use of drugs in combination may allow for lower therapeutic dosages of each individual drug component, potentially preventing effects on normal cells</a:t>
            </a:r>
            <a:r>
              <a:rPr lang="en-US" sz="1800" baseline="30000" dirty="0"/>
              <a:t>3</a:t>
            </a:r>
          </a:p>
        </p:txBody>
      </p:sp>
      <p:sp>
        <p:nvSpPr>
          <p:cNvPr id="4" name="Slide Number Placeholder 3">
            <a:extLst>
              <a:ext uri="{FF2B5EF4-FFF2-40B4-BE49-F238E27FC236}">
                <a16:creationId xmlns:a16="http://schemas.microsoft.com/office/drawing/2014/main" id="{38E1427C-E1F0-3556-BE05-5E68C447D2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EC912A0F-B69A-596E-1991-112FD96CE2EA}"/>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grpSp>
        <p:nvGrpSpPr>
          <p:cNvPr id="24" name="Group 23">
            <a:extLst>
              <a:ext uri="{FF2B5EF4-FFF2-40B4-BE49-F238E27FC236}">
                <a16:creationId xmlns:a16="http://schemas.microsoft.com/office/drawing/2014/main" id="{875EBEF0-A9EF-5FED-96A6-507C8675E418}"/>
              </a:ext>
            </a:extLst>
          </p:cNvPr>
          <p:cNvGrpSpPr/>
          <p:nvPr/>
        </p:nvGrpSpPr>
        <p:grpSpPr>
          <a:xfrm>
            <a:off x="8590054" y="1706669"/>
            <a:ext cx="2755726" cy="3444661"/>
            <a:chOff x="8349422" y="1812638"/>
            <a:chExt cx="2755726" cy="3444661"/>
          </a:xfrm>
        </p:grpSpPr>
        <p:grpSp>
          <p:nvGrpSpPr>
            <p:cNvPr id="8" name="Group 7">
              <a:extLst>
                <a:ext uri="{FF2B5EF4-FFF2-40B4-BE49-F238E27FC236}">
                  <a16:creationId xmlns:a16="http://schemas.microsoft.com/office/drawing/2014/main" id="{A4C859C4-39A6-D647-86B7-19DE0BEAF5B2}"/>
                </a:ext>
              </a:extLst>
            </p:cNvPr>
            <p:cNvGrpSpPr/>
            <p:nvPr/>
          </p:nvGrpSpPr>
          <p:grpSpPr>
            <a:xfrm>
              <a:off x="8349422" y="1812638"/>
              <a:ext cx="2755726" cy="3432920"/>
              <a:chOff x="8750474" y="845340"/>
              <a:chExt cx="2755726" cy="3432920"/>
            </a:xfrm>
          </p:grpSpPr>
          <p:grpSp>
            <p:nvGrpSpPr>
              <p:cNvPr id="9" name="Group 8">
                <a:extLst>
                  <a:ext uri="{FF2B5EF4-FFF2-40B4-BE49-F238E27FC236}">
                    <a16:creationId xmlns:a16="http://schemas.microsoft.com/office/drawing/2014/main" id="{89E92D0D-52D2-9268-06D1-8225028E99C6}"/>
                  </a:ext>
                </a:extLst>
              </p:cNvPr>
              <p:cNvGrpSpPr/>
              <p:nvPr/>
            </p:nvGrpSpPr>
            <p:grpSpPr>
              <a:xfrm>
                <a:off x="8750474" y="845340"/>
                <a:ext cx="2755726" cy="2863901"/>
                <a:chOff x="8750474" y="845340"/>
                <a:chExt cx="2755726" cy="2863901"/>
              </a:xfrm>
            </p:grpSpPr>
            <p:grpSp>
              <p:nvGrpSpPr>
                <p:cNvPr id="13" name="Group 12">
                  <a:extLst>
                    <a:ext uri="{FF2B5EF4-FFF2-40B4-BE49-F238E27FC236}">
                      <a16:creationId xmlns:a16="http://schemas.microsoft.com/office/drawing/2014/main" id="{DB46FE87-BEE9-5726-2ADE-E0FB0FF4AA6D}"/>
                    </a:ext>
                  </a:extLst>
                </p:cNvPr>
                <p:cNvGrpSpPr/>
                <p:nvPr/>
              </p:nvGrpSpPr>
              <p:grpSpPr>
                <a:xfrm>
                  <a:off x="8750474" y="845340"/>
                  <a:ext cx="2755726" cy="2863901"/>
                  <a:chOff x="4109122" y="1207132"/>
                  <a:chExt cx="2755726" cy="3165103"/>
                </a:xfrm>
              </p:grpSpPr>
              <p:sp>
                <p:nvSpPr>
                  <p:cNvPr id="15" name="TextBox 14">
                    <a:extLst>
                      <a:ext uri="{FF2B5EF4-FFF2-40B4-BE49-F238E27FC236}">
                        <a16:creationId xmlns:a16="http://schemas.microsoft.com/office/drawing/2014/main" id="{228AE016-C7E4-86BC-5A25-2AA20C67016A}"/>
                      </a:ext>
                    </a:extLst>
                  </p:cNvPr>
                  <p:cNvSpPr txBox="1"/>
                  <p:nvPr/>
                </p:nvSpPr>
                <p:spPr>
                  <a:xfrm>
                    <a:off x="4109122" y="1207132"/>
                    <a:ext cx="2755726" cy="578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5-year survival</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 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select cancer types</a:t>
                    </a:r>
                    <a:r>
                      <a:rPr kumimoji="0" lang="en-US" sz="1200" b="0" i="0" u="none" strike="noStrike" kern="1200" cap="none" spc="0" normalizeH="0" baseline="30000" noProof="0" dirty="0">
                        <a:ln>
                          <a:noFill/>
                        </a:ln>
                        <a:solidFill>
                          <a:srgbClr val="595454"/>
                        </a:solidFill>
                        <a:effectLst/>
                        <a:uLnTx/>
                        <a:uFillTx/>
                        <a:latin typeface="Trebuchet MS"/>
                        <a:ea typeface="+mn-ea"/>
                        <a:cs typeface="+mn-cs"/>
                      </a:rPr>
                      <a:t>4</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a:t>
                    </a:r>
                  </a:p>
                </p:txBody>
              </p:sp>
              <p:sp>
                <p:nvSpPr>
                  <p:cNvPr id="16" name="TextBox 15">
                    <a:extLst>
                      <a:ext uri="{FF2B5EF4-FFF2-40B4-BE49-F238E27FC236}">
                        <a16:creationId xmlns:a16="http://schemas.microsoft.com/office/drawing/2014/main" id="{216DED53-A932-955D-2EDA-0AAF32630B44}"/>
                      </a:ext>
                    </a:extLst>
                  </p:cNvPr>
                  <p:cNvSpPr txBox="1"/>
                  <p:nvPr/>
                </p:nvSpPr>
                <p:spPr>
                  <a:xfrm>
                    <a:off x="5456883" y="1781010"/>
                    <a:ext cx="914400" cy="578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22</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lung</a:t>
                    </a:r>
                    <a:r>
                      <a:rPr lang="en-US" sz="1200" baseline="30000" dirty="0"/>
                      <a:t>†</a:t>
                    </a:r>
                    <a:endParaRPr kumimoji="0" lang="en-US" sz="12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8DB9BFEA-9BAD-5AA1-3375-65D6C0952E51}"/>
                      </a:ext>
                    </a:extLst>
                  </p:cNvPr>
                  <p:cNvSpPr txBox="1"/>
                  <p:nvPr/>
                </p:nvSpPr>
                <p:spPr>
                  <a:xfrm>
                    <a:off x="5456883" y="3759972"/>
                    <a:ext cx="914400" cy="612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20.8</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liver</a:t>
                    </a:r>
                    <a:r>
                      <a:rPr lang="en-US" sz="1400" baseline="30000" dirty="0"/>
                      <a:t>‡</a:t>
                    </a:r>
                    <a:endParaRPr kumimoji="0" lang="en-US" sz="14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5FDC38FA-5A95-4686-57A9-1C5C20F205C3}"/>
                      </a:ext>
                    </a:extLst>
                  </p:cNvPr>
                  <p:cNvSpPr txBox="1"/>
                  <p:nvPr/>
                </p:nvSpPr>
                <p:spPr>
                  <a:xfrm>
                    <a:off x="5331388" y="2392521"/>
                    <a:ext cx="1150620" cy="578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33.3</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stomach</a:t>
                    </a:r>
                  </a:p>
                </p:txBody>
              </p:sp>
              <p:pic>
                <p:nvPicPr>
                  <p:cNvPr id="19" name="Picture 18">
                    <a:extLst>
                      <a:ext uri="{FF2B5EF4-FFF2-40B4-BE49-F238E27FC236}">
                        <a16:creationId xmlns:a16="http://schemas.microsoft.com/office/drawing/2014/main" id="{997F5CD0-FFA7-BC9D-8A47-24C606D7035F}"/>
                      </a:ext>
                    </a:extLst>
                  </p:cNvPr>
                  <p:cNvPicPr>
                    <a:picLocks noChangeAspect="1"/>
                  </p:cNvPicPr>
                  <p:nvPr/>
                </p:nvPicPr>
                <p:blipFill rotWithShape="1">
                  <a:blip r:embed="rId3"/>
                  <a:srcRect l="7283" r="8595"/>
                  <a:stretch/>
                </p:blipFill>
                <p:spPr>
                  <a:xfrm>
                    <a:off x="4738707" y="1775352"/>
                    <a:ext cx="577642" cy="578249"/>
                  </a:xfrm>
                  <a:prstGeom prst="rect">
                    <a:avLst/>
                  </a:prstGeom>
                </p:spPr>
              </p:pic>
              <p:pic>
                <p:nvPicPr>
                  <p:cNvPr id="21" name="Picture 20">
                    <a:extLst>
                      <a:ext uri="{FF2B5EF4-FFF2-40B4-BE49-F238E27FC236}">
                        <a16:creationId xmlns:a16="http://schemas.microsoft.com/office/drawing/2014/main" id="{BF803264-9B76-DBBB-0A3F-9CD8BD528756}"/>
                      </a:ext>
                    </a:extLst>
                  </p:cNvPr>
                  <p:cNvPicPr>
                    <a:picLocks noChangeAspect="1"/>
                  </p:cNvPicPr>
                  <p:nvPr/>
                </p:nvPicPr>
                <p:blipFill>
                  <a:blip r:embed="rId4"/>
                  <a:stretch>
                    <a:fillRect/>
                  </a:stretch>
                </p:blipFill>
                <p:spPr>
                  <a:xfrm>
                    <a:off x="4757043" y="3787736"/>
                    <a:ext cx="574345" cy="516910"/>
                  </a:xfrm>
                  <a:prstGeom prst="rect">
                    <a:avLst/>
                  </a:prstGeom>
                </p:spPr>
              </p:pic>
            </p:grpSp>
            <p:pic>
              <p:nvPicPr>
                <p:cNvPr id="14" name="Picture 13">
                  <a:extLst>
                    <a:ext uri="{FF2B5EF4-FFF2-40B4-BE49-F238E27FC236}">
                      <a16:creationId xmlns:a16="http://schemas.microsoft.com/office/drawing/2014/main" id="{D1AC9517-0D70-1E56-B97F-05080CFE1F67}"/>
                    </a:ext>
                  </a:extLst>
                </p:cNvPr>
                <p:cNvPicPr>
                  <a:picLocks noChangeAspect="1"/>
                </p:cNvPicPr>
                <p:nvPr/>
              </p:nvPicPr>
              <p:blipFill>
                <a:blip r:embed="rId5"/>
                <a:stretch>
                  <a:fillRect/>
                </a:stretch>
              </p:blipFill>
              <p:spPr>
                <a:xfrm>
                  <a:off x="9408036" y="1988839"/>
                  <a:ext cx="521687" cy="467719"/>
                </a:xfrm>
                <a:prstGeom prst="rect">
                  <a:avLst/>
                </a:prstGeom>
              </p:spPr>
            </p:pic>
          </p:grpSp>
          <p:pic>
            <p:nvPicPr>
              <p:cNvPr id="10" name="Picture 9">
                <a:extLst>
                  <a:ext uri="{FF2B5EF4-FFF2-40B4-BE49-F238E27FC236}">
                    <a16:creationId xmlns:a16="http://schemas.microsoft.com/office/drawing/2014/main" id="{F0E58075-B4E5-3083-2ECF-AC47B5C9419B}"/>
                  </a:ext>
                </a:extLst>
              </p:cNvPr>
              <p:cNvPicPr>
                <a:picLocks noChangeAspect="1"/>
              </p:cNvPicPr>
              <p:nvPr/>
            </p:nvPicPr>
            <p:blipFill>
              <a:blip r:embed="rId6"/>
              <a:stretch>
                <a:fillRect/>
              </a:stretch>
            </p:blipFill>
            <p:spPr>
              <a:xfrm>
                <a:off x="9436014" y="2581498"/>
                <a:ext cx="521687" cy="473927"/>
              </a:xfrm>
              <a:prstGeom prst="rect">
                <a:avLst/>
              </a:prstGeom>
            </p:spPr>
          </p:pic>
          <p:sp>
            <p:nvSpPr>
              <p:cNvPr id="11" name="TextBox 10">
                <a:extLst>
                  <a:ext uri="{FF2B5EF4-FFF2-40B4-BE49-F238E27FC236}">
                    <a16:creationId xmlns:a16="http://schemas.microsoft.com/office/drawing/2014/main" id="{02170F17-173B-1459-232D-88985F0E382A}"/>
                  </a:ext>
                </a:extLst>
              </p:cNvPr>
              <p:cNvSpPr txBox="1"/>
              <p:nvPr/>
            </p:nvSpPr>
            <p:spPr>
              <a:xfrm>
                <a:off x="9957701" y="2532205"/>
                <a:ext cx="12065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20.6</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a:t>
                </a:r>
                <a:r>
                  <a:rPr lang="en-US" sz="1200" dirty="0">
                    <a:solidFill>
                      <a:srgbClr val="595454"/>
                    </a:solidFill>
                    <a:latin typeface="Trebuchet MS"/>
                  </a:rPr>
                  <a:t>esophageal</a:t>
                </a:r>
                <a:endParaRPr kumimoji="0" lang="en-US" sz="14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D527E131-1D23-649A-E7A0-7324F541C3C0}"/>
                  </a:ext>
                </a:extLst>
              </p:cNvPr>
              <p:cNvSpPr txBox="1"/>
              <p:nvPr/>
            </p:nvSpPr>
            <p:spPr>
              <a:xfrm>
                <a:off x="10001144" y="3755040"/>
                <a:ext cx="11628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595454"/>
                    </a:solidFill>
                    <a:latin typeface="Trebuchet MS"/>
                  </a:rPr>
                  <a:t>11.5</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454"/>
                    </a:solidFill>
                    <a:effectLst/>
                    <a:uLnTx/>
                    <a:uFillTx/>
                    <a:latin typeface="Trebuchet MS"/>
                    <a:ea typeface="+mn-ea"/>
                    <a:cs typeface="+mn-cs"/>
                  </a:rPr>
                  <a:t>for </a:t>
                </a:r>
                <a:r>
                  <a:rPr lang="en-US" sz="1200" dirty="0">
                    <a:solidFill>
                      <a:srgbClr val="595454"/>
                    </a:solidFill>
                    <a:latin typeface="Trebuchet MS"/>
                  </a:rPr>
                  <a:t>pancreatic</a:t>
                </a:r>
                <a:endParaRPr kumimoji="0" lang="en-US" sz="1400" b="0" i="0" u="none" strike="noStrike" kern="1200" cap="none" spc="0" normalizeH="0" baseline="0" noProof="0" dirty="0">
                  <a:ln>
                    <a:noFill/>
                  </a:ln>
                  <a:solidFill>
                    <a:srgbClr val="595454"/>
                  </a:solidFill>
                  <a:effectLst/>
                  <a:uLnTx/>
                  <a:uFillTx/>
                  <a:latin typeface="Trebuchet MS"/>
                  <a:ea typeface="+mn-ea"/>
                  <a:cs typeface="+mn-cs"/>
                </a:endParaRPr>
              </a:p>
            </p:txBody>
          </p:sp>
        </p:grpSp>
        <p:pic>
          <p:nvPicPr>
            <p:cNvPr id="23" name="Picture 22">
              <a:extLst>
                <a:ext uri="{FF2B5EF4-FFF2-40B4-BE49-F238E27FC236}">
                  <a16:creationId xmlns:a16="http://schemas.microsoft.com/office/drawing/2014/main" id="{C774EA92-63A7-4A3C-D971-3D09AA08CC12}"/>
                </a:ext>
              </a:extLst>
            </p:cNvPr>
            <p:cNvPicPr>
              <a:picLocks noChangeAspect="1"/>
            </p:cNvPicPr>
            <p:nvPr/>
          </p:nvPicPr>
          <p:blipFill>
            <a:blip r:embed="rId7"/>
            <a:stretch>
              <a:fillRect/>
            </a:stretch>
          </p:blipFill>
          <p:spPr>
            <a:xfrm>
              <a:off x="9034962" y="4710596"/>
              <a:ext cx="574345" cy="546703"/>
            </a:xfrm>
            <a:prstGeom prst="rect">
              <a:avLst/>
            </a:prstGeom>
          </p:spPr>
        </p:pic>
      </p:grpSp>
      <p:sp>
        <p:nvSpPr>
          <p:cNvPr id="26" name="TextBox 25">
            <a:extLst>
              <a:ext uri="{FF2B5EF4-FFF2-40B4-BE49-F238E27FC236}">
                <a16:creationId xmlns:a16="http://schemas.microsoft.com/office/drawing/2014/main" id="{CC2D2AF9-4A9A-D09E-DF88-4120DEEDD8B4}"/>
              </a:ext>
            </a:extLst>
          </p:cNvPr>
          <p:cNvSpPr txBox="1"/>
          <p:nvPr/>
        </p:nvSpPr>
        <p:spPr>
          <a:xfrm>
            <a:off x="365125" y="6061593"/>
            <a:ext cx="6120062" cy="215444"/>
          </a:xfrm>
          <a:prstGeom prst="rect">
            <a:avLst/>
          </a:prstGeom>
          <a:noFill/>
        </p:spPr>
        <p:txBody>
          <a:bodyPr wrap="square">
            <a:spAutoFit/>
          </a:bodyPr>
          <a:lstStyle/>
          <a:p>
            <a:pPr>
              <a:lnSpc>
                <a:spcPct val="100000"/>
              </a:lnSpc>
              <a:buSzPct val="100000"/>
            </a:pPr>
            <a:r>
              <a:rPr lang="en-US" sz="800" dirty="0"/>
              <a:t>*Based on US SEER estimates (2012-2018). </a:t>
            </a:r>
            <a:r>
              <a:rPr lang="en-US" sz="800" baseline="30000" dirty="0"/>
              <a:t>†</a:t>
            </a:r>
            <a:r>
              <a:rPr lang="en-US" sz="800" dirty="0"/>
              <a:t>And bronchus. </a:t>
            </a:r>
            <a:r>
              <a:rPr lang="en-US" sz="800" baseline="30000" dirty="0"/>
              <a:t>‡</a:t>
            </a:r>
            <a:r>
              <a:rPr lang="en-US" sz="800" dirty="0"/>
              <a:t>And intrahepatic bile duct.</a:t>
            </a:r>
          </a:p>
        </p:txBody>
      </p:sp>
    </p:spTree>
    <p:extLst>
      <p:ext uri="{BB962C8B-B14F-4D97-AF65-F5344CB8AC3E}">
        <p14:creationId xmlns:p14="http://schemas.microsoft.com/office/powerpoint/2010/main" val="232415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59" y="365760"/>
            <a:ext cx="10378440" cy="914400"/>
          </a:xfrm>
        </p:spPr>
        <p:txBody>
          <a:bodyPr>
            <a:normAutofit/>
          </a:bodyPr>
          <a:lstStyle/>
          <a:p>
            <a:r>
              <a:rPr lang="en-US" dirty="0"/>
              <a:t>Innate immunity is rapid and antigen-independent</a:t>
            </a:r>
          </a:p>
        </p:txBody>
      </p:sp>
      <p:sp>
        <p:nvSpPr>
          <p:cNvPr id="5" name="Content Placeholder 4">
            <a:extLst>
              <a:ext uri="{FF2B5EF4-FFF2-40B4-BE49-F238E27FC236}">
                <a16:creationId xmlns:a16="http://schemas.microsoft.com/office/drawing/2014/main" id="{C34642EE-769B-41D6-B479-7A863FE39CEF}"/>
              </a:ext>
            </a:extLst>
          </p:cNvPr>
          <p:cNvSpPr>
            <a:spLocks noGrp="1"/>
          </p:cNvSpPr>
          <p:nvPr>
            <p:ph idx="1"/>
          </p:nvPr>
        </p:nvSpPr>
        <p:spPr>
          <a:xfrm>
            <a:off x="365125" y="919306"/>
            <a:ext cx="10719970" cy="4572000"/>
          </a:xfrm>
        </p:spPr>
        <p:txBody>
          <a:bodyPr/>
          <a:lstStyle/>
          <a:p>
            <a:pPr marL="0" indent="0">
              <a:buNone/>
            </a:pPr>
            <a:r>
              <a:rPr lang="en-US" sz="1600" dirty="0"/>
              <a:t>Innate immunity, the body’s first line of defense, is </a:t>
            </a:r>
            <a:r>
              <a:rPr lang="en-US" sz="1600" b="1" dirty="0"/>
              <a:t>non-specific</a:t>
            </a:r>
            <a:r>
              <a:rPr lang="en-US" sz="1600" dirty="0"/>
              <a:t> and independent of antigens, allowing for the </a:t>
            </a:r>
            <a:br>
              <a:rPr lang="en-US" sz="1600" dirty="0"/>
            </a:br>
            <a:r>
              <a:rPr lang="en-US" sz="1600" b="1" dirty="0"/>
              <a:t>rapid</a:t>
            </a:r>
            <a:r>
              <a:rPr lang="en-US" sz="1600" dirty="0"/>
              <a:t> identification and elimination of foreign threats.</a:t>
            </a:r>
            <a:r>
              <a:rPr lang="en-US" sz="1600" baseline="30000" dirty="0"/>
              <a:t>1</a:t>
            </a:r>
            <a:r>
              <a:rPr lang="en-US" sz="1600" dirty="0"/>
              <a:t> The primary effector cells of the innate immune response, NK cells, continually scan the body for abnormal cells to attack.</a:t>
            </a:r>
            <a:r>
              <a:rPr lang="en-US" sz="1600" baseline="30000" dirty="0"/>
              <a:t>1,10,11</a:t>
            </a:r>
            <a:r>
              <a:rPr lang="en-US" sz="1600" dirty="0"/>
              <a:t>*</a:t>
            </a:r>
          </a:p>
          <a:p>
            <a:pPr marL="0" indent="0">
              <a:buNone/>
            </a:pPr>
            <a:endParaRPr lang="en-US" sz="1600" dirty="0"/>
          </a:p>
        </p:txBody>
      </p:sp>
      <p:sp>
        <p:nvSpPr>
          <p:cNvPr id="3" name="Slide Number Placeholder 2"/>
          <p:cNvSpPr>
            <a:spLocks noGrp="1"/>
          </p:cNvSpPr>
          <p:nvPr>
            <p:ph type="sldNum" sz="quarter" idx="12"/>
          </p:nvPr>
        </p:nvSpPr>
        <p:spPr>
          <a:xfrm>
            <a:off x="11506200" y="6429375"/>
            <a:ext cx="320040" cy="228600"/>
          </a:xfrm>
        </p:spPr>
        <p:txBody>
          <a:bodyPr/>
          <a:lstStyle/>
          <a:p>
            <a:fld id="{DFF9A8F0-CC1B-DE48-9437-EA2FEE80B91E}" type="slidenum">
              <a:rPr lang="en-US" smtClean="0"/>
              <a:pPr/>
              <a:t>6</a:t>
            </a:fld>
            <a:endParaRPr lang="en-US" dirty="0"/>
          </a:p>
        </p:txBody>
      </p:sp>
      <p:sp>
        <p:nvSpPr>
          <p:cNvPr id="2" name="TextBox 1"/>
          <p:cNvSpPr txBox="1"/>
          <p:nvPr/>
        </p:nvSpPr>
        <p:spPr>
          <a:xfrm>
            <a:off x="365125" y="6022849"/>
            <a:ext cx="11229036" cy="153888"/>
          </a:xfrm>
          <a:prstGeom prst="rect">
            <a:avLst/>
          </a:prstGeom>
          <a:noFill/>
        </p:spPr>
        <p:txBody>
          <a:bodyPr wrap="none" lIns="0" tIns="0" rIns="0" bIns="0" rtlCol="0" anchor="b" anchorCtr="0">
            <a:spAutoFit/>
          </a:bodyPr>
          <a:lstStyle/>
          <a:p>
            <a:pPr marL="52388" indent="-52388"/>
            <a:r>
              <a:rPr lang="en-US" sz="1000" dirty="0"/>
              <a:t>*Numerous cell types are involved with the innate immune response, including macrophages, neutrophils, dendritic cells, mast cells, basophils, eosinophils, NK cells, and lymphocytes (T cells).</a:t>
            </a:r>
            <a:r>
              <a:rPr lang="en-US" sz="1000" baseline="30000" dirty="0"/>
              <a:t>1 </a:t>
            </a:r>
          </a:p>
        </p:txBody>
      </p:sp>
      <p:pic>
        <p:nvPicPr>
          <p:cNvPr id="21" name="Picture 20">
            <a:extLst>
              <a:ext uri="{FF2B5EF4-FFF2-40B4-BE49-F238E27FC236}">
                <a16:creationId xmlns:a16="http://schemas.microsoft.com/office/drawing/2014/main" id="{095B9FD6-7D50-4C2A-86C3-49096E321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72" y="1877828"/>
            <a:ext cx="1223718" cy="1223718"/>
          </a:xfrm>
          <a:prstGeom prst="rect">
            <a:avLst/>
          </a:prstGeom>
        </p:spPr>
      </p:pic>
      <p:pic>
        <p:nvPicPr>
          <p:cNvPr id="22" name="Picture 21" descr="A close up of a coral&#10;&#10;Description automatically generated">
            <a:extLst>
              <a:ext uri="{FF2B5EF4-FFF2-40B4-BE49-F238E27FC236}">
                <a16:creationId xmlns:a16="http://schemas.microsoft.com/office/drawing/2014/main" id="{43688433-BBC2-477D-82DE-41F084998C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33565" y="2930789"/>
            <a:ext cx="852487" cy="856928"/>
          </a:xfrm>
          <a:prstGeom prst="ellipse">
            <a:avLst/>
          </a:prstGeom>
        </p:spPr>
      </p:pic>
      <p:cxnSp>
        <p:nvCxnSpPr>
          <p:cNvPr id="23" name="Straight Connector 22">
            <a:extLst>
              <a:ext uri="{FF2B5EF4-FFF2-40B4-BE49-F238E27FC236}">
                <a16:creationId xmlns:a16="http://schemas.microsoft.com/office/drawing/2014/main" id="{523E062C-AC73-40D8-81F4-E4BC367F22E0}"/>
              </a:ext>
            </a:extLst>
          </p:cNvPr>
          <p:cNvCxnSpPr>
            <a:cxnSpLocks/>
            <a:endCxn id="37" idx="2"/>
          </p:cNvCxnSpPr>
          <p:nvPr/>
        </p:nvCxnSpPr>
        <p:spPr>
          <a:xfrm>
            <a:off x="365125" y="4209363"/>
            <a:ext cx="1383315"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28BFE51-767C-4D27-95DE-53068CB9EB77}"/>
              </a:ext>
            </a:extLst>
          </p:cNvPr>
          <p:cNvSpPr txBox="1"/>
          <p:nvPr/>
        </p:nvSpPr>
        <p:spPr>
          <a:xfrm>
            <a:off x="365125" y="5191932"/>
            <a:ext cx="11461750" cy="584775"/>
          </a:xfrm>
          <a:prstGeom prst="rect">
            <a:avLst/>
          </a:prstGeom>
          <a:solidFill>
            <a:srgbClr val="FAE8CB"/>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r>
              <a:rPr lang="en-US" dirty="0">
                <a:solidFill>
                  <a:schemeClr val="tx2"/>
                </a:solidFill>
              </a:rPr>
              <a:t>NK cells express receptors that interact with activating and inhibitory signals from normal and abnormal cells. The balance of these signals determines NK cell behavior.</a:t>
            </a:r>
            <a:r>
              <a:rPr lang="en-US" baseline="30000" dirty="0">
                <a:solidFill>
                  <a:schemeClr val="tx2"/>
                </a:solidFill>
              </a:rPr>
              <a:t>12</a:t>
            </a:r>
          </a:p>
        </p:txBody>
      </p:sp>
      <p:pic>
        <p:nvPicPr>
          <p:cNvPr id="25" name="Picture 2">
            <a:extLst>
              <a:ext uri="{FF2B5EF4-FFF2-40B4-BE49-F238E27FC236}">
                <a16:creationId xmlns:a16="http://schemas.microsoft.com/office/drawing/2014/main" id="{002A8F98-FE5E-4C16-9F95-F5DD45D15FF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819275" y="2790295"/>
            <a:ext cx="173831" cy="18335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426E67A-E90D-4A4E-AB11-45BD79B915C0}"/>
              </a:ext>
            </a:extLst>
          </p:cNvPr>
          <p:cNvSpPr txBox="1"/>
          <p:nvPr/>
        </p:nvSpPr>
        <p:spPr>
          <a:xfrm>
            <a:off x="1988721" y="3175408"/>
            <a:ext cx="557388" cy="415498"/>
          </a:xfrm>
          <a:prstGeom prst="rect">
            <a:avLst/>
          </a:prstGeom>
          <a:noFill/>
        </p:spPr>
        <p:txBody>
          <a:bodyPr wrap="square" lIns="0" rIns="0" rtlCol="0">
            <a:spAutoFit/>
          </a:bodyPr>
          <a:lstStyle/>
          <a:p>
            <a:pPr algn="ctr" defTabSz="457200"/>
            <a:r>
              <a:rPr lang="en-US" sz="1050" b="1" dirty="0">
                <a:solidFill>
                  <a:prstClr val="white"/>
                </a:solidFill>
                <a:effectLst>
                  <a:outerShdw blurRad="38100" dist="38100" dir="2700000" algn="tl">
                    <a:srgbClr val="000000">
                      <a:alpha val="43137"/>
                    </a:srgbClr>
                  </a:outerShdw>
                </a:effectLst>
              </a:rPr>
              <a:t>TUMOR CELL</a:t>
            </a:r>
          </a:p>
        </p:txBody>
      </p:sp>
      <p:sp>
        <p:nvSpPr>
          <p:cNvPr id="27" name="TextBox 26">
            <a:extLst>
              <a:ext uri="{FF2B5EF4-FFF2-40B4-BE49-F238E27FC236}">
                <a16:creationId xmlns:a16="http://schemas.microsoft.com/office/drawing/2014/main" id="{CA58C987-505D-447B-89CB-63D85196B860}"/>
              </a:ext>
            </a:extLst>
          </p:cNvPr>
          <p:cNvSpPr txBox="1"/>
          <p:nvPr/>
        </p:nvSpPr>
        <p:spPr>
          <a:xfrm>
            <a:off x="2035986" y="2528459"/>
            <a:ext cx="971533" cy="415498"/>
          </a:xfrm>
          <a:prstGeom prst="rect">
            <a:avLst/>
          </a:prstGeom>
          <a:noFill/>
        </p:spPr>
        <p:txBody>
          <a:bodyPr wrap="square" rtlCol="0">
            <a:spAutoFit/>
          </a:bodyPr>
          <a:lstStyle/>
          <a:p>
            <a:pPr algn="ctr" defTabSz="457200"/>
            <a:r>
              <a:rPr lang="en-US" sz="1050" b="1" dirty="0"/>
              <a:t>ACTIVATING RECEPTOR</a:t>
            </a:r>
          </a:p>
        </p:txBody>
      </p:sp>
      <p:sp>
        <p:nvSpPr>
          <p:cNvPr id="28" name="TextBox 27">
            <a:extLst>
              <a:ext uri="{FF2B5EF4-FFF2-40B4-BE49-F238E27FC236}">
                <a16:creationId xmlns:a16="http://schemas.microsoft.com/office/drawing/2014/main" id="{CF8F15F9-2845-4525-95A4-218C331C6D54}"/>
              </a:ext>
            </a:extLst>
          </p:cNvPr>
          <p:cNvSpPr txBox="1"/>
          <p:nvPr/>
        </p:nvSpPr>
        <p:spPr>
          <a:xfrm>
            <a:off x="1369069" y="4404497"/>
            <a:ext cx="1215942" cy="461665"/>
          </a:xfrm>
          <a:prstGeom prst="rect">
            <a:avLst/>
          </a:prstGeom>
          <a:noFill/>
        </p:spPr>
        <p:txBody>
          <a:bodyPr wrap="square" rtlCol="0">
            <a:spAutoFit/>
          </a:bodyPr>
          <a:lstStyle/>
          <a:p>
            <a:pPr algn="ctr" defTabSz="457200"/>
            <a:r>
              <a:rPr lang="en-US" sz="1200" b="1" dirty="0"/>
              <a:t>NK-cell </a:t>
            </a:r>
            <a:br>
              <a:rPr lang="en-US" sz="1200" b="1" dirty="0"/>
            </a:br>
            <a:r>
              <a:rPr lang="en-US" sz="1200" b="1" dirty="0"/>
              <a:t>recognition</a:t>
            </a:r>
          </a:p>
        </p:txBody>
      </p:sp>
      <p:sp>
        <p:nvSpPr>
          <p:cNvPr id="29" name="TextBox 28">
            <a:extLst>
              <a:ext uri="{FF2B5EF4-FFF2-40B4-BE49-F238E27FC236}">
                <a16:creationId xmlns:a16="http://schemas.microsoft.com/office/drawing/2014/main" id="{A1B86793-3DDA-4F1C-9B6E-54819839D2C9}"/>
              </a:ext>
            </a:extLst>
          </p:cNvPr>
          <p:cNvSpPr txBox="1"/>
          <p:nvPr/>
        </p:nvSpPr>
        <p:spPr>
          <a:xfrm>
            <a:off x="9702155" y="3592332"/>
            <a:ext cx="870532" cy="577081"/>
          </a:xfrm>
          <a:prstGeom prst="rect">
            <a:avLst/>
          </a:prstGeom>
          <a:noFill/>
        </p:spPr>
        <p:txBody>
          <a:bodyPr wrap="square" rtlCol="0">
            <a:spAutoFit/>
          </a:bodyPr>
          <a:lstStyle/>
          <a:p>
            <a:pPr algn="r" defTabSz="457200"/>
            <a:r>
              <a:rPr lang="en-US" sz="1050" b="1" dirty="0"/>
              <a:t>DYING </a:t>
            </a:r>
            <a:br>
              <a:rPr lang="en-US" sz="1050" b="1" dirty="0"/>
            </a:br>
            <a:r>
              <a:rPr lang="en-US" sz="1050" b="1" dirty="0"/>
              <a:t>TUMOR CELLS</a:t>
            </a:r>
          </a:p>
        </p:txBody>
      </p:sp>
      <p:sp>
        <p:nvSpPr>
          <p:cNvPr id="30" name="TextBox 29">
            <a:extLst>
              <a:ext uri="{FF2B5EF4-FFF2-40B4-BE49-F238E27FC236}">
                <a16:creationId xmlns:a16="http://schemas.microsoft.com/office/drawing/2014/main" id="{7E30C29A-FB84-436B-A900-89B4226AB8BE}"/>
              </a:ext>
            </a:extLst>
          </p:cNvPr>
          <p:cNvSpPr txBox="1"/>
          <p:nvPr/>
        </p:nvSpPr>
        <p:spPr>
          <a:xfrm>
            <a:off x="8734015" y="4404497"/>
            <a:ext cx="1324847" cy="461665"/>
          </a:xfrm>
          <a:prstGeom prst="rect">
            <a:avLst/>
          </a:prstGeom>
          <a:noFill/>
        </p:spPr>
        <p:txBody>
          <a:bodyPr wrap="square" rtlCol="0">
            <a:spAutoFit/>
          </a:bodyPr>
          <a:lstStyle/>
          <a:p>
            <a:pPr algn="ctr" defTabSz="457200"/>
            <a:r>
              <a:rPr lang="en-US" sz="1200" b="1" dirty="0"/>
              <a:t>Direct tumor </a:t>
            </a:r>
            <a:br>
              <a:rPr lang="en-US" sz="1200" b="1" dirty="0"/>
            </a:br>
            <a:r>
              <a:rPr lang="en-US" sz="1200" b="1" dirty="0"/>
              <a:t>cell death</a:t>
            </a:r>
          </a:p>
        </p:txBody>
      </p:sp>
      <p:sp>
        <p:nvSpPr>
          <p:cNvPr id="31" name="TextBox 30">
            <a:extLst>
              <a:ext uri="{FF2B5EF4-FFF2-40B4-BE49-F238E27FC236}">
                <a16:creationId xmlns:a16="http://schemas.microsoft.com/office/drawing/2014/main" id="{B1821987-B6E8-4943-A20D-C6F1258D3B41}"/>
              </a:ext>
            </a:extLst>
          </p:cNvPr>
          <p:cNvSpPr txBox="1"/>
          <p:nvPr/>
        </p:nvSpPr>
        <p:spPr>
          <a:xfrm>
            <a:off x="5247895" y="4404497"/>
            <a:ext cx="1114068" cy="461665"/>
          </a:xfrm>
          <a:prstGeom prst="rect">
            <a:avLst/>
          </a:prstGeom>
          <a:noFill/>
        </p:spPr>
        <p:txBody>
          <a:bodyPr wrap="square" rtlCol="0">
            <a:spAutoFit/>
          </a:bodyPr>
          <a:lstStyle/>
          <a:p>
            <a:pPr algn="ctr" defTabSz="457200"/>
            <a:r>
              <a:rPr lang="en-US" sz="1200" b="1" dirty="0"/>
              <a:t>NK-cell </a:t>
            </a:r>
            <a:br>
              <a:rPr lang="en-US" sz="1200" b="1" dirty="0"/>
            </a:br>
            <a:r>
              <a:rPr lang="en-US" sz="1200" b="1" dirty="0"/>
              <a:t>activation</a:t>
            </a:r>
          </a:p>
        </p:txBody>
      </p:sp>
      <p:cxnSp>
        <p:nvCxnSpPr>
          <p:cNvPr id="32" name="Straight Connector 31">
            <a:extLst>
              <a:ext uri="{FF2B5EF4-FFF2-40B4-BE49-F238E27FC236}">
                <a16:creationId xmlns:a16="http://schemas.microsoft.com/office/drawing/2014/main" id="{914E8F59-2047-4D7C-9556-DF774D3163BB}"/>
              </a:ext>
            </a:extLst>
          </p:cNvPr>
          <p:cNvCxnSpPr>
            <a:cxnSpLocks/>
            <a:stCxn id="36" idx="6"/>
            <a:endCxn id="34" idx="2"/>
          </p:cNvCxnSpPr>
          <p:nvPr/>
        </p:nvCxnSpPr>
        <p:spPr>
          <a:xfrm>
            <a:off x="6033529" y="4209363"/>
            <a:ext cx="313431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E66881B-61B4-4C57-973D-EA9D371A4BAC}"/>
              </a:ext>
            </a:extLst>
          </p:cNvPr>
          <p:cNvCxnSpPr>
            <a:cxnSpLocks/>
          </p:cNvCxnSpPr>
          <p:nvPr/>
        </p:nvCxnSpPr>
        <p:spPr>
          <a:xfrm flipH="1">
            <a:off x="9625039" y="4209363"/>
            <a:ext cx="1828774"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8C9ABFAB-6DCD-4B46-B1D8-7638C850DD5F}"/>
              </a:ext>
            </a:extLst>
          </p:cNvPr>
          <p:cNvSpPr/>
          <p:nvPr/>
        </p:nvSpPr>
        <p:spPr>
          <a:xfrm>
            <a:off x="9167839" y="3980763"/>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3</a:t>
            </a:r>
          </a:p>
        </p:txBody>
      </p:sp>
      <p:cxnSp>
        <p:nvCxnSpPr>
          <p:cNvPr id="35" name="Straight Connector 34">
            <a:extLst>
              <a:ext uri="{FF2B5EF4-FFF2-40B4-BE49-F238E27FC236}">
                <a16:creationId xmlns:a16="http://schemas.microsoft.com/office/drawing/2014/main" id="{5C0410CC-F885-4D6B-A358-67812EE1B572}"/>
              </a:ext>
            </a:extLst>
          </p:cNvPr>
          <p:cNvCxnSpPr>
            <a:cxnSpLocks/>
            <a:stCxn id="37" idx="6"/>
            <a:endCxn id="36" idx="2"/>
          </p:cNvCxnSpPr>
          <p:nvPr/>
        </p:nvCxnSpPr>
        <p:spPr>
          <a:xfrm>
            <a:off x="2205640" y="4209363"/>
            <a:ext cx="3370689"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F30A0503-DEE2-425D-9D70-8627E6F785FC}"/>
              </a:ext>
            </a:extLst>
          </p:cNvPr>
          <p:cNvSpPr/>
          <p:nvPr/>
        </p:nvSpPr>
        <p:spPr>
          <a:xfrm>
            <a:off x="5576329" y="3980763"/>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a:t>
            </a:r>
          </a:p>
        </p:txBody>
      </p:sp>
      <p:sp>
        <p:nvSpPr>
          <p:cNvPr id="37" name="Oval 36">
            <a:extLst>
              <a:ext uri="{FF2B5EF4-FFF2-40B4-BE49-F238E27FC236}">
                <a16:creationId xmlns:a16="http://schemas.microsoft.com/office/drawing/2014/main" id="{F1CA51E6-D7F4-4731-B0A9-36A827BA7FEE}"/>
              </a:ext>
            </a:extLst>
          </p:cNvPr>
          <p:cNvSpPr/>
          <p:nvPr/>
        </p:nvSpPr>
        <p:spPr>
          <a:xfrm>
            <a:off x="1748440" y="3980763"/>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pic>
        <p:nvPicPr>
          <p:cNvPr id="38" name="Picture 37">
            <a:extLst>
              <a:ext uri="{FF2B5EF4-FFF2-40B4-BE49-F238E27FC236}">
                <a16:creationId xmlns:a16="http://schemas.microsoft.com/office/drawing/2014/main" id="{CEBE94EE-9482-4BFA-992B-49C7694F53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55503" y="1833033"/>
            <a:ext cx="2106147" cy="2108199"/>
          </a:xfrm>
          <a:prstGeom prst="rect">
            <a:avLst/>
          </a:prstGeom>
        </p:spPr>
      </p:pic>
      <p:sp>
        <p:nvSpPr>
          <p:cNvPr id="39" name="TextBox 38">
            <a:extLst>
              <a:ext uri="{FF2B5EF4-FFF2-40B4-BE49-F238E27FC236}">
                <a16:creationId xmlns:a16="http://schemas.microsoft.com/office/drawing/2014/main" id="{7918C425-125E-4EFF-8B07-E277DD721224}"/>
              </a:ext>
            </a:extLst>
          </p:cNvPr>
          <p:cNvSpPr txBox="1"/>
          <p:nvPr/>
        </p:nvSpPr>
        <p:spPr>
          <a:xfrm>
            <a:off x="1328666" y="2300599"/>
            <a:ext cx="557388" cy="415498"/>
          </a:xfrm>
          <a:prstGeom prst="rect">
            <a:avLst/>
          </a:prstGeom>
          <a:noFill/>
        </p:spPr>
        <p:txBody>
          <a:bodyPr wrap="square" rtlCol="0">
            <a:spAutoFit/>
          </a:bodyPr>
          <a:lstStyle/>
          <a:p>
            <a:pPr algn="ctr" defTabSz="457200"/>
            <a:r>
              <a:rPr lang="en-US" sz="1050" b="1" dirty="0">
                <a:solidFill>
                  <a:prstClr val="white"/>
                </a:solidFill>
                <a:effectLst>
                  <a:outerShdw blurRad="38100" dist="38100" dir="2700000" algn="tl">
                    <a:srgbClr val="000000">
                      <a:alpha val="43137"/>
                    </a:srgbClr>
                  </a:outerShdw>
                </a:effectLst>
              </a:rPr>
              <a:t>NK CELL</a:t>
            </a:r>
          </a:p>
        </p:txBody>
      </p:sp>
      <p:pic>
        <p:nvPicPr>
          <p:cNvPr id="40" name="Picture 2">
            <a:extLst>
              <a:ext uri="{FF2B5EF4-FFF2-40B4-BE49-F238E27FC236}">
                <a16:creationId xmlns:a16="http://schemas.microsoft.com/office/drawing/2014/main" id="{181088F0-F141-470A-B522-52AAAD4FE76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885950" y="2947457"/>
            <a:ext cx="173831" cy="152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E20DA57-7C2E-4033-9C50-B65FF8F403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072857" y="2080682"/>
            <a:ext cx="720984" cy="656692"/>
          </a:xfrm>
          <a:prstGeom prst="ellipse">
            <a:avLst/>
          </a:prstGeom>
        </p:spPr>
      </p:pic>
      <p:pic>
        <p:nvPicPr>
          <p:cNvPr id="42" name="Picture 41">
            <a:extLst>
              <a:ext uri="{FF2B5EF4-FFF2-40B4-BE49-F238E27FC236}">
                <a16:creationId xmlns:a16="http://schemas.microsoft.com/office/drawing/2014/main" id="{584A7BB0-2926-49A1-8EED-471E14645D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707857" y="2093382"/>
            <a:ext cx="720984" cy="656692"/>
          </a:xfrm>
          <a:prstGeom prst="ellipse">
            <a:avLst/>
          </a:prstGeom>
        </p:spPr>
      </p:pic>
      <p:pic>
        <p:nvPicPr>
          <p:cNvPr id="43" name="Picture 42">
            <a:extLst>
              <a:ext uri="{FF2B5EF4-FFF2-40B4-BE49-F238E27FC236}">
                <a16:creationId xmlns:a16="http://schemas.microsoft.com/office/drawing/2014/main" id="{5CA54702-BB62-4DD3-8273-68BE67E300D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367598" y="2673759"/>
            <a:ext cx="576002" cy="524638"/>
          </a:xfrm>
          <a:prstGeom prst="ellipse">
            <a:avLst/>
          </a:prstGeom>
        </p:spPr>
      </p:pic>
      <p:pic>
        <p:nvPicPr>
          <p:cNvPr id="44" name="Picture 43">
            <a:extLst>
              <a:ext uri="{FF2B5EF4-FFF2-40B4-BE49-F238E27FC236}">
                <a16:creationId xmlns:a16="http://schemas.microsoft.com/office/drawing/2014/main" id="{2C4FE063-5F14-40CB-BC7A-CA3030DA94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872957" y="2868082"/>
            <a:ext cx="720984" cy="656692"/>
          </a:xfrm>
          <a:prstGeom prst="ellipse">
            <a:avLst/>
          </a:prstGeom>
        </p:spPr>
      </p:pic>
      <p:pic>
        <p:nvPicPr>
          <p:cNvPr id="45" name="Picture 44">
            <a:extLst>
              <a:ext uri="{FF2B5EF4-FFF2-40B4-BE49-F238E27FC236}">
                <a16:creationId xmlns:a16="http://schemas.microsoft.com/office/drawing/2014/main" id="{065661E5-1AE4-4CCD-9FA2-3566477CDF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409407" y="3293532"/>
            <a:ext cx="720984" cy="656692"/>
          </a:xfrm>
          <a:prstGeom prst="ellipse">
            <a:avLst/>
          </a:prstGeom>
        </p:spPr>
      </p:pic>
      <p:pic>
        <p:nvPicPr>
          <p:cNvPr id="46" name="Picture 45">
            <a:extLst>
              <a:ext uri="{FF2B5EF4-FFF2-40B4-BE49-F238E27FC236}">
                <a16:creationId xmlns:a16="http://schemas.microsoft.com/office/drawing/2014/main" id="{2B16E679-2F89-441D-9519-5342883723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138160" y="1844659"/>
            <a:ext cx="883920" cy="805098"/>
          </a:xfrm>
          <a:prstGeom prst="ellipse">
            <a:avLst/>
          </a:prstGeom>
        </p:spPr>
      </p:pic>
      <p:pic>
        <p:nvPicPr>
          <p:cNvPr id="47" name="Picture 46">
            <a:extLst>
              <a:ext uri="{FF2B5EF4-FFF2-40B4-BE49-F238E27FC236}">
                <a16:creationId xmlns:a16="http://schemas.microsoft.com/office/drawing/2014/main" id="{56192FC0-A30D-4D29-9822-7649EE1DC3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364220" y="3162919"/>
            <a:ext cx="883920" cy="805098"/>
          </a:xfrm>
          <a:prstGeom prst="ellipse">
            <a:avLst/>
          </a:prstGeom>
        </p:spPr>
      </p:pic>
      <p:sp>
        <p:nvSpPr>
          <p:cNvPr id="48" name="Rectangle 47">
            <a:extLst>
              <a:ext uri="{FF2B5EF4-FFF2-40B4-BE49-F238E27FC236}">
                <a16:creationId xmlns:a16="http://schemas.microsoft.com/office/drawing/2014/main" id="{826B92A9-3B8F-4418-84EB-DAAF8ABC4D50}"/>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spTree>
    <p:custDataLst>
      <p:tags r:id="rId1"/>
    </p:custDataLst>
    <p:extLst>
      <p:ext uri="{BB962C8B-B14F-4D97-AF65-F5344CB8AC3E}">
        <p14:creationId xmlns:p14="http://schemas.microsoft.com/office/powerpoint/2010/main" val="2373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4173B7E-6FE5-4F75-A422-52C51369B565}"/>
              </a:ext>
            </a:extLst>
          </p:cNvPr>
          <p:cNvSpPr>
            <a:spLocks noGrp="1"/>
          </p:cNvSpPr>
          <p:nvPr>
            <p:ph type="title"/>
          </p:nvPr>
        </p:nvSpPr>
        <p:spPr>
          <a:xfrm>
            <a:off x="365759" y="365760"/>
            <a:ext cx="10378440" cy="914400"/>
          </a:xfrm>
        </p:spPr>
        <p:txBody>
          <a:bodyPr/>
          <a:lstStyle/>
          <a:p>
            <a:r>
              <a:rPr lang="en-US" dirty="0"/>
              <a:t>Tumors that are resistant to I-O therapy may either have existing mechanisms of resistance or exploit evasive methods to overcome I-O treatment</a:t>
            </a:r>
          </a:p>
        </p:txBody>
      </p:sp>
      <p:sp>
        <p:nvSpPr>
          <p:cNvPr id="19" name="Content Placeholder 18">
            <a:extLst>
              <a:ext uri="{FF2B5EF4-FFF2-40B4-BE49-F238E27FC236}">
                <a16:creationId xmlns:a16="http://schemas.microsoft.com/office/drawing/2014/main" id="{E23E187D-C507-44E6-B046-F6499BE0E363}"/>
              </a:ext>
            </a:extLst>
          </p:cNvPr>
          <p:cNvSpPr>
            <a:spLocks noGrp="1"/>
          </p:cNvSpPr>
          <p:nvPr>
            <p:ph idx="1"/>
          </p:nvPr>
        </p:nvSpPr>
        <p:spPr>
          <a:xfrm>
            <a:off x="365759" y="1554480"/>
            <a:ext cx="11461115" cy="4572000"/>
          </a:xfrm>
        </p:spPr>
        <p:txBody>
          <a:bodyPr/>
          <a:lstStyle/>
          <a:p>
            <a:pPr marL="0" indent="0">
              <a:buNone/>
            </a:pPr>
            <a:endParaRPr lang="en-US" sz="1600" dirty="0"/>
          </a:p>
          <a:p>
            <a:endParaRPr lang="en-US" sz="1600" dirty="0"/>
          </a:p>
        </p:txBody>
      </p:sp>
      <p:sp>
        <p:nvSpPr>
          <p:cNvPr id="5" name="Slide Number Placeholder 4">
            <a:extLst>
              <a:ext uri="{FF2B5EF4-FFF2-40B4-BE49-F238E27FC236}">
                <a16:creationId xmlns:a16="http://schemas.microsoft.com/office/drawing/2014/main" id="{96BD0F67-78CC-41FB-A370-33E53A095268}"/>
              </a:ext>
            </a:extLst>
          </p:cNvPr>
          <p:cNvSpPr>
            <a:spLocks noGrp="1"/>
          </p:cNvSpPr>
          <p:nvPr>
            <p:ph type="sldNum" sz="quarter" idx="12"/>
          </p:nvPr>
        </p:nvSpPr>
        <p:spPr>
          <a:xfrm>
            <a:off x="11506200" y="6429375"/>
            <a:ext cx="320040" cy="228600"/>
          </a:xfrm>
        </p:spPr>
        <p:txBody>
          <a:bodyPr/>
          <a:lstStyle/>
          <a:p>
            <a:fld id="{DFF9A8F0-CC1B-DE48-9437-EA2FEE80B91E}" type="slidenum">
              <a:rPr lang="en-US" smtClean="0"/>
              <a:pPr/>
              <a:t>60</a:t>
            </a:fld>
            <a:endParaRPr lang="en-US" dirty="0"/>
          </a:p>
        </p:txBody>
      </p:sp>
      <p:sp>
        <p:nvSpPr>
          <p:cNvPr id="21" name="TextBox 20">
            <a:extLst>
              <a:ext uri="{FF2B5EF4-FFF2-40B4-BE49-F238E27FC236}">
                <a16:creationId xmlns:a16="http://schemas.microsoft.com/office/drawing/2014/main" id="{C57650CF-A955-4061-BEBC-2FF3471CE003}"/>
              </a:ext>
            </a:extLst>
          </p:cNvPr>
          <p:cNvSpPr txBox="1"/>
          <p:nvPr/>
        </p:nvSpPr>
        <p:spPr>
          <a:xfrm>
            <a:off x="365123" y="5443440"/>
            <a:ext cx="11461117"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595454"/>
                </a:solidFill>
                <a:effectLst/>
                <a:uLnTx/>
                <a:uFillTx/>
                <a:latin typeface="Trebuchet MS"/>
                <a:ea typeface="+mj-ea"/>
                <a:cs typeface="+mj-cs"/>
              </a:rPr>
              <a:t>Research is underway to identify underlying mechanism of primary and secondary acquired resistance </a:t>
            </a:r>
            <a:br>
              <a:rPr kumimoji="0" lang="en-US" sz="1600" b="1" i="0" u="none" strike="noStrike" kern="1200" cap="none" spc="0" normalizeH="0" baseline="0" noProof="0" dirty="0">
                <a:ln>
                  <a:noFill/>
                </a:ln>
                <a:solidFill>
                  <a:srgbClr val="595454"/>
                </a:solidFill>
                <a:effectLst/>
                <a:uLnTx/>
                <a:uFillTx/>
                <a:latin typeface="Trebuchet MS"/>
                <a:ea typeface="+mj-ea"/>
                <a:cs typeface="+mj-cs"/>
              </a:rPr>
            </a:br>
            <a:r>
              <a:rPr kumimoji="0" lang="en-US" sz="1600" b="1" i="0" u="none" strike="noStrike" kern="1200" cap="none" spc="0" normalizeH="0" baseline="0" noProof="0" dirty="0">
                <a:ln>
                  <a:noFill/>
                </a:ln>
                <a:solidFill>
                  <a:srgbClr val="595454"/>
                </a:solidFill>
                <a:effectLst/>
                <a:uLnTx/>
                <a:uFillTx/>
                <a:latin typeface="Trebuchet MS"/>
                <a:ea typeface="+mj-ea"/>
                <a:cs typeface="+mj-cs"/>
              </a:rPr>
              <a:t>or exploit evasive methods to overcome I-O </a:t>
            </a:r>
            <a:r>
              <a:rPr kumimoji="0" lang="en-US" sz="1600" b="1" i="0" u="none" strike="noStrike" kern="1200" cap="none" spc="0" normalizeH="0" baseline="0" noProof="0" dirty="0">
                <a:ln>
                  <a:noFill/>
                </a:ln>
                <a:solidFill>
                  <a:schemeClr val="tx2"/>
                </a:solidFill>
                <a:effectLst/>
                <a:uLnTx/>
                <a:uFillTx/>
                <a:latin typeface="Trebuchet MS"/>
                <a:ea typeface="+mj-ea"/>
                <a:cs typeface="+mj-cs"/>
              </a:rPr>
              <a:t>treatment</a:t>
            </a:r>
            <a:r>
              <a:rPr lang="en-US" baseline="30000" dirty="0">
                <a:solidFill>
                  <a:schemeClr val="tx2"/>
                </a:solidFill>
                <a:latin typeface="Trebuchet MS"/>
              </a:rPr>
              <a:t>8</a:t>
            </a:r>
            <a:r>
              <a:rPr kumimoji="0" lang="en-US" sz="1600" b="1" i="0" u="none" strike="noStrike" kern="1200" cap="none" spc="0" normalizeH="0" baseline="30000" noProof="0" dirty="0">
                <a:ln>
                  <a:noFill/>
                </a:ln>
                <a:solidFill>
                  <a:schemeClr val="tx2"/>
                </a:solidFill>
                <a:effectLst/>
                <a:uLnTx/>
                <a:uFillTx/>
                <a:latin typeface="Trebuchet MS"/>
                <a:ea typeface="+mj-ea"/>
                <a:cs typeface="+mj-cs"/>
              </a:rPr>
              <a:t>,9</a:t>
            </a:r>
          </a:p>
        </p:txBody>
      </p:sp>
      <p:sp>
        <p:nvSpPr>
          <p:cNvPr id="12" name="Content Placeholder 2">
            <a:extLst>
              <a:ext uri="{FF2B5EF4-FFF2-40B4-BE49-F238E27FC236}">
                <a16:creationId xmlns:a16="http://schemas.microsoft.com/office/drawing/2014/main" id="{70146666-0662-4C83-A020-D4EEA8B1E72A}"/>
              </a:ext>
            </a:extLst>
          </p:cNvPr>
          <p:cNvSpPr txBox="1">
            <a:spLocks/>
          </p:cNvSpPr>
          <p:nvPr/>
        </p:nvSpPr>
        <p:spPr>
          <a:xfrm>
            <a:off x="753065" y="1912281"/>
            <a:ext cx="10685869" cy="307777"/>
          </a:xfrm>
          <a:prstGeom prst="rect">
            <a:avLst/>
          </a:prstGeom>
        </p:spPr>
        <p:txBody>
          <a:bodyPr vert="horz" wrap="square" lIns="0" tIns="0" rIns="0" bIns="0" spcCol="301752" rtlCol="0">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lgn="ctr">
              <a:spcBef>
                <a:spcPts val="600"/>
              </a:spcBef>
              <a:buFont typeface="Trebuchet MS" panose="020B0603020202020204" pitchFamily="34" charset="0"/>
              <a:buNone/>
            </a:pPr>
            <a:r>
              <a:rPr lang="en-US" b="1" dirty="0"/>
              <a:t>Tumors may have primary resistance or acquired resistance to </a:t>
            </a:r>
            <a:r>
              <a:rPr lang="en-US" b="1" dirty="0">
                <a:solidFill>
                  <a:schemeClr val="tx2"/>
                </a:solidFill>
              </a:rPr>
              <a:t>immunotherapy</a:t>
            </a:r>
            <a:r>
              <a:rPr lang="en-US" b="1" baseline="30000" dirty="0">
                <a:solidFill>
                  <a:schemeClr val="tx2"/>
                </a:solidFill>
              </a:rPr>
              <a:t>5-7</a:t>
            </a:r>
            <a:r>
              <a:rPr lang="en-US" b="1" dirty="0">
                <a:solidFill>
                  <a:schemeClr val="tx2"/>
                </a:solidFill>
              </a:rPr>
              <a:t>:</a:t>
            </a:r>
          </a:p>
        </p:txBody>
      </p:sp>
      <p:sp>
        <p:nvSpPr>
          <p:cNvPr id="13" name="TextBox 12">
            <a:extLst>
              <a:ext uri="{FF2B5EF4-FFF2-40B4-BE49-F238E27FC236}">
                <a16:creationId xmlns:a16="http://schemas.microsoft.com/office/drawing/2014/main" id="{B1005C57-D6BF-4582-AA20-B838B4F7B7CD}"/>
              </a:ext>
            </a:extLst>
          </p:cNvPr>
          <p:cNvSpPr txBox="1"/>
          <p:nvPr/>
        </p:nvSpPr>
        <p:spPr>
          <a:xfrm>
            <a:off x="3337927" y="2620843"/>
            <a:ext cx="268450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1B2C6"/>
                </a:solidFill>
                <a:effectLst/>
                <a:uLnTx/>
                <a:uFillTx/>
                <a:latin typeface="Trebuchet MS"/>
                <a:ea typeface="+mn-ea"/>
                <a:cs typeface="+mn-cs"/>
              </a:rPr>
              <a:t>Primary resistance </a:t>
            </a:r>
            <a:br>
              <a:rPr kumimoji="0" lang="en-US" sz="1400" b="1" i="0" u="none" strike="noStrike" kern="1200" cap="none" spc="0" normalizeH="0" baseline="0" noProof="0" dirty="0">
                <a:ln>
                  <a:noFill/>
                </a:ln>
                <a:solidFill>
                  <a:srgbClr val="61B2C6"/>
                </a:solidFill>
                <a:effectLst/>
                <a:uLnTx/>
                <a:uFillTx/>
                <a:latin typeface="Trebuchet MS"/>
                <a:ea typeface="+mn-ea"/>
                <a:cs typeface="+mn-cs"/>
              </a:rPr>
            </a:br>
            <a:r>
              <a:rPr kumimoji="0" lang="en-US" sz="1400" b="0" i="0" u="none" strike="noStrike" kern="1200" cap="none" spc="0" normalizeH="0" baseline="0" noProof="0" dirty="0">
                <a:ln>
                  <a:noFill/>
                </a:ln>
                <a:solidFill>
                  <a:srgbClr val="595454"/>
                </a:solidFill>
                <a:effectLst/>
                <a:uLnTx/>
                <a:uFillTx/>
                <a:latin typeface="Trebuchet MS"/>
                <a:ea typeface="+mn-ea"/>
                <a:cs typeface="+mn-cs"/>
              </a:rPr>
              <a:t>Observed in tumors that do </a:t>
            </a:r>
            <a:br>
              <a:rPr kumimoji="0" lang="en-US" sz="1400" b="0" i="0" u="none" strike="noStrike" kern="1200" cap="none" spc="0" normalizeH="0" baseline="0" noProof="0" dirty="0">
                <a:ln>
                  <a:noFill/>
                </a:ln>
                <a:solidFill>
                  <a:srgbClr val="595454"/>
                </a:solidFill>
                <a:effectLst/>
                <a:uLnTx/>
                <a:uFillTx/>
                <a:latin typeface="Trebuchet MS"/>
                <a:ea typeface="+mn-ea"/>
                <a:cs typeface="+mn-cs"/>
              </a:rPr>
            </a:br>
            <a:r>
              <a:rPr kumimoji="0" lang="en-US" sz="1400" b="0" i="0" u="none" strike="noStrike" kern="1200" cap="none" spc="0" normalizeH="0" baseline="0" noProof="0" dirty="0">
                <a:ln>
                  <a:noFill/>
                </a:ln>
                <a:solidFill>
                  <a:srgbClr val="595454"/>
                </a:solidFill>
                <a:effectLst/>
                <a:uLnTx/>
                <a:uFillTx/>
                <a:latin typeface="Trebuchet MS"/>
                <a:ea typeface="+mn-ea"/>
                <a:cs typeface="+mn-cs"/>
              </a:rPr>
              <a:t>not respond to immunotherapy from the beginning of the </a:t>
            </a:r>
            <a:r>
              <a:rPr kumimoji="0" lang="en-US" sz="1400" b="0" i="0" u="none" strike="noStrike" kern="1200" cap="none" spc="0" normalizeH="0" baseline="0" noProof="0" dirty="0">
                <a:ln>
                  <a:noFill/>
                </a:ln>
                <a:solidFill>
                  <a:schemeClr val="tx2"/>
                </a:solidFill>
                <a:effectLst/>
                <a:uLnTx/>
                <a:uFillTx/>
                <a:latin typeface="Trebuchet MS"/>
                <a:ea typeface="+mn-ea"/>
                <a:cs typeface="+mn-cs"/>
              </a:rPr>
              <a:t>treatment</a:t>
            </a:r>
            <a:r>
              <a:rPr lang="en-US" sz="1400" baseline="30000" dirty="0">
                <a:solidFill>
                  <a:schemeClr val="tx2"/>
                </a:solidFill>
                <a:latin typeface="Trebuchet MS"/>
              </a:rPr>
              <a:t>7</a:t>
            </a:r>
            <a:endParaRPr kumimoji="0" lang="en-US" sz="1400" b="1" i="0" u="none" strike="noStrike" kern="1200" cap="none" spc="0" normalizeH="0" baseline="0" noProof="0" dirty="0">
              <a:ln>
                <a:noFill/>
              </a:ln>
              <a:solidFill>
                <a:schemeClr val="tx2"/>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22E9848A-D535-45D7-84CB-35964C1FC8DB}"/>
              </a:ext>
            </a:extLst>
          </p:cNvPr>
          <p:cNvSpPr txBox="1"/>
          <p:nvPr/>
        </p:nvSpPr>
        <p:spPr>
          <a:xfrm>
            <a:off x="7574784" y="2620843"/>
            <a:ext cx="29267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mn-cs"/>
              </a:rPr>
              <a:t>Acquired resistance </a:t>
            </a:r>
            <a:br>
              <a:rPr kumimoji="0" lang="en-US" sz="1400" b="1" i="0" u="none" strike="noStrike" kern="1200" cap="none" spc="0" normalizeH="0" baseline="0" noProof="0" dirty="0">
                <a:ln>
                  <a:noFill/>
                </a:ln>
                <a:solidFill>
                  <a:schemeClr val="tx2"/>
                </a:solidFill>
                <a:effectLst/>
                <a:uLnTx/>
                <a:uFillTx/>
                <a:latin typeface="Trebuchet MS"/>
                <a:ea typeface="+mn-ea"/>
                <a:cs typeface="+mn-cs"/>
              </a:rPr>
            </a:br>
            <a:r>
              <a:rPr kumimoji="0" lang="en-US" sz="1400" b="0" i="0" u="none" strike="noStrike" kern="1200" cap="none" spc="0" normalizeH="0" baseline="0" noProof="0" dirty="0">
                <a:ln>
                  <a:noFill/>
                </a:ln>
                <a:solidFill>
                  <a:schemeClr val="tx2"/>
                </a:solidFill>
                <a:effectLst/>
                <a:uLnTx/>
                <a:uFillTx/>
                <a:latin typeface="Trebuchet MS"/>
                <a:ea typeface="+mn-ea"/>
                <a:cs typeface="+mn-cs"/>
              </a:rPr>
              <a:t>Observed in tumors that relapse after a period of response to the immunotherapy</a:t>
            </a:r>
            <a:r>
              <a:rPr lang="en-US" sz="1400" baseline="30000" dirty="0">
                <a:solidFill>
                  <a:schemeClr val="tx2"/>
                </a:solidFill>
                <a:latin typeface="Trebuchet MS"/>
              </a:rPr>
              <a:t>7</a:t>
            </a:r>
            <a:endParaRPr kumimoji="0" lang="en-US" sz="1400" b="0" i="0" u="none" strike="noStrike" kern="1200" cap="none" spc="0" normalizeH="0" baseline="0" noProof="0" dirty="0">
              <a:ln>
                <a:noFill/>
              </a:ln>
              <a:solidFill>
                <a:schemeClr val="tx2"/>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BAF8C5D1-0889-4EBA-9D86-37A1238B6E1D}"/>
              </a:ext>
            </a:extLst>
          </p:cNvPr>
          <p:cNvGrpSpPr/>
          <p:nvPr/>
        </p:nvGrpSpPr>
        <p:grpSpPr>
          <a:xfrm>
            <a:off x="2040713" y="2187389"/>
            <a:ext cx="3019704" cy="3116131"/>
            <a:chOff x="2040714" y="2141855"/>
            <a:chExt cx="3019704" cy="3116131"/>
          </a:xfrm>
        </p:grpSpPr>
        <p:pic>
          <p:nvPicPr>
            <p:cNvPr id="16" name="Picture 15">
              <a:extLst>
                <a:ext uri="{FF2B5EF4-FFF2-40B4-BE49-F238E27FC236}">
                  <a16:creationId xmlns:a16="http://schemas.microsoft.com/office/drawing/2014/main" id="{7534D0B9-775C-4A45-9D5E-CD7F558144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12494" y="2141855"/>
              <a:ext cx="847924" cy="3116131"/>
            </a:xfrm>
            <a:prstGeom prst="rect">
              <a:avLst/>
            </a:prstGeom>
          </p:spPr>
        </p:pic>
        <p:pic>
          <p:nvPicPr>
            <p:cNvPr id="17" name="Picture 16">
              <a:extLst>
                <a:ext uri="{FF2B5EF4-FFF2-40B4-BE49-F238E27FC236}">
                  <a16:creationId xmlns:a16="http://schemas.microsoft.com/office/drawing/2014/main" id="{B8308A75-5008-40D4-A7CE-A89B7A40575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40714" y="2141855"/>
              <a:ext cx="1903887" cy="3116131"/>
            </a:xfrm>
            <a:prstGeom prst="rect">
              <a:avLst/>
            </a:prstGeom>
          </p:spPr>
        </p:pic>
        <p:pic>
          <p:nvPicPr>
            <p:cNvPr id="23" name="Picture 22" descr="A close up of a coral&#10;&#10;Description automatically generated">
              <a:extLst>
                <a:ext uri="{FF2B5EF4-FFF2-40B4-BE49-F238E27FC236}">
                  <a16:creationId xmlns:a16="http://schemas.microsoft.com/office/drawing/2014/main" id="{197E4CA6-228C-484A-B92B-405F048EF3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1642" y="4371975"/>
              <a:ext cx="394105" cy="394105"/>
            </a:xfrm>
            <a:prstGeom prst="rect">
              <a:avLst/>
            </a:prstGeom>
          </p:spPr>
        </p:pic>
        <p:pic>
          <p:nvPicPr>
            <p:cNvPr id="24" name="Picture 23" descr="A close up of food&#10;&#10;Description automatically generated">
              <a:extLst>
                <a:ext uri="{FF2B5EF4-FFF2-40B4-BE49-F238E27FC236}">
                  <a16:creationId xmlns:a16="http://schemas.microsoft.com/office/drawing/2014/main" id="{3F5B80CE-FA3A-4263-A576-D22F6EEBAD2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97016" y="4283076"/>
              <a:ext cx="558734" cy="544512"/>
            </a:xfrm>
            <a:prstGeom prst="rect">
              <a:avLst/>
            </a:prstGeom>
          </p:spPr>
        </p:pic>
        <p:cxnSp>
          <p:nvCxnSpPr>
            <p:cNvPr id="25" name="Straight Arrow Connector 24">
              <a:extLst>
                <a:ext uri="{FF2B5EF4-FFF2-40B4-BE49-F238E27FC236}">
                  <a16:creationId xmlns:a16="http://schemas.microsoft.com/office/drawing/2014/main" id="{C7867FF5-F3D3-4006-A8C7-74400DC8ACDC}"/>
                </a:ext>
              </a:extLst>
            </p:cNvPr>
            <p:cNvCxnSpPr>
              <a:cxnSpLocks/>
            </p:cNvCxnSpPr>
            <p:nvPr/>
          </p:nvCxnSpPr>
          <p:spPr>
            <a:xfrm>
              <a:off x="3944601" y="4574778"/>
              <a:ext cx="240853" cy="0"/>
            </a:xfrm>
            <a:prstGeom prst="straightConnector1">
              <a:avLst/>
            </a:prstGeom>
            <a:ln w="12700" cap="rnd">
              <a:solidFill>
                <a:schemeClr val="accent4">
                  <a:lumMod val="50000"/>
                </a:schemeClr>
              </a:solidFill>
              <a:headEnd w="med" len="med"/>
              <a:tailEnd type="triangle" w="lg" len="med"/>
            </a:ln>
          </p:spPr>
          <p:style>
            <a:lnRef idx="1">
              <a:srgbClr val="BE2BBB"/>
            </a:lnRef>
            <a:fillRef idx="0">
              <a:schemeClr val="accent1"/>
            </a:fillRef>
            <a:effectRef idx="0">
              <a:srgbClr val="000000"/>
            </a:effectRef>
            <a:fontRef idx="minor">
              <a:schemeClr val="lt1"/>
            </a:fontRef>
          </p:style>
        </p:cxnSp>
      </p:grpSp>
      <p:grpSp>
        <p:nvGrpSpPr>
          <p:cNvPr id="26" name="Group 25">
            <a:extLst>
              <a:ext uri="{FF2B5EF4-FFF2-40B4-BE49-F238E27FC236}">
                <a16:creationId xmlns:a16="http://schemas.microsoft.com/office/drawing/2014/main" id="{728B4995-742D-4780-B473-D133996FAE80}"/>
              </a:ext>
            </a:extLst>
          </p:cNvPr>
          <p:cNvGrpSpPr/>
          <p:nvPr/>
        </p:nvGrpSpPr>
        <p:grpSpPr>
          <a:xfrm>
            <a:off x="6022185" y="2187389"/>
            <a:ext cx="4009354" cy="3116131"/>
            <a:chOff x="6022186" y="2141855"/>
            <a:chExt cx="4009354" cy="3116131"/>
          </a:xfrm>
        </p:grpSpPr>
        <p:pic>
          <p:nvPicPr>
            <p:cNvPr id="27" name="Picture 26">
              <a:extLst>
                <a:ext uri="{FF2B5EF4-FFF2-40B4-BE49-F238E27FC236}">
                  <a16:creationId xmlns:a16="http://schemas.microsoft.com/office/drawing/2014/main" id="{EA791AA5-913C-4391-AEAA-A05AAA1D96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5"/>
            <a:stretch/>
          </p:blipFill>
          <p:spPr>
            <a:xfrm>
              <a:off x="9223247" y="2141855"/>
              <a:ext cx="808293" cy="3116131"/>
            </a:xfrm>
            <a:prstGeom prst="rect">
              <a:avLst/>
            </a:prstGeom>
          </p:spPr>
        </p:pic>
        <p:pic>
          <p:nvPicPr>
            <p:cNvPr id="28" name="Picture 27">
              <a:extLst>
                <a:ext uri="{FF2B5EF4-FFF2-40B4-BE49-F238E27FC236}">
                  <a16:creationId xmlns:a16="http://schemas.microsoft.com/office/drawing/2014/main" id="{AD0BE0B3-B80A-453F-96E2-BFD42DFA761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4609" y="2141855"/>
              <a:ext cx="734519" cy="3116131"/>
            </a:xfrm>
            <a:prstGeom prst="rect">
              <a:avLst/>
            </a:prstGeom>
          </p:spPr>
        </p:pic>
        <p:pic>
          <p:nvPicPr>
            <p:cNvPr id="29" name="Picture 28">
              <a:extLst>
                <a:ext uri="{FF2B5EF4-FFF2-40B4-BE49-F238E27FC236}">
                  <a16:creationId xmlns:a16="http://schemas.microsoft.com/office/drawing/2014/main" id="{2FE1D6B5-75A6-4C0F-A847-D19BA5FABD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022186" y="2141855"/>
              <a:ext cx="1932520" cy="3116131"/>
            </a:xfrm>
            <a:prstGeom prst="rect">
              <a:avLst/>
            </a:prstGeom>
          </p:spPr>
        </p:pic>
        <p:pic>
          <p:nvPicPr>
            <p:cNvPr id="30" name="Picture 29" descr="A close up of a coral&#10;&#10;Description automatically generated">
              <a:extLst>
                <a:ext uri="{FF2B5EF4-FFF2-40B4-BE49-F238E27FC236}">
                  <a16:creationId xmlns:a16="http://schemas.microsoft.com/office/drawing/2014/main" id="{20DB7AD8-57E3-4370-ADC4-E4419DE6DB7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2638" y="4371975"/>
              <a:ext cx="394105" cy="394105"/>
            </a:xfrm>
            <a:prstGeom prst="rect">
              <a:avLst/>
            </a:prstGeom>
          </p:spPr>
        </p:pic>
        <p:pic>
          <p:nvPicPr>
            <p:cNvPr id="31" name="Picture 30" descr="A close up of food&#10;&#10;Description automatically generated">
              <a:extLst>
                <a:ext uri="{FF2B5EF4-FFF2-40B4-BE49-F238E27FC236}">
                  <a16:creationId xmlns:a16="http://schemas.microsoft.com/office/drawing/2014/main" id="{FFDD1A8D-7677-42EA-B75E-00426F30C34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31412" y="4283076"/>
              <a:ext cx="558734" cy="544512"/>
            </a:xfrm>
            <a:prstGeom prst="rect">
              <a:avLst/>
            </a:prstGeom>
          </p:spPr>
        </p:pic>
        <p:pic>
          <p:nvPicPr>
            <p:cNvPr id="32" name="Picture 31" descr="A close up of food&#10;&#10;Description automatically generated">
              <a:extLst>
                <a:ext uri="{FF2B5EF4-FFF2-40B4-BE49-F238E27FC236}">
                  <a16:creationId xmlns:a16="http://schemas.microsoft.com/office/drawing/2014/main" id="{D429E078-3BF7-42DE-B4CA-FB495C1C1E9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25312" y="4283076"/>
              <a:ext cx="558734" cy="544512"/>
            </a:xfrm>
            <a:prstGeom prst="rect">
              <a:avLst/>
            </a:prstGeom>
          </p:spPr>
        </p:pic>
        <p:cxnSp>
          <p:nvCxnSpPr>
            <p:cNvPr id="33" name="Straight Arrow Connector 32">
              <a:extLst>
                <a:ext uri="{FF2B5EF4-FFF2-40B4-BE49-F238E27FC236}">
                  <a16:creationId xmlns:a16="http://schemas.microsoft.com/office/drawing/2014/main" id="{0D3EECDC-CA71-4E61-92CD-DF006A5D4A08}"/>
                </a:ext>
              </a:extLst>
            </p:cNvPr>
            <p:cNvCxnSpPr>
              <a:cxnSpLocks/>
            </p:cNvCxnSpPr>
            <p:nvPr/>
          </p:nvCxnSpPr>
          <p:spPr>
            <a:xfrm>
              <a:off x="8958653" y="4571404"/>
              <a:ext cx="240853" cy="0"/>
            </a:xfrm>
            <a:prstGeom prst="straightConnector1">
              <a:avLst/>
            </a:prstGeom>
            <a:ln w="12700" cap="rnd">
              <a:solidFill>
                <a:schemeClr val="accent4">
                  <a:lumMod val="50000"/>
                </a:schemeClr>
              </a:solidFill>
              <a:headEnd w="lg" len="lg"/>
              <a:tailEnd type="triangle" w="lg" len="med"/>
            </a:ln>
          </p:spPr>
          <p:style>
            <a:lnRef idx="1">
              <a:srgbClr val="BE2BBB"/>
            </a:lnRef>
            <a:fillRef idx="0">
              <a:schemeClr val="accent1"/>
            </a:fillRef>
            <a:effectRef idx="0">
              <a:srgbClr val="000000"/>
            </a:effectRef>
            <a:fontRef idx="minor">
              <a:schemeClr val="lt1"/>
            </a:fontRef>
          </p:style>
        </p:cxnSp>
        <p:cxnSp>
          <p:nvCxnSpPr>
            <p:cNvPr id="34" name="Straight Arrow Connector 33">
              <a:extLst>
                <a:ext uri="{FF2B5EF4-FFF2-40B4-BE49-F238E27FC236}">
                  <a16:creationId xmlns:a16="http://schemas.microsoft.com/office/drawing/2014/main" id="{23193433-52BC-47EE-B968-AA149DDBDBD1}"/>
                </a:ext>
              </a:extLst>
            </p:cNvPr>
            <p:cNvCxnSpPr>
              <a:cxnSpLocks/>
            </p:cNvCxnSpPr>
            <p:nvPr/>
          </p:nvCxnSpPr>
          <p:spPr>
            <a:xfrm>
              <a:off x="7954706" y="4571404"/>
              <a:ext cx="240853" cy="0"/>
            </a:xfrm>
            <a:prstGeom prst="straightConnector1">
              <a:avLst/>
            </a:prstGeom>
            <a:ln w="12700" cap="rnd">
              <a:solidFill>
                <a:schemeClr val="accent4">
                  <a:lumMod val="50000"/>
                </a:schemeClr>
              </a:solidFill>
              <a:headEnd w="lg" len="lg"/>
              <a:tailEnd type="triangle" w="lg" len="med"/>
            </a:ln>
          </p:spPr>
          <p:style>
            <a:lnRef idx="1">
              <a:srgbClr val="BE2BBB"/>
            </a:lnRef>
            <a:fillRef idx="0">
              <a:schemeClr val="accent1"/>
            </a:fillRef>
            <a:effectRef idx="0">
              <a:srgbClr val="000000"/>
            </a:effectRef>
            <a:fontRef idx="minor">
              <a:schemeClr val="lt1"/>
            </a:fontRef>
          </p:style>
        </p:cxnSp>
      </p:grpSp>
      <p:sp>
        <p:nvSpPr>
          <p:cNvPr id="6" name="Rectangle 5">
            <a:extLst>
              <a:ext uri="{FF2B5EF4-FFF2-40B4-BE49-F238E27FC236}">
                <a16:creationId xmlns:a16="http://schemas.microsoft.com/office/drawing/2014/main" id="{0272759B-B656-505E-9879-2B48CC61076B}"/>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custDataLst>
      <p:tags r:id="rId1"/>
    </p:custDataLst>
    <p:extLst>
      <p:ext uri="{BB962C8B-B14F-4D97-AF65-F5344CB8AC3E}">
        <p14:creationId xmlns:p14="http://schemas.microsoft.com/office/powerpoint/2010/main" val="23534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34135-BB8C-4308-B027-D6C05C06596B}"/>
              </a:ext>
            </a:extLst>
          </p:cNvPr>
          <p:cNvSpPr>
            <a:spLocks noGrp="1"/>
          </p:cNvSpPr>
          <p:nvPr>
            <p:ph type="title"/>
          </p:nvPr>
        </p:nvSpPr>
        <p:spPr/>
        <p:txBody>
          <a:bodyPr/>
          <a:lstStyle/>
          <a:p>
            <a:pPr>
              <a:lnSpc>
                <a:spcPct val="100000"/>
              </a:lnSpc>
            </a:pPr>
            <a:r>
              <a:rPr lang="en-US" dirty="0"/>
              <a:t>Combination therapies are being investigated to help convert noninflamed tumors to inflamed tumors</a:t>
            </a:r>
          </a:p>
        </p:txBody>
      </p:sp>
      <p:sp>
        <p:nvSpPr>
          <p:cNvPr id="2" name="Slide Number Placeholder 1">
            <a:extLst>
              <a:ext uri="{FF2B5EF4-FFF2-40B4-BE49-F238E27FC236}">
                <a16:creationId xmlns:a16="http://schemas.microsoft.com/office/drawing/2014/main" id="{AEBA82D1-5D9B-4E7D-80A6-CA9A96B66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D360B789-FCA3-4DAE-918D-8C32147EF0AF}"/>
              </a:ext>
            </a:extLst>
          </p:cNvPr>
          <p:cNvSpPr/>
          <p:nvPr/>
        </p:nvSpPr>
        <p:spPr>
          <a:xfrm>
            <a:off x="739017" y="1742760"/>
            <a:ext cx="3475631" cy="369332"/>
          </a:xfrm>
          <a:prstGeom prst="rect">
            <a:avLst/>
          </a:prstGeom>
        </p:spPr>
        <p:txBody>
          <a:bodyPr wrap="non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a:ea typeface="+mn-ea"/>
                <a:cs typeface="Arial" panose="020B0604020202020204" pitchFamily="34" charset="0"/>
              </a:rPr>
              <a:t>Non-inflamed (cold) tumors</a:t>
            </a:r>
            <a:r>
              <a:rPr lang="en-US" b="1" baseline="30000" dirty="0">
                <a:solidFill>
                  <a:srgbClr val="00B0F0"/>
                </a:solidFill>
                <a:latin typeface="Trebuchet MS"/>
                <a:cs typeface="Arial" panose="020B0604020202020204" pitchFamily="34" charset="0"/>
              </a:rPr>
              <a:t>6</a:t>
            </a:r>
            <a:r>
              <a:rPr kumimoji="0" lang="en-US" sz="1800" b="1" i="0" u="none" strike="noStrike" kern="1200" cap="none" spc="0" normalizeH="0" baseline="30000" noProof="0" dirty="0">
                <a:ln>
                  <a:noFill/>
                </a:ln>
                <a:solidFill>
                  <a:srgbClr val="00B0F0"/>
                </a:solidFill>
                <a:effectLst/>
                <a:uLnTx/>
                <a:uFillTx/>
                <a:latin typeface="Trebuchet MS"/>
                <a:ea typeface="+mn-ea"/>
                <a:cs typeface="Arial" panose="020B0604020202020204" pitchFamily="34" charset="0"/>
              </a:rPr>
              <a:t>,10</a:t>
            </a:r>
          </a:p>
        </p:txBody>
      </p:sp>
      <p:sp>
        <p:nvSpPr>
          <p:cNvPr id="17" name="Rectangle 16">
            <a:extLst>
              <a:ext uri="{FF2B5EF4-FFF2-40B4-BE49-F238E27FC236}">
                <a16:creationId xmlns:a16="http://schemas.microsoft.com/office/drawing/2014/main" id="{D8C81F20-EA68-4C64-9476-EE012CEFF745}"/>
              </a:ext>
            </a:extLst>
          </p:cNvPr>
          <p:cNvSpPr/>
          <p:nvPr/>
        </p:nvSpPr>
        <p:spPr>
          <a:xfrm>
            <a:off x="8064513" y="1742760"/>
            <a:ext cx="2872902" cy="369332"/>
          </a:xfrm>
          <a:prstGeom prst="rect">
            <a:avLst/>
          </a:prstGeom>
        </p:spPr>
        <p:txBody>
          <a:bodyPr wrap="non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rebuchet MS"/>
                <a:ea typeface="+mn-ea"/>
                <a:cs typeface="Arial" panose="020B0604020202020204" pitchFamily="34" charset="0"/>
              </a:rPr>
              <a:t>Inflamed (hot) tumors</a:t>
            </a:r>
            <a:r>
              <a:rPr lang="en-US" b="1" baseline="30000" dirty="0">
                <a:solidFill>
                  <a:srgbClr val="FF0000"/>
                </a:solidFill>
                <a:latin typeface="Trebuchet MS"/>
                <a:cs typeface="Arial" panose="020B0604020202020204" pitchFamily="34" charset="0"/>
              </a:rPr>
              <a:t>6</a:t>
            </a:r>
            <a:r>
              <a:rPr kumimoji="0" lang="en-US" sz="1800" b="1" i="0" u="none" strike="noStrike" kern="1200" cap="none" spc="0" normalizeH="0" baseline="30000" noProof="0" dirty="0">
                <a:ln>
                  <a:noFill/>
                </a:ln>
                <a:solidFill>
                  <a:srgbClr val="FF0000"/>
                </a:solidFill>
                <a:effectLst/>
                <a:uLnTx/>
                <a:uFillTx/>
                <a:latin typeface="Trebuchet MS"/>
                <a:ea typeface="+mn-ea"/>
                <a:cs typeface="Arial" panose="020B0604020202020204" pitchFamily="34" charset="0"/>
              </a:rPr>
              <a:t>,10</a:t>
            </a:r>
          </a:p>
        </p:txBody>
      </p:sp>
      <p:pic>
        <p:nvPicPr>
          <p:cNvPr id="21" name="Picture 20" descr="A picture containing application&#10;&#10;Description automatically generated">
            <a:extLst>
              <a:ext uri="{FF2B5EF4-FFF2-40B4-BE49-F238E27FC236}">
                <a16:creationId xmlns:a16="http://schemas.microsoft.com/office/drawing/2014/main" id="{72AE4FA9-8BA2-4E6B-B7B7-9717434802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51941" y="2206747"/>
            <a:ext cx="2049779" cy="2110108"/>
          </a:xfrm>
          <a:prstGeom prst="rect">
            <a:avLst/>
          </a:prstGeom>
        </p:spPr>
      </p:pic>
      <p:pic>
        <p:nvPicPr>
          <p:cNvPr id="22" name="Picture 21" descr="A picture containing application&#10;&#10;Description automatically generated">
            <a:extLst>
              <a:ext uri="{FF2B5EF4-FFF2-40B4-BE49-F238E27FC236}">
                <a16:creationId xmlns:a16="http://schemas.microsoft.com/office/drawing/2014/main" id="{5D98DC47-AE96-4946-8709-96C8471178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76075" y="2206747"/>
            <a:ext cx="2049779" cy="2110108"/>
          </a:xfrm>
          <a:prstGeom prst="rect">
            <a:avLst/>
          </a:prstGeom>
        </p:spPr>
      </p:pic>
      <p:sp>
        <p:nvSpPr>
          <p:cNvPr id="19" name="Arrow: Right 18">
            <a:extLst>
              <a:ext uri="{FF2B5EF4-FFF2-40B4-BE49-F238E27FC236}">
                <a16:creationId xmlns:a16="http://schemas.microsoft.com/office/drawing/2014/main" id="{57967B57-E626-4A23-A6EA-7A9A0C2087CA}"/>
              </a:ext>
            </a:extLst>
          </p:cNvPr>
          <p:cNvSpPr/>
          <p:nvPr/>
        </p:nvSpPr>
        <p:spPr>
          <a:xfrm>
            <a:off x="4196598" y="2868202"/>
            <a:ext cx="3623519" cy="369333"/>
          </a:xfrm>
          <a:prstGeom prst="rightArrow">
            <a:avLst/>
          </a:prstGeom>
          <a:gradFill flip="none" rotWithShape="1">
            <a:gsLst>
              <a:gs pos="0">
                <a:srgbClr val="FF0000">
                  <a:alpha val="75000"/>
                </a:srgbClr>
              </a:gs>
              <a:gs pos="23000">
                <a:srgbClr val="FF0000">
                  <a:alpha val="75000"/>
                </a:srgbClr>
              </a:gs>
              <a:gs pos="69000">
                <a:srgbClr val="338DC0"/>
              </a:gs>
              <a:gs pos="50000">
                <a:srgbClr val="8A516E">
                  <a:alpha val="80000"/>
                </a:srgbClr>
              </a:gs>
              <a:gs pos="100000">
                <a:srgbClr val="00B0F0"/>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sp>
        <p:nvSpPr>
          <p:cNvPr id="26" name="TextBox 25">
            <a:extLst>
              <a:ext uri="{FF2B5EF4-FFF2-40B4-BE49-F238E27FC236}">
                <a16:creationId xmlns:a16="http://schemas.microsoft.com/office/drawing/2014/main" id="{B132BE0E-394E-4973-8C90-4759A17E6FB4}"/>
              </a:ext>
            </a:extLst>
          </p:cNvPr>
          <p:cNvSpPr txBox="1"/>
          <p:nvPr/>
        </p:nvSpPr>
        <p:spPr>
          <a:xfrm>
            <a:off x="365124" y="5591892"/>
            <a:ext cx="11461751" cy="523220"/>
          </a:xfrm>
          <a:prstGeom prst="rect">
            <a:avLst/>
          </a:prstGeom>
          <a:solidFill>
            <a:schemeClr val="accent6"/>
          </a:solidFill>
          <a:ln w="28575">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Strategies to promote inflammation within tumors to increase susceptibility to the immune system’s antitumor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Trebuchet MS"/>
                <a:ea typeface="+mn-ea"/>
                <a:cs typeface="Arial" panose="020B0604020202020204" pitchFamily="34" charset="0"/>
              </a:rPr>
              <a:t> are currently under investigation</a:t>
            </a:r>
            <a:r>
              <a:rPr lang="en-US" sz="1400" b="1" baseline="30000" dirty="0">
                <a:solidFill>
                  <a:schemeClr val="tx2"/>
                </a:solidFill>
                <a:latin typeface="Trebuchet MS"/>
                <a:cs typeface="Arial" panose="020B0604020202020204" pitchFamily="34" charset="0"/>
              </a:rPr>
              <a:t>11-16</a:t>
            </a:r>
            <a:endParaRPr kumimoji="0" lang="en-US" sz="1400" b="1" i="0" u="none" strike="noStrike" kern="1200" cap="none" spc="0" normalizeH="0" baseline="30000" noProof="0" dirty="0">
              <a:ln>
                <a:noFill/>
              </a:ln>
              <a:solidFill>
                <a:schemeClr val="tx2"/>
              </a:solidFill>
              <a:effectLst/>
              <a:uLnTx/>
              <a:uFillTx/>
              <a:latin typeface="Trebuchet MS"/>
              <a:ea typeface="+mn-ea"/>
              <a:cs typeface="Arial" panose="020B0604020202020204" pitchFamily="34" charset="0"/>
            </a:endParaRPr>
          </a:p>
        </p:txBody>
      </p:sp>
      <p:sp>
        <p:nvSpPr>
          <p:cNvPr id="3" name="TextBox 2">
            <a:extLst>
              <a:ext uri="{FF2B5EF4-FFF2-40B4-BE49-F238E27FC236}">
                <a16:creationId xmlns:a16="http://schemas.microsoft.com/office/drawing/2014/main" id="{816DC201-14FE-EF77-C970-1260AB0A269C}"/>
              </a:ext>
            </a:extLst>
          </p:cNvPr>
          <p:cNvSpPr txBox="1"/>
          <p:nvPr/>
        </p:nvSpPr>
        <p:spPr>
          <a:xfrm>
            <a:off x="4177138" y="2382106"/>
            <a:ext cx="3623519" cy="509591"/>
          </a:xfrm>
          <a:prstGeom prst="rect">
            <a:avLst/>
          </a:prstGeom>
          <a:noFill/>
        </p:spPr>
        <p:txBody>
          <a:bodyPr wrap="square" lIns="0" tIns="0" rIns="0" bIns="0" rtlCol="0">
            <a:noAutofit/>
          </a:bodyPr>
          <a:lstStyle/>
          <a:p>
            <a:pPr algn="ctr">
              <a:lnSpc>
                <a:spcPct val="100000"/>
              </a:lnSpc>
            </a:pPr>
            <a:r>
              <a:rPr lang="en-US" sz="1600" dirty="0">
                <a:solidFill>
                  <a:schemeClr val="tx2"/>
                </a:solidFill>
              </a:rPr>
              <a:t>Modulation of the combination of </a:t>
            </a:r>
            <a:br>
              <a:rPr lang="en-US" sz="1600" dirty="0">
                <a:solidFill>
                  <a:schemeClr val="tx2"/>
                </a:solidFill>
              </a:rPr>
            </a:br>
            <a:r>
              <a:rPr lang="en-US" sz="1600" dirty="0">
                <a:solidFill>
                  <a:schemeClr val="tx2"/>
                </a:solidFill>
              </a:rPr>
              <a:t>immune and non-immune pathways</a:t>
            </a:r>
            <a:r>
              <a:rPr lang="en-US" sz="1600" baseline="30000" dirty="0">
                <a:solidFill>
                  <a:schemeClr val="tx2"/>
                </a:solidFill>
              </a:rPr>
              <a:t>11-16</a:t>
            </a:r>
            <a:endParaRPr lang="en-US" sz="1400" dirty="0">
              <a:solidFill>
                <a:schemeClr val="tx2"/>
              </a:solidFill>
            </a:endParaRPr>
          </a:p>
        </p:txBody>
      </p:sp>
      <p:sp>
        <p:nvSpPr>
          <p:cNvPr id="6" name="TextBox 5">
            <a:extLst>
              <a:ext uri="{FF2B5EF4-FFF2-40B4-BE49-F238E27FC236}">
                <a16:creationId xmlns:a16="http://schemas.microsoft.com/office/drawing/2014/main" id="{35DD673A-4C68-0159-0565-300EE1E1D37D}"/>
              </a:ext>
            </a:extLst>
          </p:cNvPr>
          <p:cNvSpPr txBox="1"/>
          <p:nvPr/>
        </p:nvSpPr>
        <p:spPr>
          <a:xfrm>
            <a:off x="4107852" y="3243367"/>
            <a:ext cx="3801010" cy="509591"/>
          </a:xfrm>
          <a:prstGeom prst="rect">
            <a:avLst/>
          </a:prstGeom>
          <a:noFill/>
        </p:spPr>
        <p:txBody>
          <a:bodyPr wrap="square" lIns="0" tIns="0" rIns="0" bIns="0" rtlCol="0">
            <a:noAutofit/>
          </a:bodyPr>
          <a:lstStyle/>
          <a:p>
            <a:pPr algn="ctr">
              <a:lnSpc>
                <a:spcPct val="100000"/>
              </a:lnSpc>
            </a:pPr>
            <a:r>
              <a:rPr lang="en-US" sz="1600" dirty="0">
                <a:solidFill>
                  <a:schemeClr val="tx2"/>
                </a:solidFill>
              </a:rPr>
              <a:t>Increased cytotoxic T-cell proliferation and increased tumor immunogenicity</a:t>
            </a:r>
            <a:r>
              <a:rPr lang="en-US" sz="1600" baseline="30000" dirty="0">
                <a:solidFill>
                  <a:schemeClr val="tx2"/>
                </a:solidFill>
              </a:rPr>
              <a:t>11-16</a:t>
            </a:r>
            <a:endParaRPr lang="en-US" sz="1600" dirty="0">
              <a:solidFill>
                <a:schemeClr val="tx2"/>
              </a:solidFill>
            </a:endParaRPr>
          </a:p>
        </p:txBody>
      </p:sp>
      <p:sp>
        <p:nvSpPr>
          <p:cNvPr id="5" name="TextBox 4">
            <a:extLst>
              <a:ext uri="{FF2B5EF4-FFF2-40B4-BE49-F238E27FC236}">
                <a16:creationId xmlns:a16="http://schemas.microsoft.com/office/drawing/2014/main" id="{B263EBC4-C1D1-45B1-6E21-9852471709BA}"/>
              </a:ext>
            </a:extLst>
          </p:cNvPr>
          <p:cNvSpPr txBox="1"/>
          <p:nvPr/>
        </p:nvSpPr>
        <p:spPr>
          <a:xfrm>
            <a:off x="7389258" y="4316016"/>
            <a:ext cx="4223411" cy="655550"/>
          </a:xfrm>
          <a:prstGeom prst="rect">
            <a:avLst/>
          </a:prstGeom>
          <a:noFill/>
        </p:spPr>
        <p:txBody>
          <a:bodyPr wrap="square" lIns="0" tIns="0" rIns="0" bIns="0" rtlCol="0">
            <a:noAutofit/>
          </a:bodyPr>
          <a:lstStyle/>
          <a:p>
            <a:pPr algn="ctr"/>
            <a:r>
              <a:rPr lang="en-US" sz="1400" b="0" u="none" dirty="0">
                <a:solidFill>
                  <a:schemeClr val="tx2"/>
                </a:solidFill>
              </a:rPr>
              <a:t>Inflamed tumors are marked by the presence of immune cells and can indicate a pre-existing immune response.</a:t>
            </a:r>
            <a:r>
              <a:rPr lang="en-US" sz="1400" baseline="30000" dirty="0">
                <a:solidFill>
                  <a:schemeClr val="tx2"/>
                </a:solidFill>
              </a:rPr>
              <a:t>10</a:t>
            </a:r>
            <a:r>
              <a:rPr lang="en-US" sz="1400" b="0" u="none" baseline="30000" dirty="0">
                <a:solidFill>
                  <a:schemeClr val="tx2"/>
                </a:solidFill>
              </a:rPr>
              <a:t>,18-21</a:t>
            </a:r>
          </a:p>
        </p:txBody>
      </p:sp>
      <p:sp>
        <p:nvSpPr>
          <p:cNvPr id="9" name="Rectangle 8">
            <a:extLst>
              <a:ext uri="{FF2B5EF4-FFF2-40B4-BE49-F238E27FC236}">
                <a16:creationId xmlns:a16="http://schemas.microsoft.com/office/drawing/2014/main" id="{7C01A161-3962-81A0-A3C8-A87BCC65D8CA}"/>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
        <p:nvSpPr>
          <p:cNvPr id="10" name="TextBox 9">
            <a:extLst>
              <a:ext uri="{FF2B5EF4-FFF2-40B4-BE49-F238E27FC236}">
                <a16:creationId xmlns:a16="http://schemas.microsoft.com/office/drawing/2014/main" id="{6F347280-1A01-50CE-CD9C-3FFB26FFF2F5}"/>
              </a:ext>
            </a:extLst>
          </p:cNvPr>
          <p:cNvSpPr txBox="1"/>
          <p:nvPr/>
        </p:nvSpPr>
        <p:spPr>
          <a:xfrm>
            <a:off x="365124" y="4330095"/>
            <a:ext cx="4223411" cy="799196"/>
          </a:xfrm>
          <a:prstGeom prst="rect">
            <a:avLst/>
          </a:prstGeom>
          <a:noFill/>
        </p:spPr>
        <p:txBody>
          <a:bodyPr wrap="square" lIns="0" tIns="0" rIns="0" bIns="0" rtlCol="0">
            <a:noAutofit/>
          </a:bodyPr>
          <a:lstStyle/>
          <a:p>
            <a:pPr algn="ctr"/>
            <a:r>
              <a:rPr lang="en-US" sz="1400" dirty="0">
                <a:solidFill>
                  <a:schemeClr val="tx2"/>
                </a:solidFill>
              </a:rPr>
              <a:t>Non-inflamed tumors have an impaired ability to present tumor antigens to T cells and to direct tumor-specific T cells to the tumor.</a:t>
            </a:r>
            <a:r>
              <a:rPr lang="en-US" sz="1400" baseline="30000" dirty="0">
                <a:solidFill>
                  <a:schemeClr val="tx2"/>
                </a:solidFill>
              </a:rPr>
              <a:t>10,17</a:t>
            </a:r>
          </a:p>
        </p:txBody>
      </p:sp>
    </p:spTree>
    <p:extLst>
      <p:ext uri="{BB962C8B-B14F-4D97-AF65-F5344CB8AC3E}">
        <p14:creationId xmlns:p14="http://schemas.microsoft.com/office/powerpoint/2010/main" val="48571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907F-DB35-4C58-9518-90F1808115FB}"/>
              </a:ext>
            </a:extLst>
          </p:cNvPr>
          <p:cNvSpPr>
            <a:spLocks noGrp="1"/>
          </p:cNvSpPr>
          <p:nvPr>
            <p:ph type="title"/>
          </p:nvPr>
        </p:nvSpPr>
        <p:spPr>
          <a:xfrm>
            <a:off x="356621" y="462883"/>
            <a:ext cx="10378440" cy="914400"/>
          </a:xfrm>
        </p:spPr>
        <p:txBody>
          <a:bodyPr/>
          <a:lstStyle/>
          <a:p>
            <a:r>
              <a:rPr lang="en-US" sz="2800" dirty="0"/>
              <a:t>Combining immunotherapies with other treatment modalities may enhance the antitumor </a:t>
            </a:r>
            <a:r>
              <a:rPr lang="en-US" sz="2800" dirty="0">
                <a:solidFill>
                  <a:schemeClr val="tx2"/>
                </a:solidFill>
              </a:rPr>
              <a:t>response</a:t>
            </a:r>
            <a:r>
              <a:rPr lang="en-US" baseline="30000" dirty="0">
                <a:solidFill>
                  <a:schemeClr val="tx2"/>
                </a:solidFill>
              </a:rPr>
              <a:t>22</a:t>
            </a:r>
            <a:r>
              <a:rPr lang="en-US" sz="2800" baseline="30000" dirty="0">
                <a:solidFill>
                  <a:schemeClr val="tx2"/>
                </a:solidFill>
              </a:rPr>
              <a:t>,23</a:t>
            </a:r>
            <a:endParaRPr lang="en-US" baseline="30000" dirty="0">
              <a:solidFill>
                <a:schemeClr val="tx2"/>
              </a:solidFill>
            </a:endParaRPr>
          </a:p>
        </p:txBody>
      </p:sp>
      <p:sp>
        <p:nvSpPr>
          <p:cNvPr id="4" name="Slide Number Placeholder 3">
            <a:extLst>
              <a:ext uri="{FF2B5EF4-FFF2-40B4-BE49-F238E27FC236}">
                <a16:creationId xmlns:a16="http://schemas.microsoft.com/office/drawing/2014/main" id="{7BE43839-8D9B-4599-852A-E8FA346493CC}"/>
              </a:ext>
            </a:extLst>
          </p:cNvPr>
          <p:cNvSpPr>
            <a:spLocks noGrp="1"/>
          </p:cNvSpPr>
          <p:nvPr>
            <p:ph type="sldNum" sz="quarter" idx="12"/>
          </p:nvPr>
        </p:nvSpPr>
        <p:spPr/>
        <p:txBody>
          <a:bodyPr/>
          <a:lstStyle/>
          <a:p>
            <a:fld id="{B58DE5F1-E0F9-4CCA-92B7-7A6FC4DFEE14}" type="slidenum">
              <a:rPr lang="en-US" smtClean="0"/>
              <a:t>62</a:t>
            </a:fld>
            <a:endParaRPr lang="en-US" dirty="0"/>
          </a:p>
        </p:txBody>
      </p:sp>
      <p:sp>
        <p:nvSpPr>
          <p:cNvPr id="10" name="Freeform: Shape 9">
            <a:extLst>
              <a:ext uri="{FF2B5EF4-FFF2-40B4-BE49-F238E27FC236}">
                <a16:creationId xmlns:a16="http://schemas.microsoft.com/office/drawing/2014/main" id="{16FD9CB3-27AD-4055-B6A1-A5DB7082C311}"/>
              </a:ext>
            </a:extLst>
          </p:cNvPr>
          <p:cNvSpPr/>
          <p:nvPr/>
        </p:nvSpPr>
        <p:spPr>
          <a:xfrm>
            <a:off x="3081000" y="2587370"/>
            <a:ext cx="1505513" cy="667657"/>
          </a:xfrm>
          <a:custGeom>
            <a:avLst/>
            <a:gdLst>
              <a:gd name="connsiteX0" fmla="*/ 0 w 1727200"/>
              <a:gd name="connsiteY0" fmla="*/ 667657 h 667657"/>
              <a:gd name="connsiteX1" fmla="*/ 667657 w 1727200"/>
              <a:gd name="connsiteY1" fmla="*/ 0 h 667657"/>
              <a:gd name="connsiteX2" fmla="*/ 1727200 w 1727200"/>
              <a:gd name="connsiteY2" fmla="*/ 0 h 667657"/>
            </a:gdLst>
            <a:ahLst/>
            <a:cxnLst>
              <a:cxn ang="0">
                <a:pos x="connsiteX0" y="connsiteY0"/>
              </a:cxn>
              <a:cxn ang="0">
                <a:pos x="connsiteX1" y="connsiteY1"/>
              </a:cxn>
              <a:cxn ang="0">
                <a:pos x="connsiteX2" y="connsiteY2"/>
              </a:cxn>
            </a:cxnLst>
            <a:rect l="l" t="t" r="r" b="b"/>
            <a:pathLst>
              <a:path w="1727200" h="667657">
                <a:moveTo>
                  <a:pt x="0" y="667657"/>
                </a:moveTo>
                <a:lnTo>
                  <a:pt x="667657" y="0"/>
                </a:lnTo>
                <a:lnTo>
                  <a:pt x="1727200" y="0"/>
                </a:lnTo>
              </a:path>
            </a:pathLst>
          </a:custGeom>
          <a:noFill/>
          <a:ln>
            <a:solidFill>
              <a:schemeClr val="tx1">
                <a:lumMod val="60000"/>
                <a:lumOff val="40000"/>
              </a:schemeClr>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1" name="TextBox 10">
            <a:extLst>
              <a:ext uri="{FF2B5EF4-FFF2-40B4-BE49-F238E27FC236}">
                <a16:creationId xmlns:a16="http://schemas.microsoft.com/office/drawing/2014/main" id="{425450DD-B6E6-4E07-B720-C84A767D9369}"/>
              </a:ext>
            </a:extLst>
          </p:cNvPr>
          <p:cNvSpPr txBox="1"/>
          <p:nvPr/>
        </p:nvSpPr>
        <p:spPr>
          <a:xfrm>
            <a:off x="356621" y="6084775"/>
            <a:ext cx="10664825"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Adapted from Sharma P et al. </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Cell</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2015;161(2):205-214.</a:t>
            </a:r>
          </a:p>
        </p:txBody>
      </p:sp>
      <p:grpSp>
        <p:nvGrpSpPr>
          <p:cNvPr id="12" name="Group 11">
            <a:extLst>
              <a:ext uri="{FF2B5EF4-FFF2-40B4-BE49-F238E27FC236}">
                <a16:creationId xmlns:a16="http://schemas.microsoft.com/office/drawing/2014/main" id="{273E3118-613D-42A5-8C8B-8222B532C11A}"/>
              </a:ext>
            </a:extLst>
          </p:cNvPr>
          <p:cNvGrpSpPr/>
          <p:nvPr/>
        </p:nvGrpSpPr>
        <p:grpSpPr>
          <a:xfrm>
            <a:off x="2412048" y="5357898"/>
            <a:ext cx="3618581" cy="600164"/>
            <a:chOff x="3425051" y="4554134"/>
            <a:chExt cx="4328101" cy="600164"/>
          </a:xfrm>
        </p:grpSpPr>
        <p:grpSp>
          <p:nvGrpSpPr>
            <p:cNvPr id="13" name="Group 12">
              <a:extLst>
                <a:ext uri="{FF2B5EF4-FFF2-40B4-BE49-F238E27FC236}">
                  <a16:creationId xmlns:a16="http://schemas.microsoft.com/office/drawing/2014/main" id="{DA7D2E8B-28C1-4459-8E44-2EA7B163AEAB}"/>
                </a:ext>
              </a:extLst>
            </p:cNvPr>
            <p:cNvGrpSpPr/>
            <p:nvPr/>
          </p:nvGrpSpPr>
          <p:grpSpPr>
            <a:xfrm>
              <a:off x="3425051" y="4717758"/>
              <a:ext cx="311150" cy="272142"/>
              <a:chOff x="3097191" y="4576241"/>
              <a:chExt cx="311150" cy="298600"/>
            </a:xfrm>
          </p:grpSpPr>
          <p:cxnSp>
            <p:nvCxnSpPr>
              <p:cNvPr id="19" name="Straight Connector 18">
                <a:extLst>
                  <a:ext uri="{FF2B5EF4-FFF2-40B4-BE49-F238E27FC236}">
                    <a16:creationId xmlns:a16="http://schemas.microsoft.com/office/drawing/2014/main" id="{8F57DA22-C826-45FF-A934-856F40AACD16}"/>
                  </a:ext>
                </a:extLst>
              </p:cNvPr>
              <p:cNvCxnSpPr/>
              <p:nvPr/>
            </p:nvCxnSpPr>
            <p:spPr bwMode="auto">
              <a:xfrm>
                <a:off x="3097191" y="4576241"/>
                <a:ext cx="311150" cy="0"/>
              </a:xfrm>
              <a:prstGeom prst="line">
                <a:avLst/>
              </a:prstGeom>
              <a:solidFill>
                <a:schemeClr val="accent1"/>
              </a:solidFill>
              <a:ln w="28575" cap="flat" cmpd="sng" algn="ctr">
                <a:solidFill>
                  <a:schemeClr val="bg1">
                    <a:lumMod val="50000"/>
                  </a:schemeClr>
                </a:solidFill>
                <a:prstDash val="solid"/>
                <a:round/>
                <a:headEnd type="none" w="sm" len="sm"/>
                <a:tailEnd type="none" w="sm" len="sm"/>
              </a:ln>
              <a:effectLst/>
            </p:spPr>
          </p:cxnSp>
          <p:cxnSp>
            <p:nvCxnSpPr>
              <p:cNvPr id="20" name="Straight Connector 19">
                <a:extLst>
                  <a:ext uri="{FF2B5EF4-FFF2-40B4-BE49-F238E27FC236}">
                    <a16:creationId xmlns:a16="http://schemas.microsoft.com/office/drawing/2014/main" id="{C952BD6A-C94F-4796-BC13-853279B54422}"/>
                  </a:ext>
                </a:extLst>
              </p:cNvPr>
              <p:cNvCxnSpPr/>
              <p:nvPr/>
            </p:nvCxnSpPr>
            <p:spPr bwMode="auto">
              <a:xfrm>
                <a:off x="3097191" y="4874841"/>
                <a:ext cx="311150" cy="0"/>
              </a:xfrm>
              <a:prstGeom prst="line">
                <a:avLst/>
              </a:prstGeom>
              <a:solidFill>
                <a:schemeClr val="accent1"/>
              </a:solidFill>
              <a:ln w="28575" cap="flat" cmpd="sng" algn="ctr">
                <a:solidFill>
                  <a:schemeClr val="accent5">
                    <a:lumMod val="90000"/>
                  </a:schemeClr>
                </a:solidFill>
                <a:prstDash val="solid"/>
                <a:round/>
                <a:headEnd type="none" w="sm" len="sm"/>
                <a:tailEnd type="none" w="sm" len="sm"/>
              </a:ln>
              <a:effectLst/>
            </p:spPr>
          </p:cxnSp>
        </p:grpSp>
        <p:sp>
          <p:nvSpPr>
            <p:cNvPr id="14" name="TextBox 13">
              <a:extLst>
                <a:ext uri="{FF2B5EF4-FFF2-40B4-BE49-F238E27FC236}">
                  <a16:creationId xmlns:a16="http://schemas.microsoft.com/office/drawing/2014/main" id="{C675A725-D719-40EA-A724-A35D3BFBF34B}"/>
                </a:ext>
              </a:extLst>
            </p:cNvPr>
            <p:cNvSpPr txBox="1"/>
            <p:nvPr/>
          </p:nvSpPr>
          <p:spPr>
            <a:xfrm>
              <a:off x="3745588" y="4554134"/>
              <a:ext cx="1290760"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GB" sz="1400" b="0" i="0" u="none" strike="noStrike" kern="1200" cap="none" spc="0" normalizeH="0" baseline="0" noProof="0" dirty="0">
                  <a:ln>
                    <a:noFill/>
                  </a:ln>
                  <a:solidFill>
                    <a:srgbClr val="595454"/>
                  </a:solidFill>
                  <a:effectLst/>
                  <a:uLnTx/>
                  <a:uFillTx/>
                  <a:latin typeface="Trebuchet MS"/>
                  <a:ea typeface="ＭＳ Ｐゴシック" pitchFamily="34" charset="-128"/>
                  <a:cs typeface="Arial" pitchFamily="34" charset="0"/>
                </a:rPr>
                <a:t>Control</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GB" sz="1400" b="0" i="0" u="none" strike="noStrike" kern="1200" cap="none" spc="0" normalizeH="0" baseline="0" noProof="0" dirty="0">
                  <a:ln>
                    <a:noFill/>
                  </a:ln>
                  <a:solidFill>
                    <a:srgbClr val="595454"/>
                  </a:solidFill>
                  <a:effectLst/>
                  <a:uLnTx/>
                  <a:uFillTx/>
                  <a:latin typeface="Trebuchet MS"/>
                  <a:ea typeface="ＭＳ Ｐゴシック" pitchFamily="34" charset="-128"/>
                  <a:cs typeface="Arial" pitchFamily="34" charset="0"/>
                </a:rPr>
                <a:t>Modality A</a:t>
              </a:r>
            </a:p>
          </p:txBody>
        </p:sp>
        <p:sp>
          <p:nvSpPr>
            <p:cNvPr id="15" name="TextBox 14">
              <a:extLst>
                <a:ext uri="{FF2B5EF4-FFF2-40B4-BE49-F238E27FC236}">
                  <a16:creationId xmlns:a16="http://schemas.microsoft.com/office/drawing/2014/main" id="{8B444912-198F-4A57-92F8-DE088A33941D}"/>
                </a:ext>
              </a:extLst>
            </p:cNvPr>
            <p:cNvSpPr txBox="1"/>
            <p:nvPr/>
          </p:nvSpPr>
          <p:spPr>
            <a:xfrm>
              <a:off x="6120927" y="4554134"/>
              <a:ext cx="1632225" cy="600164"/>
            </a:xfrm>
            <a:prstGeom prst="rect">
              <a:avLst/>
            </a:prstGeom>
            <a:noFill/>
          </p:spPr>
          <p:txBody>
            <a:bodyPr wrap="squar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GB" sz="1400" b="0" i="0" u="none" strike="noStrike" kern="1200" cap="none" spc="0" normalizeH="0" baseline="0" noProof="0" dirty="0">
                  <a:ln>
                    <a:noFill/>
                  </a:ln>
                  <a:solidFill>
                    <a:srgbClr val="595454"/>
                  </a:solidFill>
                  <a:effectLst/>
                  <a:uLnTx/>
                  <a:uFillTx/>
                  <a:latin typeface="Trebuchet MS"/>
                  <a:ea typeface="ＭＳ Ｐゴシック" pitchFamily="34" charset="-128"/>
                  <a:cs typeface="Arial" pitchFamily="34" charset="0"/>
                </a:rPr>
                <a:t>Modality B</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GB" sz="1400" b="0" i="0" u="none" strike="noStrike" kern="1200" cap="none" spc="0" normalizeH="0" baseline="0" noProof="0" dirty="0">
                  <a:ln>
                    <a:noFill/>
                  </a:ln>
                  <a:solidFill>
                    <a:srgbClr val="595454"/>
                  </a:solidFill>
                  <a:effectLst/>
                  <a:uLnTx/>
                  <a:uFillTx/>
                  <a:latin typeface="Trebuchet MS"/>
                  <a:ea typeface="ＭＳ Ｐゴシック" pitchFamily="34" charset="-128"/>
                  <a:cs typeface="Arial" pitchFamily="34" charset="0"/>
                </a:rPr>
                <a:t>Modality A + B</a:t>
              </a:r>
            </a:p>
          </p:txBody>
        </p:sp>
        <p:grpSp>
          <p:nvGrpSpPr>
            <p:cNvPr id="16" name="Group 15">
              <a:extLst>
                <a:ext uri="{FF2B5EF4-FFF2-40B4-BE49-F238E27FC236}">
                  <a16:creationId xmlns:a16="http://schemas.microsoft.com/office/drawing/2014/main" id="{D4C54C55-64FE-4F16-8035-AEB26384B8E2}"/>
                </a:ext>
              </a:extLst>
            </p:cNvPr>
            <p:cNvGrpSpPr/>
            <p:nvPr/>
          </p:nvGrpSpPr>
          <p:grpSpPr>
            <a:xfrm>
              <a:off x="5796766" y="4717758"/>
              <a:ext cx="311152" cy="272142"/>
              <a:chOff x="2987822" y="5077891"/>
              <a:chExt cx="311152" cy="298600"/>
            </a:xfrm>
          </p:grpSpPr>
          <p:cxnSp>
            <p:nvCxnSpPr>
              <p:cNvPr id="17" name="Straight Connector 16">
                <a:extLst>
                  <a:ext uri="{FF2B5EF4-FFF2-40B4-BE49-F238E27FC236}">
                    <a16:creationId xmlns:a16="http://schemas.microsoft.com/office/drawing/2014/main" id="{49972368-3DB4-4DF7-81E9-7F82B0287B26}"/>
                  </a:ext>
                </a:extLst>
              </p:cNvPr>
              <p:cNvCxnSpPr/>
              <p:nvPr/>
            </p:nvCxnSpPr>
            <p:spPr bwMode="auto">
              <a:xfrm>
                <a:off x="2987822" y="5376491"/>
                <a:ext cx="311150" cy="0"/>
              </a:xfrm>
              <a:prstGeom prst="line">
                <a:avLst/>
              </a:prstGeom>
              <a:solidFill>
                <a:schemeClr val="accent1"/>
              </a:solidFill>
              <a:ln w="28575" cap="flat" cmpd="sng" algn="ctr">
                <a:solidFill>
                  <a:schemeClr val="accent2"/>
                </a:solidFill>
                <a:prstDash val="sysDash"/>
                <a:round/>
                <a:headEnd type="none" w="sm" len="sm"/>
                <a:tailEnd type="none" w="sm" len="sm"/>
              </a:ln>
              <a:effectLst/>
            </p:spPr>
          </p:cxnSp>
          <p:cxnSp>
            <p:nvCxnSpPr>
              <p:cNvPr id="18" name="Straight Connector 17">
                <a:extLst>
                  <a:ext uri="{FF2B5EF4-FFF2-40B4-BE49-F238E27FC236}">
                    <a16:creationId xmlns:a16="http://schemas.microsoft.com/office/drawing/2014/main" id="{3AD1D921-FF6F-4DF7-8D29-C8E86A99B396}"/>
                  </a:ext>
                </a:extLst>
              </p:cNvPr>
              <p:cNvCxnSpPr/>
              <p:nvPr/>
            </p:nvCxnSpPr>
            <p:spPr bwMode="auto">
              <a:xfrm>
                <a:off x="2987823" y="5077891"/>
                <a:ext cx="311151" cy="0"/>
              </a:xfrm>
              <a:prstGeom prst="line">
                <a:avLst/>
              </a:prstGeom>
              <a:solidFill>
                <a:schemeClr val="accent1"/>
              </a:solidFill>
              <a:ln w="28575" cap="flat" cmpd="sng" algn="ctr">
                <a:solidFill>
                  <a:schemeClr val="accent1"/>
                </a:solidFill>
                <a:prstDash val="solid"/>
                <a:round/>
                <a:headEnd type="none" w="sm" len="sm"/>
                <a:tailEnd type="none" w="sm" len="sm"/>
              </a:ln>
              <a:effectLst/>
            </p:spPr>
          </p:cxnSp>
        </p:grpSp>
      </p:grpSp>
      <p:sp>
        <p:nvSpPr>
          <p:cNvPr id="21" name="Freeform 7">
            <a:extLst>
              <a:ext uri="{FF2B5EF4-FFF2-40B4-BE49-F238E27FC236}">
                <a16:creationId xmlns:a16="http://schemas.microsoft.com/office/drawing/2014/main" id="{54C4EB85-0D23-4874-8DD0-7791A1711F51}"/>
              </a:ext>
            </a:extLst>
          </p:cNvPr>
          <p:cNvSpPr>
            <a:spLocks/>
          </p:cNvSpPr>
          <p:nvPr/>
        </p:nvSpPr>
        <p:spPr bwMode="auto">
          <a:xfrm>
            <a:off x="2364921" y="2243180"/>
            <a:ext cx="3640308" cy="2750991"/>
          </a:xfrm>
          <a:custGeom>
            <a:avLst/>
            <a:gdLst>
              <a:gd name="T0" fmla="*/ 0 w 1957"/>
              <a:gd name="T1" fmla="*/ 0 h 1428"/>
              <a:gd name="T2" fmla="*/ 0 w 1957"/>
              <a:gd name="T3" fmla="*/ 1428 h 1428"/>
              <a:gd name="T4" fmla="*/ 1957 w 1957"/>
              <a:gd name="T5" fmla="*/ 1428 h 1428"/>
            </a:gdLst>
            <a:ahLst/>
            <a:cxnLst>
              <a:cxn ang="0">
                <a:pos x="T0" y="T1"/>
              </a:cxn>
              <a:cxn ang="0">
                <a:pos x="T2" y="T3"/>
              </a:cxn>
              <a:cxn ang="0">
                <a:pos x="T4" y="T5"/>
              </a:cxn>
            </a:cxnLst>
            <a:rect l="0" t="0" r="r" b="b"/>
            <a:pathLst>
              <a:path w="1957" h="1428">
                <a:moveTo>
                  <a:pt x="0" y="0"/>
                </a:moveTo>
                <a:lnTo>
                  <a:pt x="0" y="1428"/>
                </a:lnTo>
                <a:lnTo>
                  <a:pt x="1957" y="1428"/>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22" name="TextBox 21">
            <a:extLst>
              <a:ext uri="{FF2B5EF4-FFF2-40B4-BE49-F238E27FC236}">
                <a16:creationId xmlns:a16="http://schemas.microsoft.com/office/drawing/2014/main" id="{B6E1A1A6-D74A-4B12-A820-2F64676A9389}"/>
              </a:ext>
            </a:extLst>
          </p:cNvPr>
          <p:cNvSpPr txBox="1"/>
          <p:nvPr/>
        </p:nvSpPr>
        <p:spPr>
          <a:xfrm rot="16200000">
            <a:off x="712445" y="3463909"/>
            <a:ext cx="275099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rebuchet MS"/>
                <a:ea typeface="ＭＳ Ｐゴシック" pitchFamily="34" charset="-128"/>
                <a:cs typeface="Arial" pitchFamily="34" charset="0"/>
              </a:rPr>
              <a:t>Survival</a:t>
            </a:r>
          </a:p>
        </p:txBody>
      </p:sp>
      <p:sp>
        <p:nvSpPr>
          <p:cNvPr id="23" name="TextBox 22">
            <a:extLst>
              <a:ext uri="{FF2B5EF4-FFF2-40B4-BE49-F238E27FC236}">
                <a16:creationId xmlns:a16="http://schemas.microsoft.com/office/drawing/2014/main" id="{5E8C1213-E053-4B35-8E7A-364BAD83FB94}"/>
              </a:ext>
            </a:extLst>
          </p:cNvPr>
          <p:cNvSpPr txBox="1"/>
          <p:nvPr/>
        </p:nvSpPr>
        <p:spPr>
          <a:xfrm>
            <a:off x="2362993" y="5042302"/>
            <a:ext cx="375468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rebuchet MS"/>
                <a:ea typeface="ＭＳ Ｐゴシック" pitchFamily="34" charset="-128"/>
                <a:cs typeface="Arial" pitchFamily="34" charset="0"/>
              </a:rPr>
              <a:t>Time</a:t>
            </a:r>
          </a:p>
        </p:txBody>
      </p:sp>
      <p:sp>
        <p:nvSpPr>
          <p:cNvPr id="24" name="Freeform 83">
            <a:extLst>
              <a:ext uri="{FF2B5EF4-FFF2-40B4-BE49-F238E27FC236}">
                <a16:creationId xmlns:a16="http://schemas.microsoft.com/office/drawing/2014/main" id="{775BC0BD-82C4-4CE4-8A5A-874659213BA6}"/>
              </a:ext>
            </a:extLst>
          </p:cNvPr>
          <p:cNvSpPr/>
          <p:nvPr/>
        </p:nvSpPr>
        <p:spPr>
          <a:xfrm>
            <a:off x="2375563" y="2378035"/>
            <a:ext cx="2120179" cy="2604646"/>
          </a:xfrm>
          <a:custGeom>
            <a:avLst/>
            <a:gdLst>
              <a:gd name="connsiteX0" fmla="*/ 0 w 2924409"/>
              <a:gd name="connsiteY0" fmla="*/ 0 h 2024046"/>
              <a:gd name="connsiteX1" fmla="*/ 877323 w 2924409"/>
              <a:gd name="connsiteY1" fmla="*/ 1729645 h 2024046"/>
              <a:gd name="connsiteX2" fmla="*/ 2924409 w 2924409"/>
              <a:gd name="connsiteY2" fmla="*/ 2022097 h 2024046"/>
              <a:gd name="connsiteX0" fmla="*/ 0 w 1708221"/>
              <a:gd name="connsiteY0" fmla="*/ 0 h 2045356"/>
              <a:gd name="connsiteX1" fmla="*/ 877323 w 1708221"/>
              <a:gd name="connsiteY1" fmla="*/ 1729645 h 2045356"/>
              <a:gd name="connsiteX2" fmla="*/ 1708221 w 1708221"/>
              <a:gd name="connsiteY2" fmla="*/ 2045078 h 2045356"/>
            </a:gdLst>
            <a:ahLst/>
            <a:cxnLst>
              <a:cxn ang="0">
                <a:pos x="connsiteX0" y="connsiteY0"/>
              </a:cxn>
              <a:cxn ang="0">
                <a:pos x="connsiteX1" y="connsiteY1"/>
              </a:cxn>
              <a:cxn ang="0">
                <a:pos x="connsiteX2" y="connsiteY2"/>
              </a:cxn>
            </a:cxnLst>
            <a:rect l="l" t="t" r="r" b="b"/>
            <a:pathLst>
              <a:path w="1708221" h="2045356">
                <a:moveTo>
                  <a:pt x="0" y="0"/>
                </a:moveTo>
                <a:cubicBezTo>
                  <a:pt x="194960" y="696314"/>
                  <a:pt x="389921" y="1392629"/>
                  <a:pt x="877323" y="1729645"/>
                </a:cubicBezTo>
                <a:cubicBezTo>
                  <a:pt x="1364725" y="2066661"/>
                  <a:pt x="1708221" y="2045078"/>
                  <a:pt x="1708221" y="2045078"/>
                </a:cubicBezTo>
              </a:path>
            </a:pathLst>
          </a:custGeom>
          <a:ln w="38100" cap="rnd" cmpd="sng">
            <a:solidFill>
              <a:srgbClr val="7F7F7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25" name="Freeform 84">
            <a:extLst>
              <a:ext uri="{FF2B5EF4-FFF2-40B4-BE49-F238E27FC236}">
                <a16:creationId xmlns:a16="http://schemas.microsoft.com/office/drawing/2014/main" id="{2AB816FD-37A5-48F0-BEFD-328C7B50E087}"/>
              </a:ext>
            </a:extLst>
          </p:cNvPr>
          <p:cNvSpPr/>
          <p:nvPr/>
        </p:nvSpPr>
        <p:spPr>
          <a:xfrm>
            <a:off x="2386649" y="2374736"/>
            <a:ext cx="2750878" cy="2598420"/>
          </a:xfrm>
          <a:custGeom>
            <a:avLst/>
            <a:gdLst>
              <a:gd name="connsiteX0" fmla="*/ 0 w 2995675"/>
              <a:gd name="connsiteY0" fmla="*/ 0 h 1964052"/>
              <a:gd name="connsiteX1" fmla="*/ 250663 w 2995675"/>
              <a:gd name="connsiteY1" fmla="*/ 158760 h 1964052"/>
              <a:gd name="connsiteX2" fmla="*/ 518038 w 2995675"/>
              <a:gd name="connsiteY2" fmla="*/ 601616 h 1964052"/>
              <a:gd name="connsiteX3" fmla="*/ 685147 w 2995675"/>
              <a:gd name="connsiteY3" fmla="*/ 1002693 h 1964052"/>
              <a:gd name="connsiteX4" fmla="*/ 1027721 w 2995675"/>
              <a:gd name="connsiteY4" fmla="*/ 1545818 h 1964052"/>
              <a:gd name="connsiteX5" fmla="*/ 1637669 w 2995675"/>
              <a:gd name="connsiteY5" fmla="*/ 1813203 h 1964052"/>
              <a:gd name="connsiteX6" fmla="*/ 2289394 w 2995675"/>
              <a:gd name="connsiteY6" fmla="*/ 1938539 h 1964052"/>
              <a:gd name="connsiteX7" fmla="*/ 2949475 w 2995675"/>
              <a:gd name="connsiteY7" fmla="*/ 1963606 h 1964052"/>
              <a:gd name="connsiteX8" fmla="*/ 2941119 w 2995675"/>
              <a:gd name="connsiteY8" fmla="*/ 1955251 h 1964052"/>
              <a:gd name="connsiteX0" fmla="*/ 0 w 2949475"/>
              <a:gd name="connsiteY0" fmla="*/ 0 h 1963606"/>
              <a:gd name="connsiteX1" fmla="*/ 250663 w 2949475"/>
              <a:gd name="connsiteY1" fmla="*/ 158760 h 1963606"/>
              <a:gd name="connsiteX2" fmla="*/ 518038 w 2949475"/>
              <a:gd name="connsiteY2" fmla="*/ 601616 h 1963606"/>
              <a:gd name="connsiteX3" fmla="*/ 685147 w 2949475"/>
              <a:gd name="connsiteY3" fmla="*/ 1002693 h 1963606"/>
              <a:gd name="connsiteX4" fmla="*/ 1027721 w 2949475"/>
              <a:gd name="connsiteY4" fmla="*/ 1545818 h 1963606"/>
              <a:gd name="connsiteX5" fmla="*/ 1637669 w 2949475"/>
              <a:gd name="connsiteY5" fmla="*/ 1813203 h 1963606"/>
              <a:gd name="connsiteX6" fmla="*/ 2289394 w 2949475"/>
              <a:gd name="connsiteY6" fmla="*/ 1938539 h 1963606"/>
              <a:gd name="connsiteX7" fmla="*/ 2949475 w 2949475"/>
              <a:gd name="connsiteY7" fmla="*/ 1963606 h 1963606"/>
              <a:gd name="connsiteX0" fmla="*/ 0 w 2289394"/>
              <a:gd name="connsiteY0" fmla="*/ 0 h 1938539"/>
              <a:gd name="connsiteX1" fmla="*/ 250663 w 2289394"/>
              <a:gd name="connsiteY1" fmla="*/ 158760 h 1938539"/>
              <a:gd name="connsiteX2" fmla="*/ 518038 w 2289394"/>
              <a:gd name="connsiteY2" fmla="*/ 601616 h 1938539"/>
              <a:gd name="connsiteX3" fmla="*/ 685147 w 2289394"/>
              <a:gd name="connsiteY3" fmla="*/ 1002693 h 1938539"/>
              <a:gd name="connsiteX4" fmla="*/ 1027721 w 2289394"/>
              <a:gd name="connsiteY4" fmla="*/ 1545818 h 1938539"/>
              <a:gd name="connsiteX5" fmla="*/ 1637669 w 2289394"/>
              <a:gd name="connsiteY5" fmla="*/ 1813203 h 1938539"/>
              <a:gd name="connsiteX6" fmla="*/ 2289394 w 2289394"/>
              <a:gd name="connsiteY6" fmla="*/ 1938539 h 1938539"/>
              <a:gd name="connsiteX0" fmla="*/ 0 w 2289394"/>
              <a:gd name="connsiteY0" fmla="*/ 0 h 1938539"/>
              <a:gd name="connsiteX1" fmla="*/ 250663 w 2289394"/>
              <a:gd name="connsiteY1" fmla="*/ 158760 h 1938539"/>
              <a:gd name="connsiteX2" fmla="*/ 518038 w 2289394"/>
              <a:gd name="connsiteY2" fmla="*/ 601616 h 1938539"/>
              <a:gd name="connsiteX3" fmla="*/ 757623 w 2289394"/>
              <a:gd name="connsiteY3" fmla="*/ 979995 h 1938539"/>
              <a:gd name="connsiteX4" fmla="*/ 1027721 w 2289394"/>
              <a:gd name="connsiteY4" fmla="*/ 1545818 h 1938539"/>
              <a:gd name="connsiteX5" fmla="*/ 1637669 w 2289394"/>
              <a:gd name="connsiteY5" fmla="*/ 1813203 h 1938539"/>
              <a:gd name="connsiteX6" fmla="*/ 2289394 w 2289394"/>
              <a:gd name="connsiteY6" fmla="*/ 1938539 h 1938539"/>
              <a:gd name="connsiteX0" fmla="*/ 0 w 2289394"/>
              <a:gd name="connsiteY0" fmla="*/ 0 h 1938539"/>
              <a:gd name="connsiteX1" fmla="*/ 250663 w 2289394"/>
              <a:gd name="connsiteY1" fmla="*/ 158760 h 1938539"/>
              <a:gd name="connsiteX2" fmla="*/ 518038 w 2289394"/>
              <a:gd name="connsiteY2" fmla="*/ 601616 h 1938539"/>
              <a:gd name="connsiteX3" fmla="*/ 757623 w 2289394"/>
              <a:gd name="connsiteY3" fmla="*/ 979995 h 1938539"/>
              <a:gd name="connsiteX4" fmla="*/ 1100198 w 2289394"/>
              <a:gd name="connsiteY4" fmla="*/ 1557167 h 1938539"/>
              <a:gd name="connsiteX5" fmla="*/ 1637669 w 2289394"/>
              <a:gd name="connsiteY5" fmla="*/ 1813203 h 1938539"/>
              <a:gd name="connsiteX6" fmla="*/ 2289394 w 2289394"/>
              <a:gd name="connsiteY6" fmla="*/ 1938539 h 1938539"/>
              <a:gd name="connsiteX0" fmla="*/ 0 w 2289394"/>
              <a:gd name="connsiteY0" fmla="*/ 0 h 1938539"/>
              <a:gd name="connsiteX1" fmla="*/ 250663 w 2289394"/>
              <a:gd name="connsiteY1" fmla="*/ 158760 h 1938539"/>
              <a:gd name="connsiteX2" fmla="*/ 512753 w 2289394"/>
              <a:gd name="connsiteY2" fmla="*/ 517206 h 1938539"/>
              <a:gd name="connsiteX3" fmla="*/ 757623 w 2289394"/>
              <a:gd name="connsiteY3" fmla="*/ 979995 h 1938539"/>
              <a:gd name="connsiteX4" fmla="*/ 1100198 w 2289394"/>
              <a:gd name="connsiteY4" fmla="*/ 1557167 h 1938539"/>
              <a:gd name="connsiteX5" fmla="*/ 1637669 w 2289394"/>
              <a:gd name="connsiteY5" fmla="*/ 1813203 h 1938539"/>
              <a:gd name="connsiteX6" fmla="*/ 2289394 w 2289394"/>
              <a:gd name="connsiteY6" fmla="*/ 1938539 h 1938539"/>
              <a:gd name="connsiteX0" fmla="*/ 0 w 2289394"/>
              <a:gd name="connsiteY0" fmla="*/ 0 h 1938539"/>
              <a:gd name="connsiteX1" fmla="*/ 250663 w 2289394"/>
              <a:gd name="connsiteY1" fmla="*/ 158760 h 1938539"/>
              <a:gd name="connsiteX2" fmla="*/ 512753 w 2289394"/>
              <a:gd name="connsiteY2" fmla="*/ 517206 h 1938539"/>
              <a:gd name="connsiteX3" fmla="*/ 757623 w 2289394"/>
              <a:gd name="connsiteY3" fmla="*/ 979995 h 1938539"/>
              <a:gd name="connsiteX4" fmla="*/ 1153045 w 2289394"/>
              <a:gd name="connsiteY4" fmla="*/ 1527375 h 1938539"/>
              <a:gd name="connsiteX5" fmla="*/ 1637669 w 2289394"/>
              <a:gd name="connsiteY5" fmla="*/ 1813203 h 1938539"/>
              <a:gd name="connsiteX6" fmla="*/ 2289394 w 2289394"/>
              <a:gd name="connsiteY6" fmla="*/ 1938539 h 19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9394" h="1938539">
                <a:moveTo>
                  <a:pt x="0" y="0"/>
                </a:moveTo>
                <a:cubicBezTo>
                  <a:pt x="82161" y="29245"/>
                  <a:pt x="165204" y="72559"/>
                  <a:pt x="250663" y="158760"/>
                </a:cubicBezTo>
                <a:cubicBezTo>
                  <a:pt x="336122" y="244961"/>
                  <a:pt x="428260" y="380334"/>
                  <a:pt x="512753" y="517206"/>
                </a:cubicBezTo>
                <a:cubicBezTo>
                  <a:pt x="597246" y="654078"/>
                  <a:pt x="650908" y="811634"/>
                  <a:pt x="757623" y="979995"/>
                </a:cubicBezTo>
                <a:cubicBezTo>
                  <a:pt x="864338" y="1148356"/>
                  <a:pt x="1006371" y="1388507"/>
                  <a:pt x="1153045" y="1527375"/>
                </a:cubicBezTo>
                <a:cubicBezTo>
                  <a:pt x="1299719" y="1666243"/>
                  <a:pt x="1448278" y="1744676"/>
                  <a:pt x="1637669" y="1813203"/>
                </a:cubicBezTo>
                <a:cubicBezTo>
                  <a:pt x="1827060" y="1881730"/>
                  <a:pt x="2070760" y="1913472"/>
                  <a:pt x="2289394" y="1938539"/>
                </a:cubicBezTo>
              </a:path>
            </a:pathLst>
          </a:custGeom>
          <a:ln w="38100" cmpd="sng">
            <a:solidFill>
              <a:schemeClr val="accent5">
                <a:lumMod val="9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sp>
        <p:nvSpPr>
          <p:cNvPr id="26" name="Freeform 84">
            <a:extLst>
              <a:ext uri="{FF2B5EF4-FFF2-40B4-BE49-F238E27FC236}">
                <a16:creationId xmlns:a16="http://schemas.microsoft.com/office/drawing/2014/main" id="{0C315383-C0E4-4138-851D-ECC3B9A67D99}"/>
              </a:ext>
            </a:extLst>
          </p:cNvPr>
          <p:cNvSpPr/>
          <p:nvPr/>
        </p:nvSpPr>
        <p:spPr>
          <a:xfrm>
            <a:off x="2381212" y="2374736"/>
            <a:ext cx="3594138" cy="2140758"/>
          </a:xfrm>
          <a:custGeom>
            <a:avLst/>
            <a:gdLst>
              <a:gd name="connsiteX0" fmla="*/ 0 w 2995675"/>
              <a:gd name="connsiteY0" fmla="*/ 0 h 1964052"/>
              <a:gd name="connsiteX1" fmla="*/ 250663 w 2995675"/>
              <a:gd name="connsiteY1" fmla="*/ 158760 h 1964052"/>
              <a:gd name="connsiteX2" fmla="*/ 518038 w 2995675"/>
              <a:gd name="connsiteY2" fmla="*/ 601616 h 1964052"/>
              <a:gd name="connsiteX3" fmla="*/ 685147 w 2995675"/>
              <a:gd name="connsiteY3" fmla="*/ 1002693 h 1964052"/>
              <a:gd name="connsiteX4" fmla="*/ 1027721 w 2995675"/>
              <a:gd name="connsiteY4" fmla="*/ 1545818 h 1964052"/>
              <a:gd name="connsiteX5" fmla="*/ 1637669 w 2995675"/>
              <a:gd name="connsiteY5" fmla="*/ 1813203 h 1964052"/>
              <a:gd name="connsiteX6" fmla="*/ 2289394 w 2995675"/>
              <a:gd name="connsiteY6" fmla="*/ 1938539 h 1964052"/>
              <a:gd name="connsiteX7" fmla="*/ 2949475 w 2995675"/>
              <a:gd name="connsiteY7" fmla="*/ 1963606 h 1964052"/>
              <a:gd name="connsiteX8" fmla="*/ 2941119 w 2995675"/>
              <a:gd name="connsiteY8" fmla="*/ 1955251 h 1964052"/>
              <a:gd name="connsiteX0" fmla="*/ 0 w 2949475"/>
              <a:gd name="connsiteY0" fmla="*/ 0 h 1963606"/>
              <a:gd name="connsiteX1" fmla="*/ 250663 w 2949475"/>
              <a:gd name="connsiteY1" fmla="*/ 158760 h 1963606"/>
              <a:gd name="connsiteX2" fmla="*/ 518038 w 2949475"/>
              <a:gd name="connsiteY2" fmla="*/ 601616 h 1963606"/>
              <a:gd name="connsiteX3" fmla="*/ 685147 w 2949475"/>
              <a:gd name="connsiteY3" fmla="*/ 1002693 h 1963606"/>
              <a:gd name="connsiteX4" fmla="*/ 1027721 w 2949475"/>
              <a:gd name="connsiteY4" fmla="*/ 1545818 h 1963606"/>
              <a:gd name="connsiteX5" fmla="*/ 1637669 w 2949475"/>
              <a:gd name="connsiteY5" fmla="*/ 1813203 h 1963606"/>
              <a:gd name="connsiteX6" fmla="*/ 2289394 w 2949475"/>
              <a:gd name="connsiteY6" fmla="*/ 1938539 h 1963606"/>
              <a:gd name="connsiteX7" fmla="*/ 2949475 w 2949475"/>
              <a:gd name="connsiteY7" fmla="*/ 1963606 h 1963606"/>
              <a:gd name="connsiteX0" fmla="*/ 0 w 2970614"/>
              <a:gd name="connsiteY0" fmla="*/ 0 h 1963606"/>
              <a:gd name="connsiteX1" fmla="*/ 250663 w 2970614"/>
              <a:gd name="connsiteY1" fmla="*/ 158760 h 1963606"/>
              <a:gd name="connsiteX2" fmla="*/ 518038 w 2970614"/>
              <a:gd name="connsiteY2" fmla="*/ 601616 h 1963606"/>
              <a:gd name="connsiteX3" fmla="*/ 685147 w 2970614"/>
              <a:gd name="connsiteY3" fmla="*/ 1002693 h 1963606"/>
              <a:gd name="connsiteX4" fmla="*/ 1027721 w 2970614"/>
              <a:gd name="connsiteY4" fmla="*/ 1545818 h 1963606"/>
              <a:gd name="connsiteX5" fmla="*/ 1637669 w 2970614"/>
              <a:gd name="connsiteY5" fmla="*/ 1813203 h 1963606"/>
              <a:gd name="connsiteX6" fmla="*/ 2289394 w 2970614"/>
              <a:gd name="connsiteY6" fmla="*/ 1938539 h 1963606"/>
              <a:gd name="connsiteX7" fmla="*/ 2970614 w 2970614"/>
              <a:gd name="connsiteY7" fmla="*/ 1963606 h 196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0614" h="1963606">
                <a:moveTo>
                  <a:pt x="0" y="0"/>
                </a:moveTo>
                <a:cubicBezTo>
                  <a:pt x="82161" y="29245"/>
                  <a:pt x="164323" y="58491"/>
                  <a:pt x="250663" y="158760"/>
                </a:cubicBezTo>
                <a:cubicBezTo>
                  <a:pt x="337003" y="259029"/>
                  <a:pt x="445624" y="460961"/>
                  <a:pt x="518038" y="601616"/>
                </a:cubicBezTo>
                <a:cubicBezTo>
                  <a:pt x="590452" y="742271"/>
                  <a:pt x="600200" y="845326"/>
                  <a:pt x="685147" y="1002693"/>
                </a:cubicBezTo>
                <a:cubicBezTo>
                  <a:pt x="770094" y="1160060"/>
                  <a:pt x="868967" y="1410733"/>
                  <a:pt x="1027721" y="1545818"/>
                </a:cubicBezTo>
                <a:cubicBezTo>
                  <a:pt x="1186475" y="1680903"/>
                  <a:pt x="1427390" y="1747750"/>
                  <a:pt x="1637669" y="1813203"/>
                </a:cubicBezTo>
                <a:cubicBezTo>
                  <a:pt x="1847948" y="1878656"/>
                  <a:pt x="2067237" y="1913472"/>
                  <a:pt x="2289394" y="1938539"/>
                </a:cubicBezTo>
                <a:cubicBezTo>
                  <a:pt x="2511551" y="1963606"/>
                  <a:pt x="2861993" y="1960821"/>
                  <a:pt x="2970614" y="1963606"/>
                </a:cubicBezTo>
              </a:path>
            </a:pathLst>
          </a:custGeom>
          <a:ln w="381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Arial" pitchFamily="34" charset="0"/>
            </a:endParaRPr>
          </a:p>
        </p:txBody>
      </p:sp>
      <p:cxnSp>
        <p:nvCxnSpPr>
          <p:cNvPr id="27" name="Straight Arrow Connector 26">
            <a:extLst>
              <a:ext uri="{FF2B5EF4-FFF2-40B4-BE49-F238E27FC236}">
                <a16:creationId xmlns:a16="http://schemas.microsoft.com/office/drawing/2014/main" id="{CDEB760D-1691-41C7-8C95-2F45543A7929}"/>
              </a:ext>
            </a:extLst>
          </p:cNvPr>
          <p:cNvCxnSpPr>
            <a:cxnSpLocks/>
          </p:cNvCxnSpPr>
          <p:nvPr/>
        </p:nvCxnSpPr>
        <p:spPr bwMode="auto">
          <a:xfrm flipV="1">
            <a:off x="5257235" y="4515955"/>
            <a:ext cx="0" cy="421071"/>
          </a:xfrm>
          <a:prstGeom prst="straightConnector1">
            <a:avLst/>
          </a:prstGeom>
          <a:solidFill>
            <a:schemeClr val="accent1"/>
          </a:solidFill>
          <a:ln w="28575" cap="flat" cmpd="sng" algn="ctr">
            <a:solidFill>
              <a:schemeClr val="tx1"/>
            </a:solidFill>
            <a:prstDash val="solid"/>
            <a:round/>
            <a:headEnd type="triangle"/>
            <a:tailEnd type="triangle"/>
          </a:ln>
          <a:effectLst/>
        </p:spPr>
      </p:cxnSp>
      <p:cxnSp>
        <p:nvCxnSpPr>
          <p:cNvPr id="28" name="Straight Arrow Connector 27">
            <a:extLst>
              <a:ext uri="{FF2B5EF4-FFF2-40B4-BE49-F238E27FC236}">
                <a16:creationId xmlns:a16="http://schemas.microsoft.com/office/drawing/2014/main" id="{89631AD8-DD5F-4755-9862-6338D2508B27}"/>
              </a:ext>
            </a:extLst>
          </p:cNvPr>
          <p:cNvCxnSpPr>
            <a:cxnSpLocks/>
          </p:cNvCxnSpPr>
          <p:nvPr/>
        </p:nvCxnSpPr>
        <p:spPr bwMode="auto">
          <a:xfrm>
            <a:off x="2637425" y="3300060"/>
            <a:ext cx="443576" cy="0"/>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29" name="TextBox 28">
            <a:extLst>
              <a:ext uri="{FF2B5EF4-FFF2-40B4-BE49-F238E27FC236}">
                <a16:creationId xmlns:a16="http://schemas.microsoft.com/office/drawing/2014/main" id="{BB594BE0-246E-4AE3-B7A1-F3C49791833B}"/>
              </a:ext>
            </a:extLst>
          </p:cNvPr>
          <p:cNvSpPr txBox="1"/>
          <p:nvPr/>
        </p:nvSpPr>
        <p:spPr>
          <a:xfrm>
            <a:off x="6210738" y="3335819"/>
            <a:ext cx="4926533" cy="830997"/>
          </a:xfrm>
          <a:prstGeom prst="rect">
            <a:avLst/>
          </a:prstGeom>
          <a:no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Arial" pitchFamily="34" charset="0"/>
              </a:rPr>
              <a:t>Research</a:t>
            </a:r>
            <a:r>
              <a:rPr kumimoji="0" lang="en-US" sz="1600" b="0" i="0" u="none" strike="noStrike" kern="1200" cap="none" spc="0" normalizeH="0" noProof="0" dirty="0">
                <a:ln>
                  <a:noFill/>
                </a:ln>
                <a:solidFill>
                  <a:srgbClr val="595454"/>
                </a:solidFill>
                <a:effectLst/>
                <a:uLnTx/>
                <a:uFillTx/>
                <a:latin typeface="Trebuchet MS"/>
                <a:ea typeface="+mn-ea"/>
                <a:cs typeface="Arial" pitchFamily="34" charset="0"/>
              </a:rPr>
              <a:t> is ongoing to assess the </a:t>
            </a:r>
            <a:r>
              <a:rPr kumimoji="0" lang="en-US" sz="1600" b="0" i="0" u="none" strike="noStrike" kern="1200" cap="none" spc="0" normalizeH="0" baseline="0" noProof="0" dirty="0">
                <a:ln>
                  <a:noFill/>
                </a:ln>
                <a:solidFill>
                  <a:srgbClr val="595454"/>
                </a:solidFill>
                <a:effectLst/>
                <a:uLnTx/>
                <a:uFillTx/>
                <a:latin typeface="Trebuchet MS"/>
                <a:ea typeface="+mn-ea"/>
                <a:cs typeface="Arial" pitchFamily="34" charset="0"/>
              </a:rPr>
              <a:t>possibility for improved survival with longer duration of response for more patients with combination A + B</a:t>
            </a:r>
          </a:p>
        </p:txBody>
      </p:sp>
      <p:sp>
        <p:nvSpPr>
          <p:cNvPr id="30" name="TextBox 29">
            <a:extLst>
              <a:ext uri="{FF2B5EF4-FFF2-40B4-BE49-F238E27FC236}">
                <a16:creationId xmlns:a16="http://schemas.microsoft.com/office/drawing/2014/main" id="{23398FD9-24EE-46D1-A79C-2AED3A630662}"/>
              </a:ext>
            </a:extLst>
          </p:cNvPr>
          <p:cNvSpPr txBox="1"/>
          <p:nvPr/>
        </p:nvSpPr>
        <p:spPr>
          <a:xfrm>
            <a:off x="4578683" y="2240442"/>
            <a:ext cx="4926534" cy="584775"/>
          </a:xfrm>
          <a:prstGeom prst="rect">
            <a:avLst/>
          </a:prstGeom>
          <a:noFill/>
          <a:ln>
            <a:solidFill>
              <a:schemeClr val="accent5">
                <a:lumMod val="90000"/>
              </a:schemeClr>
            </a:solidFill>
          </a:ln>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Arial" pitchFamily="34" charset="0"/>
              </a:rPr>
              <a:t>Modality A may have improved survival compared to control but lacks duration of response</a:t>
            </a:r>
            <a:endParaRPr kumimoji="0" lang="en-US" sz="1600" b="0" i="0" u="none" strike="noStrike" kern="1200" cap="none" spc="0" normalizeH="0" baseline="30000" noProof="0" dirty="0">
              <a:ln>
                <a:noFill/>
              </a:ln>
              <a:solidFill>
                <a:srgbClr val="595454"/>
              </a:solidFill>
              <a:effectLst/>
              <a:uLnTx/>
              <a:uFillTx/>
              <a:latin typeface="Trebuchet MS"/>
              <a:ea typeface="+mn-ea"/>
              <a:cs typeface="Arial" pitchFamily="34" charset="0"/>
            </a:endParaRPr>
          </a:p>
        </p:txBody>
      </p:sp>
      <p:sp>
        <p:nvSpPr>
          <p:cNvPr id="31" name="TextBox 30">
            <a:extLst>
              <a:ext uri="{FF2B5EF4-FFF2-40B4-BE49-F238E27FC236}">
                <a16:creationId xmlns:a16="http://schemas.microsoft.com/office/drawing/2014/main" id="{3746868D-138C-43E9-8E13-9E0819B284A4}"/>
              </a:ext>
            </a:extLst>
          </p:cNvPr>
          <p:cNvSpPr txBox="1"/>
          <p:nvPr/>
        </p:nvSpPr>
        <p:spPr>
          <a:xfrm>
            <a:off x="6210737" y="4262575"/>
            <a:ext cx="4926534" cy="613469"/>
          </a:xfrm>
          <a:prstGeom prst="rect">
            <a:avLst/>
          </a:prstGeom>
          <a:noFill/>
          <a:ln>
            <a:solidFill>
              <a:schemeClr val="accent5">
                <a:lumMod val="50000"/>
              </a:schemeClr>
            </a:solidFill>
          </a:ln>
        </p:spPr>
        <p:txBody>
          <a:bodyPr wrap="square" anchor="ct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Arial" pitchFamily="34" charset="0"/>
              </a:rPr>
              <a:t>Modality B can have improved survival and longer duration of response in a fraction of patients</a:t>
            </a:r>
          </a:p>
        </p:txBody>
      </p:sp>
      <p:sp>
        <p:nvSpPr>
          <p:cNvPr id="33" name="Freeform: Shape 32">
            <a:extLst>
              <a:ext uri="{FF2B5EF4-FFF2-40B4-BE49-F238E27FC236}">
                <a16:creationId xmlns:a16="http://schemas.microsoft.com/office/drawing/2014/main" id="{8D20259F-BAC1-4429-AA28-4BBEFA89FE9F}"/>
              </a:ext>
            </a:extLst>
          </p:cNvPr>
          <p:cNvSpPr/>
          <p:nvPr/>
        </p:nvSpPr>
        <p:spPr>
          <a:xfrm>
            <a:off x="2396359" y="2371501"/>
            <a:ext cx="3615558" cy="1881351"/>
          </a:xfrm>
          <a:custGeom>
            <a:avLst/>
            <a:gdLst>
              <a:gd name="connsiteX0" fmla="*/ 0 w 3615558"/>
              <a:gd name="connsiteY0" fmla="*/ 0 h 1881351"/>
              <a:gd name="connsiteX1" fmla="*/ 94593 w 3615558"/>
              <a:gd name="connsiteY1" fmla="*/ 10510 h 1881351"/>
              <a:gd name="connsiteX2" fmla="*/ 273269 w 3615558"/>
              <a:gd name="connsiteY2" fmla="*/ 115613 h 1881351"/>
              <a:gd name="connsiteX3" fmla="*/ 315310 w 3615558"/>
              <a:gd name="connsiteY3" fmla="*/ 126124 h 1881351"/>
              <a:gd name="connsiteX4" fmla="*/ 367862 w 3615558"/>
              <a:gd name="connsiteY4" fmla="*/ 168165 h 1881351"/>
              <a:gd name="connsiteX5" fmla="*/ 451944 w 3615558"/>
              <a:gd name="connsiteY5" fmla="*/ 210206 h 1881351"/>
              <a:gd name="connsiteX6" fmla="*/ 567558 w 3615558"/>
              <a:gd name="connsiteY6" fmla="*/ 336331 h 1881351"/>
              <a:gd name="connsiteX7" fmla="*/ 599089 w 3615558"/>
              <a:gd name="connsiteY7" fmla="*/ 399393 h 1881351"/>
              <a:gd name="connsiteX8" fmla="*/ 609600 w 3615558"/>
              <a:gd name="connsiteY8" fmla="*/ 430924 h 1881351"/>
              <a:gd name="connsiteX9" fmla="*/ 641131 w 3615558"/>
              <a:gd name="connsiteY9" fmla="*/ 451944 h 1881351"/>
              <a:gd name="connsiteX10" fmla="*/ 683172 w 3615558"/>
              <a:gd name="connsiteY10" fmla="*/ 515006 h 1881351"/>
              <a:gd name="connsiteX11" fmla="*/ 714703 w 3615558"/>
              <a:gd name="connsiteY11" fmla="*/ 567558 h 1881351"/>
              <a:gd name="connsiteX12" fmla="*/ 756744 w 3615558"/>
              <a:gd name="connsiteY12" fmla="*/ 630620 h 1881351"/>
              <a:gd name="connsiteX13" fmla="*/ 777765 w 3615558"/>
              <a:gd name="connsiteY13" fmla="*/ 693682 h 1881351"/>
              <a:gd name="connsiteX14" fmla="*/ 788275 w 3615558"/>
              <a:gd name="connsiteY14" fmla="*/ 725213 h 1881351"/>
              <a:gd name="connsiteX15" fmla="*/ 798786 w 3615558"/>
              <a:gd name="connsiteY15" fmla="*/ 767255 h 1881351"/>
              <a:gd name="connsiteX16" fmla="*/ 819807 w 3615558"/>
              <a:gd name="connsiteY16" fmla="*/ 798786 h 1881351"/>
              <a:gd name="connsiteX17" fmla="*/ 830317 w 3615558"/>
              <a:gd name="connsiteY17" fmla="*/ 830317 h 1881351"/>
              <a:gd name="connsiteX18" fmla="*/ 851338 w 3615558"/>
              <a:gd name="connsiteY18" fmla="*/ 861848 h 1881351"/>
              <a:gd name="connsiteX19" fmla="*/ 872358 w 3615558"/>
              <a:gd name="connsiteY19" fmla="*/ 945931 h 1881351"/>
              <a:gd name="connsiteX20" fmla="*/ 903889 w 3615558"/>
              <a:gd name="connsiteY20" fmla="*/ 998482 h 1881351"/>
              <a:gd name="connsiteX21" fmla="*/ 956441 w 3615558"/>
              <a:gd name="connsiteY21" fmla="*/ 1082565 h 1881351"/>
              <a:gd name="connsiteX22" fmla="*/ 1019503 w 3615558"/>
              <a:gd name="connsiteY22" fmla="*/ 1187669 h 1881351"/>
              <a:gd name="connsiteX23" fmla="*/ 1061544 w 3615558"/>
              <a:gd name="connsiteY23" fmla="*/ 1219200 h 1881351"/>
              <a:gd name="connsiteX24" fmla="*/ 1156138 w 3615558"/>
              <a:gd name="connsiteY24" fmla="*/ 1324303 h 1881351"/>
              <a:gd name="connsiteX25" fmla="*/ 1187669 w 3615558"/>
              <a:gd name="connsiteY25" fmla="*/ 1345324 h 1881351"/>
              <a:gd name="connsiteX26" fmla="*/ 1229710 w 3615558"/>
              <a:gd name="connsiteY26" fmla="*/ 1376855 h 1881351"/>
              <a:gd name="connsiteX27" fmla="*/ 1313793 w 3615558"/>
              <a:gd name="connsiteY27" fmla="*/ 1450427 h 1881351"/>
              <a:gd name="connsiteX28" fmla="*/ 1376855 w 3615558"/>
              <a:gd name="connsiteY28" fmla="*/ 1481958 h 1881351"/>
              <a:gd name="connsiteX29" fmla="*/ 1418896 w 3615558"/>
              <a:gd name="connsiteY29" fmla="*/ 1513489 h 1881351"/>
              <a:gd name="connsiteX30" fmla="*/ 1639613 w 3615558"/>
              <a:gd name="connsiteY30" fmla="*/ 1597572 h 1881351"/>
              <a:gd name="connsiteX31" fmla="*/ 1692165 w 3615558"/>
              <a:gd name="connsiteY31" fmla="*/ 1608082 h 1881351"/>
              <a:gd name="connsiteX32" fmla="*/ 1776248 w 3615558"/>
              <a:gd name="connsiteY32" fmla="*/ 1629103 h 1881351"/>
              <a:gd name="connsiteX33" fmla="*/ 1986455 w 3615558"/>
              <a:gd name="connsiteY33" fmla="*/ 1660634 h 1881351"/>
              <a:gd name="connsiteX34" fmla="*/ 2123089 w 3615558"/>
              <a:gd name="connsiteY34" fmla="*/ 1681655 h 1881351"/>
              <a:gd name="connsiteX35" fmla="*/ 2259724 w 3615558"/>
              <a:gd name="connsiteY35" fmla="*/ 1702675 h 1881351"/>
              <a:gd name="connsiteX36" fmla="*/ 2291255 w 3615558"/>
              <a:gd name="connsiteY36" fmla="*/ 1713186 h 1881351"/>
              <a:gd name="connsiteX37" fmla="*/ 2406869 w 3615558"/>
              <a:gd name="connsiteY37" fmla="*/ 1765737 h 1881351"/>
              <a:gd name="connsiteX38" fmla="*/ 2522482 w 3615558"/>
              <a:gd name="connsiteY38" fmla="*/ 1797269 h 1881351"/>
              <a:gd name="connsiteX39" fmla="*/ 2554013 w 3615558"/>
              <a:gd name="connsiteY39" fmla="*/ 1807779 h 1881351"/>
              <a:gd name="connsiteX40" fmla="*/ 2627586 w 3615558"/>
              <a:gd name="connsiteY40" fmla="*/ 1818289 h 1881351"/>
              <a:gd name="connsiteX41" fmla="*/ 3373820 w 3615558"/>
              <a:gd name="connsiteY41" fmla="*/ 1870841 h 1881351"/>
              <a:gd name="connsiteX42" fmla="*/ 3615558 w 3615558"/>
              <a:gd name="connsiteY42" fmla="*/ 1881351 h 188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15558" h="1881351">
                <a:moveTo>
                  <a:pt x="0" y="0"/>
                </a:moveTo>
                <a:cubicBezTo>
                  <a:pt x="31531" y="3503"/>
                  <a:pt x="64341" y="957"/>
                  <a:pt x="94593" y="10510"/>
                </a:cubicBezTo>
                <a:cubicBezTo>
                  <a:pt x="221465" y="50575"/>
                  <a:pt x="171813" y="60273"/>
                  <a:pt x="273269" y="115613"/>
                </a:cubicBezTo>
                <a:cubicBezTo>
                  <a:pt x="285950" y="122530"/>
                  <a:pt x="301296" y="122620"/>
                  <a:pt x="315310" y="126124"/>
                </a:cubicBezTo>
                <a:cubicBezTo>
                  <a:pt x="332827" y="140138"/>
                  <a:pt x="348757" y="156408"/>
                  <a:pt x="367862" y="168165"/>
                </a:cubicBezTo>
                <a:cubicBezTo>
                  <a:pt x="394549" y="184588"/>
                  <a:pt x="426675" y="191675"/>
                  <a:pt x="451944" y="210206"/>
                </a:cubicBezTo>
                <a:cubicBezTo>
                  <a:pt x="495221" y="241943"/>
                  <a:pt x="533707" y="294016"/>
                  <a:pt x="567558" y="336331"/>
                </a:cubicBezTo>
                <a:cubicBezTo>
                  <a:pt x="593978" y="415586"/>
                  <a:pt x="558340" y="317894"/>
                  <a:pt x="599089" y="399393"/>
                </a:cubicBezTo>
                <a:cubicBezTo>
                  <a:pt x="604044" y="409302"/>
                  <a:pt x="602679" y="422273"/>
                  <a:pt x="609600" y="430924"/>
                </a:cubicBezTo>
                <a:cubicBezTo>
                  <a:pt x="617491" y="440788"/>
                  <a:pt x="630621" y="444937"/>
                  <a:pt x="641131" y="451944"/>
                </a:cubicBezTo>
                <a:cubicBezTo>
                  <a:pt x="655145" y="472965"/>
                  <a:pt x="670174" y="493343"/>
                  <a:pt x="683172" y="515006"/>
                </a:cubicBezTo>
                <a:cubicBezTo>
                  <a:pt x="693682" y="532523"/>
                  <a:pt x="703735" y="550323"/>
                  <a:pt x="714703" y="567558"/>
                </a:cubicBezTo>
                <a:cubicBezTo>
                  <a:pt x="728266" y="588872"/>
                  <a:pt x="748755" y="606653"/>
                  <a:pt x="756744" y="630620"/>
                </a:cubicBezTo>
                <a:lnTo>
                  <a:pt x="777765" y="693682"/>
                </a:lnTo>
                <a:cubicBezTo>
                  <a:pt x="781268" y="704192"/>
                  <a:pt x="785588" y="714465"/>
                  <a:pt x="788275" y="725213"/>
                </a:cubicBezTo>
                <a:cubicBezTo>
                  <a:pt x="791779" y="739227"/>
                  <a:pt x="793096" y="753978"/>
                  <a:pt x="798786" y="767255"/>
                </a:cubicBezTo>
                <a:cubicBezTo>
                  <a:pt x="803762" y="778866"/>
                  <a:pt x="812800" y="788276"/>
                  <a:pt x="819807" y="798786"/>
                </a:cubicBezTo>
                <a:cubicBezTo>
                  <a:pt x="823310" y="809296"/>
                  <a:pt x="825362" y="820408"/>
                  <a:pt x="830317" y="830317"/>
                </a:cubicBezTo>
                <a:cubicBezTo>
                  <a:pt x="835966" y="841615"/>
                  <a:pt x="847021" y="849977"/>
                  <a:pt x="851338" y="861848"/>
                </a:cubicBezTo>
                <a:cubicBezTo>
                  <a:pt x="861211" y="888999"/>
                  <a:pt x="861987" y="918966"/>
                  <a:pt x="872358" y="945931"/>
                </a:cubicBezTo>
                <a:cubicBezTo>
                  <a:pt x="879691" y="964998"/>
                  <a:pt x="893968" y="980625"/>
                  <a:pt x="903889" y="998482"/>
                </a:cubicBezTo>
                <a:cubicBezTo>
                  <a:pt x="989642" y="1152837"/>
                  <a:pt x="851896" y="919939"/>
                  <a:pt x="956441" y="1082565"/>
                </a:cubicBezTo>
                <a:cubicBezTo>
                  <a:pt x="978535" y="1116933"/>
                  <a:pt x="986817" y="1163155"/>
                  <a:pt x="1019503" y="1187669"/>
                </a:cubicBezTo>
                <a:cubicBezTo>
                  <a:pt x="1033517" y="1198179"/>
                  <a:pt x="1049157" y="1206814"/>
                  <a:pt x="1061544" y="1219200"/>
                </a:cubicBezTo>
                <a:cubicBezTo>
                  <a:pt x="1172145" y="1329799"/>
                  <a:pt x="1029103" y="1213147"/>
                  <a:pt x="1156138" y="1324303"/>
                </a:cubicBezTo>
                <a:cubicBezTo>
                  <a:pt x="1165644" y="1332621"/>
                  <a:pt x="1177390" y="1337982"/>
                  <a:pt x="1187669" y="1345324"/>
                </a:cubicBezTo>
                <a:cubicBezTo>
                  <a:pt x="1201923" y="1355506"/>
                  <a:pt x="1216410" y="1365455"/>
                  <a:pt x="1229710" y="1376855"/>
                </a:cubicBezTo>
                <a:cubicBezTo>
                  <a:pt x="1276262" y="1416757"/>
                  <a:pt x="1250904" y="1410407"/>
                  <a:pt x="1313793" y="1450427"/>
                </a:cubicBezTo>
                <a:cubicBezTo>
                  <a:pt x="1333621" y="1463044"/>
                  <a:pt x="1356702" y="1469866"/>
                  <a:pt x="1376855" y="1481958"/>
                </a:cubicBezTo>
                <a:cubicBezTo>
                  <a:pt x="1391876" y="1490971"/>
                  <a:pt x="1403228" y="1505655"/>
                  <a:pt x="1418896" y="1513489"/>
                </a:cubicBezTo>
                <a:cubicBezTo>
                  <a:pt x="1448218" y="1528150"/>
                  <a:pt x="1594843" y="1588618"/>
                  <a:pt x="1639613" y="1597572"/>
                </a:cubicBezTo>
                <a:cubicBezTo>
                  <a:pt x="1657130" y="1601075"/>
                  <a:pt x="1674758" y="1604065"/>
                  <a:pt x="1692165" y="1608082"/>
                </a:cubicBezTo>
                <a:cubicBezTo>
                  <a:pt x="1720315" y="1614578"/>
                  <a:pt x="1747977" y="1623151"/>
                  <a:pt x="1776248" y="1629103"/>
                </a:cubicBezTo>
                <a:cubicBezTo>
                  <a:pt x="1880678" y="1651089"/>
                  <a:pt x="1887271" y="1649614"/>
                  <a:pt x="1986455" y="1660634"/>
                </a:cubicBezTo>
                <a:cubicBezTo>
                  <a:pt x="2056868" y="1684104"/>
                  <a:pt x="1989546" y="1664236"/>
                  <a:pt x="2123089" y="1681655"/>
                </a:cubicBezTo>
                <a:cubicBezTo>
                  <a:pt x="2168783" y="1687615"/>
                  <a:pt x="2214179" y="1695668"/>
                  <a:pt x="2259724" y="1702675"/>
                </a:cubicBezTo>
                <a:cubicBezTo>
                  <a:pt x="2270234" y="1706179"/>
                  <a:pt x="2281072" y="1708822"/>
                  <a:pt x="2291255" y="1713186"/>
                </a:cubicBezTo>
                <a:cubicBezTo>
                  <a:pt x="2330165" y="1729861"/>
                  <a:pt x="2367085" y="1751270"/>
                  <a:pt x="2406869" y="1765737"/>
                </a:cubicBezTo>
                <a:cubicBezTo>
                  <a:pt x="2444409" y="1779388"/>
                  <a:pt x="2484074" y="1786295"/>
                  <a:pt x="2522482" y="1797269"/>
                </a:cubicBezTo>
                <a:cubicBezTo>
                  <a:pt x="2533135" y="1800313"/>
                  <a:pt x="2543149" y="1805606"/>
                  <a:pt x="2554013" y="1807779"/>
                </a:cubicBezTo>
                <a:cubicBezTo>
                  <a:pt x="2578305" y="1812637"/>
                  <a:pt x="2603062" y="1814786"/>
                  <a:pt x="2627586" y="1818289"/>
                </a:cubicBezTo>
                <a:cubicBezTo>
                  <a:pt x="2953264" y="1926850"/>
                  <a:pt x="2693399" y="1854246"/>
                  <a:pt x="3373820" y="1870841"/>
                </a:cubicBezTo>
                <a:cubicBezTo>
                  <a:pt x="3454451" y="1872808"/>
                  <a:pt x="3615558" y="1881351"/>
                  <a:pt x="3615558" y="1881351"/>
                </a:cubicBezTo>
              </a:path>
            </a:pathLst>
          </a:cu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79D18689-6891-4E2C-BE74-B096DD25A914}"/>
              </a:ext>
            </a:extLst>
          </p:cNvPr>
          <p:cNvSpPr/>
          <p:nvPr/>
        </p:nvSpPr>
        <p:spPr>
          <a:xfrm>
            <a:off x="2361304" y="2352891"/>
            <a:ext cx="3641463" cy="1750256"/>
          </a:xfrm>
          <a:custGeom>
            <a:avLst/>
            <a:gdLst>
              <a:gd name="connsiteX0" fmla="*/ 0 w 3641463"/>
              <a:gd name="connsiteY0" fmla="*/ 0 h 1647912"/>
              <a:gd name="connsiteX1" fmla="*/ 155985 w 3641463"/>
              <a:gd name="connsiteY1" fmla="*/ 37652 h 1647912"/>
              <a:gd name="connsiteX2" fmla="*/ 301214 w 3641463"/>
              <a:gd name="connsiteY2" fmla="*/ 107577 h 1647912"/>
              <a:gd name="connsiteX3" fmla="*/ 430305 w 3641463"/>
              <a:gd name="connsiteY3" fmla="*/ 199017 h 1647912"/>
              <a:gd name="connsiteX4" fmla="*/ 537882 w 3641463"/>
              <a:gd name="connsiteY4" fmla="*/ 285078 h 1647912"/>
              <a:gd name="connsiteX5" fmla="*/ 629322 w 3641463"/>
              <a:gd name="connsiteY5" fmla="*/ 381897 h 1647912"/>
              <a:gd name="connsiteX6" fmla="*/ 720762 w 3641463"/>
              <a:gd name="connsiteY6" fmla="*/ 537882 h 1647912"/>
              <a:gd name="connsiteX7" fmla="*/ 822960 w 3641463"/>
              <a:gd name="connsiteY7" fmla="*/ 742278 h 1647912"/>
              <a:gd name="connsiteX8" fmla="*/ 882127 w 3641463"/>
              <a:gd name="connsiteY8" fmla="*/ 898264 h 1647912"/>
              <a:gd name="connsiteX9" fmla="*/ 995082 w 3641463"/>
              <a:gd name="connsiteY9" fmla="*/ 1070386 h 1647912"/>
              <a:gd name="connsiteX10" fmla="*/ 1086522 w 3641463"/>
              <a:gd name="connsiteY10" fmla="*/ 1183341 h 1647912"/>
              <a:gd name="connsiteX11" fmla="*/ 1280160 w 3641463"/>
              <a:gd name="connsiteY11" fmla="*/ 1360842 h 1647912"/>
              <a:gd name="connsiteX12" fmla="*/ 1484555 w 3641463"/>
              <a:gd name="connsiteY12" fmla="*/ 1468419 h 1647912"/>
              <a:gd name="connsiteX13" fmla="*/ 1963270 w 3641463"/>
              <a:gd name="connsiteY13" fmla="*/ 1559859 h 1647912"/>
              <a:gd name="connsiteX14" fmla="*/ 2522668 w 3641463"/>
              <a:gd name="connsiteY14" fmla="*/ 1619026 h 1647912"/>
              <a:gd name="connsiteX15" fmla="*/ 3033656 w 3641463"/>
              <a:gd name="connsiteY15" fmla="*/ 1645920 h 1647912"/>
              <a:gd name="connsiteX16" fmla="*/ 3410174 w 3641463"/>
              <a:gd name="connsiteY16" fmla="*/ 1645920 h 1647912"/>
              <a:gd name="connsiteX17" fmla="*/ 3641463 w 3641463"/>
              <a:gd name="connsiteY17" fmla="*/ 1645920 h 1647912"/>
              <a:gd name="connsiteX0" fmla="*/ 0 w 3641463"/>
              <a:gd name="connsiteY0" fmla="*/ 0 h 1647912"/>
              <a:gd name="connsiteX1" fmla="*/ 155985 w 3641463"/>
              <a:gd name="connsiteY1" fmla="*/ 37652 h 1647912"/>
              <a:gd name="connsiteX2" fmla="*/ 301214 w 3641463"/>
              <a:gd name="connsiteY2" fmla="*/ 107577 h 1647912"/>
              <a:gd name="connsiteX3" fmla="*/ 430305 w 3641463"/>
              <a:gd name="connsiteY3" fmla="*/ 199017 h 1647912"/>
              <a:gd name="connsiteX4" fmla="*/ 537882 w 3641463"/>
              <a:gd name="connsiteY4" fmla="*/ 285078 h 1647912"/>
              <a:gd name="connsiteX5" fmla="*/ 629322 w 3641463"/>
              <a:gd name="connsiteY5" fmla="*/ 381897 h 1647912"/>
              <a:gd name="connsiteX6" fmla="*/ 720762 w 3641463"/>
              <a:gd name="connsiteY6" fmla="*/ 537882 h 1647912"/>
              <a:gd name="connsiteX7" fmla="*/ 822960 w 3641463"/>
              <a:gd name="connsiteY7" fmla="*/ 742278 h 1647912"/>
              <a:gd name="connsiteX8" fmla="*/ 901582 w 3641463"/>
              <a:gd name="connsiteY8" fmla="*/ 898264 h 1647912"/>
              <a:gd name="connsiteX9" fmla="*/ 995082 w 3641463"/>
              <a:gd name="connsiteY9" fmla="*/ 1070386 h 1647912"/>
              <a:gd name="connsiteX10" fmla="*/ 1086522 w 3641463"/>
              <a:gd name="connsiteY10" fmla="*/ 1183341 h 1647912"/>
              <a:gd name="connsiteX11" fmla="*/ 1280160 w 3641463"/>
              <a:gd name="connsiteY11" fmla="*/ 1360842 h 1647912"/>
              <a:gd name="connsiteX12" fmla="*/ 1484555 w 3641463"/>
              <a:gd name="connsiteY12" fmla="*/ 1468419 h 1647912"/>
              <a:gd name="connsiteX13" fmla="*/ 1963270 w 3641463"/>
              <a:gd name="connsiteY13" fmla="*/ 1559859 h 1647912"/>
              <a:gd name="connsiteX14" fmla="*/ 2522668 w 3641463"/>
              <a:gd name="connsiteY14" fmla="*/ 1619026 h 1647912"/>
              <a:gd name="connsiteX15" fmla="*/ 3033656 w 3641463"/>
              <a:gd name="connsiteY15" fmla="*/ 1645920 h 1647912"/>
              <a:gd name="connsiteX16" fmla="*/ 3410174 w 3641463"/>
              <a:gd name="connsiteY16" fmla="*/ 1645920 h 1647912"/>
              <a:gd name="connsiteX17" fmla="*/ 3641463 w 3641463"/>
              <a:gd name="connsiteY17" fmla="*/ 1645920 h 1647912"/>
              <a:gd name="connsiteX0" fmla="*/ 0 w 3641463"/>
              <a:gd name="connsiteY0" fmla="*/ 0 h 1647912"/>
              <a:gd name="connsiteX1" fmla="*/ 155985 w 3641463"/>
              <a:gd name="connsiteY1" fmla="*/ 37652 h 1647912"/>
              <a:gd name="connsiteX2" fmla="*/ 301214 w 3641463"/>
              <a:gd name="connsiteY2" fmla="*/ 107577 h 1647912"/>
              <a:gd name="connsiteX3" fmla="*/ 430305 w 3641463"/>
              <a:gd name="connsiteY3" fmla="*/ 199017 h 1647912"/>
              <a:gd name="connsiteX4" fmla="*/ 537882 w 3641463"/>
              <a:gd name="connsiteY4" fmla="*/ 285078 h 1647912"/>
              <a:gd name="connsiteX5" fmla="*/ 629322 w 3641463"/>
              <a:gd name="connsiteY5" fmla="*/ 381897 h 1647912"/>
              <a:gd name="connsiteX6" fmla="*/ 720762 w 3641463"/>
              <a:gd name="connsiteY6" fmla="*/ 537882 h 1647912"/>
              <a:gd name="connsiteX7" fmla="*/ 822960 w 3641463"/>
              <a:gd name="connsiteY7" fmla="*/ 742278 h 1647912"/>
              <a:gd name="connsiteX8" fmla="*/ 901582 w 3641463"/>
              <a:gd name="connsiteY8" fmla="*/ 898264 h 1647912"/>
              <a:gd name="connsiteX9" fmla="*/ 995082 w 3641463"/>
              <a:gd name="connsiteY9" fmla="*/ 1070386 h 1647912"/>
              <a:gd name="connsiteX10" fmla="*/ 1086522 w 3641463"/>
              <a:gd name="connsiteY10" fmla="*/ 1183341 h 1647912"/>
              <a:gd name="connsiteX11" fmla="*/ 1280160 w 3641463"/>
              <a:gd name="connsiteY11" fmla="*/ 1360842 h 1647912"/>
              <a:gd name="connsiteX12" fmla="*/ 1484555 w 3641463"/>
              <a:gd name="connsiteY12" fmla="*/ 1468419 h 1647912"/>
              <a:gd name="connsiteX13" fmla="*/ 1963270 w 3641463"/>
              <a:gd name="connsiteY13" fmla="*/ 1559859 h 1647912"/>
              <a:gd name="connsiteX14" fmla="*/ 2522668 w 3641463"/>
              <a:gd name="connsiteY14" fmla="*/ 1619026 h 1647912"/>
              <a:gd name="connsiteX15" fmla="*/ 3033656 w 3641463"/>
              <a:gd name="connsiteY15" fmla="*/ 1645920 h 1647912"/>
              <a:gd name="connsiteX16" fmla="*/ 3410174 w 3641463"/>
              <a:gd name="connsiteY16" fmla="*/ 1645920 h 1647912"/>
              <a:gd name="connsiteX17" fmla="*/ 3641463 w 3641463"/>
              <a:gd name="connsiteY17" fmla="*/ 1645920 h 1647912"/>
              <a:gd name="connsiteX0" fmla="*/ 0 w 3641463"/>
              <a:gd name="connsiteY0" fmla="*/ 0 h 1647912"/>
              <a:gd name="connsiteX1" fmla="*/ 155985 w 3641463"/>
              <a:gd name="connsiteY1" fmla="*/ 37652 h 1647912"/>
              <a:gd name="connsiteX2" fmla="*/ 301214 w 3641463"/>
              <a:gd name="connsiteY2" fmla="*/ 107577 h 1647912"/>
              <a:gd name="connsiteX3" fmla="*/ 430305 w 3641463"/>
              <a:gd name="connsiteY3" fmla="*/ 199017 h 1647912"/>
              <a:gd name="connsiteX4" fmla="*/ 537882 w 3641463"/>
              <a:gd name="connsiteY4" fmla="*/ 285078 h 1647912"/>
              <a:gd name="connsiteX5" fmla="*/ 629322 w 3641463"/>
              <a:gd name="connsiteY5" fmla="*/ 381897 h 1647912"/>
              <a:gd name="connsiteX6" fmla="*/ 720762 w 3641463"/>
              <a:gd name="connsiteY6" fmla="*/ 537882 h 1647912"/>
              <a:gd name="connsiteX7" fmla="*/ 822960 w 3641463"/>
              <a:gd name="connsiteY7" fmla="*/ 742278 h 1647912"/>
              <a:gd name="connsiteX8" fmla="*/ 901582 w 3641463"/>
              <a:gd name="connsiteY8" fmla="*/ 898264 h 1647912"/>
              <a:gd name="connsiteX9" fmla="*/ 995082 w 3641463"/>
              <a:gd name="connsiteY9" fmla="*/ 1070386 h 1647912"/>
              <a:gd name="connsiteX10" fmla="*/ 1150852 w 3641463"/>
              <a:gd name="connsiteY10" fmla="*/ 1269867 h 1647912"/>
              <a:gd name="connsiteX11" fmla="*/ 1280160 w 3641463"/>
              <a:gd name="connsiteY11" fmla="*/ 1360842 h 1647912"/>
              <a:gd name="connsiteX12" fmla="*/ 1484555 w 3641463"/>
              <a:gd name="connsiteY12" fmla="*/ 1468419 h 1647912"/>
              <a:gd name="connsiteX13" fmla="*/ 1963270 w 3641463"/>
              <a:gd name="connsiteY13" fmla="*/ 1559859 h 1647912"/>
              <a:gd name="connsiteX14" fmla="*/ 2522668 w 3641463"/>
              <a:gd name="connsiteY14" fmla="*/ 1619026 h 1647912"/>
              <a:gd name="connsiteX15" fmla="*/ 3033656 w 3641463"/>
              <a:gd name="connsiteY15" fmla="*/ 1645920 h 1647912"/>
              <a:gd name="connsiteX16" fmla="*/ 3410174 w 3641463"/>
              <a:gd name="connsiteY16" fmla="*/ 1645920 h 1647912"/>
              <a:gd name="connsiteX17" fmla="*/ 3641463 w 3641463"/>
              <a:gd name="connsiteY17" fmla="*/ 1645920 h 1647912"/>
              <a:gd name="connsiteX0" fmla="*/ 0 w 3641463"/>
              <a:gd name="connsiteY0" fmla="*/ 0 h 1647912"/>
              <a:gd name="connsiteX1" fmla="*/ 155985 w 3641463"/>
              <a:gd name="connsiteY1" fmla="*/ 37652 h 1647912"/>
              <a:gd name="connsiteX2" fmla="*/ 301214 w 3641463"/>
              <a:gd name="connsiteY2" fmla="*/ 107577 h 1647912"/>
              <a:gd name="connsiteX3" fmla="*/ 430305 w 3641463"/>
              <a:gd name="connsiteY3" fmla="*/ 199017 h 1647912"/>
              <a:gd name="connsiteX4" fmla="*/ 537882 w 3641463"/>
              <a:gd name="connsiteY4" fmla="*/ 285078 h 1647912"/>
              <a:gd name="connsiteX5" fmla="*/ 629322 w 3641463"/>
              <a:gd name="connsiteY5" fmla="*/ 381897 h 1647912"/>
              <a:gd name="connsiteX6" fmla="*/ 720762 w 3641463"/>
              <a:gd name="connsiteY6" fmla="*/ 537882 h 1647912"/>
              <a:gd name="connsiteX7" fmla="*/ 822960 w 3641463"/>
              <a:gd name="connsiteY7" fmla="*/ 742278 h 1647912"/>
              <a:gd name="connsiteX8" fmla="*/ 901582 w 3641463"/>
              <a:gd name="connsiteY8" fmla="*/ 898264 h 1647912"/>
              <a:gd name="connsiteX9" fmla="*/ 995082 w 3641463"/>
              <a:gd name="connsiteY9" fmla="*/ 1070386 h 1647912"/>
              <a:gd name="connsiteX10" fmla="*/ 1150852 w 3641463"/>
              <a:gd name="connsiteY10" fmla="*/ 1269867 h 1647912"/>
              <a:gd name="connsiteX11" fmla="*/ 1270111 w 3641463"/>
              <a:gd name="connsiteY11" fmla="*/ 1384495 h 1647912"/>
              <a:gd name="connsiteX12" fmla="*/ 1484555 w 3641463"/>
              <a:gd name="connsiteY12" fmla="*/ 1468419 h 1647912"/>
              <a:gd name="connsiteX13" fmla="*/ 1963270 w 3641463"/>
              <a:gd name="connsiteY13" fmla="*/ 1559859 h 1647912"/>
              <a:gd name="connsiteX14" fmla="*/ 2522668 w 3641463"/>
              <a:gd name="connsiteY14" fmla="*/ 1619026 h 1647912"/>
              <a:gd name="connsiteX15" fmla="*/ 3033656 w 3641463"/>
              <a:gd name="connsiteY15" fmla="*/ 1645920 h 1647912"/>
              <a:gd name="connsiteX16" fmla="*/ 3410174 w 3641463"/>
              <a:gd name="connsiteY16" fmla="*/ 1645920 h 1647912"/>
              <a:gd name="connsiteX17" fmla="*/ 3641463 w 3641463"/>
              <a:gd name="connsiteY17" fmla="*/ 1645920 h 164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1463" h="1647912">
                <a:moveTo>
                  <a:pt x="0" y="0"/>
                </a:moveTo>
                <a:cubicBezTo>
                  <a:pt x="52891" y="9861"/>
                  <a:pt x="105783" y="19723"/>
                  <a:pt x="155985" y="37652"/>
                </a:cubicBezTo>
                <a:cubicBezTo>
                  <a:pt x="206187" y="55582"/>
                  <a:pt x="255494" y="80683"/>
                  <a:pt x="301214" y="107577"/>
                </a:cubicBezTo>
                <a:cubicBezTo>
                  <a:pt x="346934" y="134471"/>
                  <a:pt x="390860" y="169434"/>
                  <a:pt x="430305" y="199017"/>
                </a:cubicBezTo>
                <a:cubicBezTo>
                  <a:pt x="469750" y="228600"/>
                  <a:pt x="504713" y="254598"/>
                  <a:pt x="537882" y="285078"/>
                </a:cubicBezTo>
                <a:cubicBezTo>
                  <a:pt x="571051" y="315558"/>
                  <a:pt x="598842" y="339763"/>
                  <a:pt x="629322" y="381897"/>
                </a:cubicBezTo>
                <a:cubicBezTo>
                  <a:pt x="659802" y="424031"/>
                  <a:pt x="688489" y="477819"/>
                  <a:pt x="720762" y="537882"/>
                </a:cubicBezTo>
                <a:cubicBezTo>
                  <a:pt x="753035" y="597946"/>
                  <a:pt x="792823" y="682214"/>
                  <a:pt x="822960" y="742278"/>
                </a:cubicBezTo>
                <a:cubicBezTo>
                  <a:pt x="853097" y="802342"/>
                  <a:pt x="872895" y="843579"/>
                  <a:pt x="901582" y="898264"/>
                </a:cubicBezTo>
                <a:cubicBezTo>
                  <a:pt x="930269" y="952949"/>
                  <a:pt x="953537" y="1008452"/>
                  <a:pt x="995082" y="1070386"/>
                </a:cubicBezTo>
                <a:cubicBezTo>
                  <a:pt x="1036627" y="1132320"/>
                  <a:pt x="1105014" y="1217516"/>
                  <a:pt x="1150852" y="1269867"/>
                </a:cubicBezTo>
                <a:cubicBezTo>
                  <a:pt x="1196690" y="1322218"/>
                  <a:pt x="1214494" y="1351403"/>
                  <a:pt x="1270111" y="1384495"/>
                </a:cubicBezTo>
                <a:cubicBezTo>
                  <a:pt x="1325728" y="1417587"/>
                  <a:pt x="1369029" y="1439192"/>
                  <a:pt x="1484555" y="1468419"/>
                </a:cubicBezTo>
                <a:cubicBezTo>
                  <a:pt x="1600081" y="1497646"/>
                  <a:pt x="1790251" y="1534758"/>
                  <a:pt x="1963270" y="1559859"/>
                </a:cubicBezTo>
                <a:cubicBezTo>
                  <a:pt x="2136289" y="1584960"/>
                  <a:pt x="2344270" y="1604683"/>
                  <a:pt x="2522668" y="1619026"/>
                </a:cubicBezTo>
                <a:cubicBezTo>
                  <a:pt x="2701066" y="1633369"/>
                  <a:pt x="2885738" y="1641438"/>
                  <a:pt x="3033656" y="1645920"/>
                </a:cubicBezTo>
                <a:cubicBezTo>
                  <a:pt x="3181574" y="1650402"/>
                  <a:pt x="3410174" y="1645920"/>
                  <a:pt x="3410174" y="1645920"/>
                </a:cubicBezTo>
                <a:lnTo>
                  <a:pt x="3641463" y="1645920"/>
                </a:lnTo>
              </a:path>
            </a:pathLst>
          </a:custGeom>
          <a:noFill/>
          <a:ln w="38100">
            <a:solidFill>
              <a:schemeClr val="accent2"/>
            </a:solidFill>
            <a:prstDash val="sysDash"/>
          </a:ln>
        </p:spPr>
        <p:style>
          <a:lnRef idx="0">
            <a:schemeClr val="accent1"/>
          </a:lnRef>
          <a:fillRef idx="1">
            <a:schemeClr val="accent1"/>
          </a:fillRef>
          <a:effectRef idx="0">
            <a:srgbClr val="000000"/>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CA61129B-B893-475E-B264-4E6D7C7CF558}"/>
              </a:ext>
            </a:extLst>
          </p:cNvPr>
          <p:cNvCxnSpPr>
            <a:cxnSpLocks/>
          </p:cNvCxnSpPr>
          <p:nvPr/>
        </p:nvCxnSpPr>
        <p:spPr bwMode="auto">
          <a:xfrm flipV="1">
            <a:off x="5689034" y="4114066"/>
            <a:ext cx="0" cy="822960"/>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38" name="TextBox 37">
            <a:extLst>
              <a:ext uri="{FF2B5EF4-FFF2-40B4-BE49-F238E27FC236}">
                <a16:creationId xmlns:a16="http://schemas.microsoft.com/office/drawing/2014/main" id="{E2A0B1BD-7723-4F5C-AFE4-D589C9798EA5}"/>
              </a:ext>
            </a:extLst>
          </p:cNvPr>
          <p:cNvSpPr txBox="1"/>
          <p:nvPr/>
        </p:nvSpPr>
        <p:spPr>
          <a:xfrm>
            <a:off x="274031" y="1282732"/>
            <a:ext cx="10148546" cy="830997"/>
          </a:xfrm>
          <a:prstGeom prst="rect">
            <a:avLst/>
          </a:prstGeom>
          <a:noFill/>
        </p:spPr>
        <p:txBody>
          <a:bodyPr wrap="square">
            <a:spAutoFit/>
          </a:bodyPr>
          <a:lstStyle/>
          <a:p>
            <a:pPr marL="285750" indent="-285750">
              <a:buFont typeface="Arial" panose="020B0604020202020204" pitchFamily="34" charset="0"/>
              <a:buChar char="•"/>
            </a:pPr>
            <a:r>
              <a:rPr lang="en-US" sz="1600" dirty="0"/>
              <a:t>From a mechanistic standpoint, it is possible that combining immunotherapies with other treatment modalities may result in induction of immune memory, leading to longer duration of response than what is achievable with either modality alone</a:t>
            </a:r>
          </a:p>
        </p:txBody>
      </p:sp>
      <p:sp>
        <p:nvSpPr>
          <p:cNvPr id="32" name="TextBox 31">
            <a:extLst>
              <a:ext uri="{FF2B5EF4-FFF2-40B4-BE49-F238E27FC236}">
                <a16:creationId xmlns:a16="http://schemas.microsoft.com/office/drawing/2014/main" id="{F6D2AE11-EE99-448C-8197-3193F3224258}"/>
              </a:ext>
            </a:extLst>
          </p:cNvPr>
          <p:cNvSpPr txBox="1"/>
          <p:nvPr/>
        </p:nvSpPr>
        <p:spPr>
          <a:xfrm>
            <a:off x="6161373" y="5103465"/>
            <a:ext cx="4003779" cy="613469"/>
          </a:xfrm>
          <a:prstGeom prst="rect">
            <a:avLst/>
          </a:prstGeom>
          <a:noFill/>
          <a:ln>
            <a:noFill/>
          </a:ln>
        </p:spPr>
        <p:txBody>
          <a:bodyPr wrap="square" anchor="ctr">
            <a:noAutofit/>
          </a:bodyPr>
          <a:lstStyle/>
          <a:p>
            <a:pPr lvl="0">
              <a:spcBef>
                <a:spcPts val="1200"/>
              </a:spcBef>
              <a:defRPr/>
            </a:pPr>
            <a:r>
              <a:rPr lang="en-US" sz="1000" dirty="0"/>
              <a:t>Hypothetical graph illustrating a scientific concept. This does not </a:t>
            </a:r>
            <a:br>
              <a:rPr lang="en-US" sz="1000" dirty="0"/>
            </a:br>
            <a:r>
              <a:rPr lang="en-US" sz="1000" dirty="0"/>
              <a:t>represent data or intend to directly predict clinical outcomes.</a:t>
            </a:r>
            <a:endParaRPr kumimoji="0" lang="en-US" sz="900" b="0" i="0" u="none" strike="noStrike" kern="1200" cap="none" spc="0" normalizeH="0" baseline="0" noProof="0" dirty="0">
              <a:ln>
                <a:noFill/>
              </a:ln>
              <a:solidFill>
                <a:srgbClr val="595454"/>
              </a:solidFill>
              <a:effectLst/>
              <a:uLnTx/>
              <a:uFillTx/>
              <a:latin typeface="Trebuchet MS"/>
              <a:ea typeface="+mn-ea"/>
              <a:cs typeface="Arial" pitchFamily="34" charset="0"/>
            </a:endParaRPr>
          </a:p>
        </p:txBody>
      </p:sp>
      <p:sp>
        <p:nvSpPr>
          <p:cNvPr id="5" name="Rectangle 4">
            <a:extLst>
              <a:ext uri="{FF2B5EF4-FFF2-40B4-BE49-F238E27FC236}">
                <a16:creationId xmlns:a16="http://schemas.microsoft.com/office/drawing/2014/main" id="{740D59B6-5CBC-49EA-DF16-5346C371522E}"/>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extLst>
      <p:ext uri="{BB962C8B-B14F-4D97-AF65-F5344CB8AC3E}">
        <p14:creationId xmlns:p14="http://schemas.microsoft.com/office/powerpoint/2010/main" val="241909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9" grpId="0" animBg="1"/>
      <p:bldP spid="30" grpId="0" animBg="1"/>
      <p:bldP spid="31" grpId="0" animBg="1"/>
      <p:bldP spid="34"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5AD44-F871-44CC-A43B-8A353EBDF50C}"/>
              </a:ext>
            </a:extLst>
          </p:cNvPr>
          <p:cNvSpPr>
            <a:spLocks noGrp="1"/>
          </p:cNvSpPr>
          <p:nvPr>
            <p:ph idx="1"/>
          </p:nvPr>
        </p:nvSpPr>
        <p:spPr>
          <a:xfrm>
            <a:off x="365124" y="1608771"/>
            <a:ext cx="11141076" cy="3844473"/>
          </a:xfrm>
        </p:spPr>
        <p:txBody>
          <a:bodyPr/>
          <a:lstStyle/>
          <a:p>
            <a:r>
              <a:rPr lang="en-US" sz="1800" dirty="0"/>
              <a:t>Preclinical studies suggest that chemoradiation combined with immunotherapy may augment the antitumor response by generating cytotoxic T-cells against tumor </a:t>
            </a:r>
            <a:r>
              <a:rPr lang="en-US" sz="1800" dirty="0">
                <a:solidFill>
                  <a:schemeClr val="tx2"/>
                </a:solidFill>
              </a:rPr>
              <a:t>cells</a:t>
            </a:r>
            <a:r>
              <a:rPr lang="en-US" sz="1800" baseline="30000" dirty="0">
                <a:solidFill>
                  <a:schemeClr val="tx2"/>
                </a:solidFill>
              </a:rPr>
              <a:t>11-14</a:t>
            </a:r>
            <a:endParaRPr lang="en-US" sz="1800" dirty="0">
              <a:solidFill>
                <a:schemeClr val="tx2"/>
              </a:solidFill>
            </a:endParaRPr>
          </a:p>
        </p:txBody>
      </p:sp>
      <p:sp>
        <p:nvSpPr>
          <p:cNvPr id="5" name="Slide Number Placeholder 4">
            <a:extLst>
              <a:ext uri="{FF2B5EF4-FFF2-40B4-BE49-F238E27FC236}">
                <a16:creationId xmlns:a16="http://schemas.microsoft.com/office/drawing/2014/main" id="{C1CA5B03-69BB-40A9-B1E6-C22578DA8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6" name="Picture 5" descr="Graphical user interface&#10;&#10;Description automatically generated">
            <a:extLst>
              <a:ext uri="{FF2B5EF4-FFF2-40B4-BE49-F238E27FC236}">
                <a16:creationId xmlns:a16="http://schemas.microsoft.com/office/drawing/2014/main" id="{54AC5751-D9D3-4EA6-B20F-CCC0AD302E3D}"/>
              </a:ext>
            </a:extLst>
          </p:cNvPr>
          <p:cNvPicPr>
            <a:picLocks noChangeAspect="1"/>
          </p:cNvPicPr>
          <p:nvPr/>
        </p:nvPicPr>
        <p:blipFill>
          <a:blip r:embed="rId4"/>
          <a:stretch>
            <a:fillRect/>
          </a:stretch>
        </p:blipFill>
        <p:spPr>
          <a:xfrm>
            <a:off x="360049" y="3191828"/>
            <a:ext cx="3657599" cy="2057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2731064-4801-48C8-A786-C3ADE38E8855}"/>
              </a:ext>
            </a:extLst>
          </p:cNvPr>
          <p:cNvPicPr>
            <a:picLocks noChangeAspect="1"/>
          </p:cNvPicPr>
          <p:nvPr/>
        </p:nvPicPr>
        <p:blipFill>
          <a:blip r:embed="rId5"/>
          <a:stretch>
            <a:fillRect/>
          </a:stretch>
        </p:blipFill>
        <p:spPr>
          <a:xfrm>
            <a:off x="4132198" y="3191828"/>
            <a:ext cx="3657601" cy="2057400"/>
          </a:xfrm>
          <a:prstGeom prst="rect">
            <a:avLst/>
          </a:prstGeom>
        </p:spPr>
      </p:pic>
      <p:pic>
        <p:nvPicPr>
          <p:cNvPr id="12" name="Picture 11" descr="Background pattern&#10;&#10;Description automatically generated with medium confidence">
            <a:extLst>
              <a:ext uri="{FF2B5EF4-FFF2-40B4-BE49-F238E27FC236}">
                <a16:creationId xmlns:a16="http://schemas.microsoft.com/office/drawing/2014/main" id="{34C46B12-2675-41D2-9A00-61100D9394FB}"/>
              </a:ext>
            </a:extLst>
          </p:cNvPr>
          <p:cNvPicPr>
            <a:picLocks noChangeAspect="1"/>
          </p:cNvPicPr>
          <p:nvPr/>
        </p:nvPicPr>
        <p:blipFill>
          <a:blip r:embed="rId6"/>
          <a:stretch>
            <a:fillRect/>
          </a:stretch>
        </p:blipFill>
        <p:spPr>
          <a:xfrm>
            <a:off x="7904349" y="3188533"/>
            <a:ext cx="3657601" cy="2057400"/>
          </a:xfrm>
          <a:prstGeom prst="rect">
            <a:avLst/>
          </a:prstGeom>
        </p:spPr>
      </p:pic>
      <p:sp>
        <p:nvSpPr>
          <p:cNvPr id="7" name="Title 6">
            <a:extLst>
              <a:ext uri="{FF2B5EF4-FFF2-40B4-BE49-F238E27FC236}">
                <a16:creationId xmlns:a16="http://schemas.microsoft.com/office/drawing/2014/main" id="{9F99ACA5-2F2E-4A99-9607-18D93799A47C}"/>
              </a:ext>
            </a:extLst>
          </p:cNvPr>
          <p:cNvSpPr>
            <a:spLocks noGrp="1"/>
          </p:cNvSpPr>
          <p:nvPr>
            <p:ph type="title"/>
          </p:nvPr>
        </p:nvSpPr>
        <p:spPr>
          <a:xfrm>
            <a:off x="365759" y="399626"/>
            <a:ext cx="10573174" cy="914400"/>
          </a:xfrm>
        </p:spPr>
        <p:txBody>
          <a:bodyPr/>
          <a:lstStyle/>
          <a:p>
            <a:r>
              <a:rPr lang="en-US" sz="2600" dirty="0"/>
              <a:t>Research is ongoing to explore potential synergistic effects of immunotherapy in combination with chemotherapy and/or radiation</a:t>
            </a:r>
          </a:p>
        </p:txBody>
      </p:sp>
      <p:sp>
        <p:nvSpPr>
          <p:cNvPr id="4" name="Rectangle 3">
            <a:extLst>
              <a:ext uri="{FF2B5EF4-FFF2-40B4-BE49-F238E27FC236}">
                <a16:creationId xmlns:a16="http://schemas.microsoft.com/office/drawing/2014/main" id="{2042C252-5215-8D21-FB84-38FCEDF7F6A7}"/>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custDataLst>
      <p:tags r:id="rId1"/>
    </p:custDataLst>
    <p:extLst>
      <p:ext uri="{BB962C8B-B14F-4D97-AF65-F5344CB8AC3E}">
        <p14:creationId xmlns:p14="http://schemas.microsoft.com/office/powerpoint/2010/main" val="14849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8" y="365760"/>
            <a:ext cx="10670541" cy="914400"/>
          </a:xfrm>
        </p:spPr>
        <p:txBody>
          <a:bodyPr>
            <a:noAutofit/>
          </a:bodyPr>
          <a:lstStyle/>
          <a:p>
            <a:pPr>
              <a:lnSpc>
                <a:spcPct val="100000"/>
              </a:lnSpc>
            </a:pPr>
            <a:r>
              <a:rPr lang="en-US" sz="2600" dirty="0">
                <a:latin typeface="+mn-lt"/>
              </a:rPr>
              <a:t>Research is ongoing to explore the potential synergistic antitumor effects of immunotherapy in combination with targeted therapies</a:t>
            </a:r>
          </a:p>
        </p:txBody>
      </p:sp>
      <p:sp>
        <p:nvSpPr>
          <p:cNvPr id="5" name="Content Placeholder 4">
            <a:extLst>
              <a:ext uri="{FF2B5EF4-FFF2-40B4-BE49-F238E27FC236}">
                <a16:creationId xmlns:a16="http://schemas.microsoft.com/office/drawing/2014/main" id="{B10CCFFD-2922-4423-B03C-FD152EA3968D}"/>
              </a:ext>
            </a:extLst>
          </p:cNvPr>
          <p:cNvSpPr>
            <a:spLocks noGrp="1"/>
          </p:cNvSpPr>
          <p:nvPr>
            <p:ph idx="1"/>
          </p:nvPr>
        </p:nvSpPr>
        <p:spPr>
          <a:xfrm>
            <a:off x="365758" y="1669438"/>
            <a:ext cx="10510059" cy="4572000"/>
          </a:xfrm>
        </p:spPr>
        <p:txBody>
          <a:bodyPr/>
          <a:lstStyle/>
          <a:p>
            <a:r>
              <a:rPr lang="en-US" sz="1600" dirty="0">
                <a:solidFill>
                  <a:schemeClr val="tx2"/>
                </a:solidFill>
              </a:rPr>
              <a:t>Tumors may leverage a multitude of non</a:t>
            </a:r>
            <a:r>
              <a:rPr lang="en-US" sz="1400" dirty="0">
                <a:solidFill>
                  <a:schemeClr val="tx2"/>
                </a:solidFill>
                <a:latin typeface="Roboto"/>
              </a:rPr>
              <a:t>–</a:t>
            </a:r>
            <a:r>
              <a:rPr lang="en-US" sz="1600" dirty="0">
                <a:solidFill>
                  <a:schemeClr val="tx2"/>
                </a:solidFill>
              </a:rPr>
              <a:t>immune-related mechanisms to create a microenvironment conducive to tumor growth and survival</a:t>
            </a:r>
            <a:r>
              <a:rPr lang="en-US" sz="1600" baseline="30000" dirty="0">
                <a:solidFill>
                  <a:schemeClr val="tx2"/>
                </a:solidFill>
              </a:rPr>
              <a:t>24-26</a:t>
            </a:r>
          </a:p>
          <a:p>
            <a:r>
              <a:rPr lang="en-US" sz="1600" dirty="0">
                <a:solidFill>
                  <a:schemeClr val="tx2"/>
                </a:solidFill>
              </a:rPr>
              <a:t>Combining immunotherapy with the blockade of pathways essential for tumor survival and growth may increase antitumor response</a:t>
            </a:r>
            <a:r>
              <a:rPr lang="en-US" sz="1600" baseline="30000" dirty="0">
                <a:solidFill>
                  <a:schemeClr val="tx2"/>
                </a:solidFill>
              </a:rPr>
              <a:t>15,16</a:t>
            </a:r>
          </a:p>
          <a:p>
            <a:endParaRPr lang="en-US" sz="1600" dirty="0">
              <a:solidFill>
                <a:schemeClr val="tx2"/>
              </a:solidFill>
            </a:endParaRPr>
          </a:p>
        </p:txBody>
      </p:sp>
      <p:sp>
        <p:nvSpPr>
          <p:cNvPr id="6" name="Slide Number Placeholder 5">
            <a:extLst>
              <a:ext uri="{FF2B5EF4-FFF2-40B4-BE49-F238E27FC236}">
                <a16:creationId xmlns:a16="http://schemas.microsoft.com/office/drawing/2014/main" id="{94D517A1-1EE7-45FC-9D53-686C607E2E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pic>
        <p:nvPicPr>
          <p:cNvPr id="4" name="Picture 3" descr="Graphical user interface&#10;&#10;Description automatically generated">
            <a:extLst>
              <a:ext uri="{FF2B5EF4-FFF2-40B4-BE49-F238E27FC236}">
                <a16:creationId xmlns:a16="http://schemas.microsoft.com/office/drawing/2014/main" id="{1A074D69-9E6D-4A6C-BA1D-6B6D2703ED23}"/>
              </a:ext>
            </a:extLst>
          </p:cNvPr>
          <p:cNvPicPr>
            <a:picLocks noChangeAspect="1"/>
          </p:cNvPicPr>
          <p:nvPr/>
        </p:nvPicPr>
        <p:blipFill>
          <a:blip r:embed="rId4"/>
          <a:stretch>
            <a:fillRect/>
          </a:stretch>
        </p:blipFill>
        <p:spPr>
          <a:xfrm>
            <a:off x="7887291" y="3447004"/>
            <a:ext cx="3652776" cy="2054687"/>
          </a:xfrm>
          <a:prstGeom prst="rect">
            <a:avLst/>
          </a:prstGeom>
        </p:spPr>
      </p:pic>
      <p:pic>
        <p:nvPicPr>
          <p:cNvPr id="8" name="Picture 7" descr="Map&#10;&#10;Description automatically generated">
            <a:extLst>
              <a:ext uri="{FF2B5EF4-FFF2-40B4-BE49-F238E27FC236}">
                <a16:creationId xmlns:a16="http://schemas.microsoft.com/office/drawing/2014/main" id="{D4B276F5-1F41-42CB-A31F-62F781889207}"/>
              </a:ext>
            </a:extLst>
          </p:cNvPr>
          <p:cNvPicPr>
            <a:picLocks noChangeAspect="1"/>
          </p:cNvPicPr>
          <p:nvPr/>
        </p:nvPicPr>
        <p:blipFill>
          <a:blip r:embed="rId5"/>
          <a:stretch>
            <a:fillRect/>
          </a:stretch>
        </p:blipFill>
        <p:spPr>
          <a:xfrm>
            <a:off x="434368" y="3447322"/>
            <a:ext cx="3652210" cy="2054368"/>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936DCCE2-F397-48A1-B617-0C1579611BEA}"/>
              </a:ext>
            </a:extLst>
          </p:cNvPr>
          <p:cNvPicPr>
            <a:picLocks noChangeAspect="1"/>
          </p:cNvPicPr>
          <p:nvPr/>
        </p:nvPicPr>
        <p:blipFill>
          <a:blip r:embed="rId6"/>
          <a:stretch>
            <a:fillRect/>
          </a:stretch>
        </p:blipFill>
        <p:spPr>
          <a:xfrm>
            <a:off x="4152800" y="3447004"/>
            <a:ext cx="3652210" cy="2054367"/>
          </a:xfrm>
          <a:prstGeom prst="rect">
            <a:avLst/>
          </a:prstGeom>
        </p:spPr>
      </p:pic>
      <p:sp>
        <p:nvSpPr>
          <p:cNvPr id="7" name="Rectangle 6">
            <a:extLst>
              <a:ext uri="{FF2B5EF4-FFF2-40B4-BE49-F238E27FC236}">
                <a16:creationId xmlns:a16="http://schemas.microsoft.com/office/drawing/2014/main" id="{4F1DF57F-9B89-72AD-4D21-2AFCD48001CB}"/>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custDataLst>
      <p:tags r:id="rId1"/>
    </p:custDataLst>
    <p:extLst>
      <p:ext uri="{BB962C8B-B14F-4D97-AF65-F5344CB8AC3E}">
        <p14:creationId xmlns:p14="http://schemas.microsoft.com/office/powerpoint/2010/main" val="20732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43A1-E1C2-487A-893D-C6CB525A0181}"/>
              </a:ext>
            </a:extLst>
          </p:cNvPr>
          <p:cNvSpPr>
            <a:spLocks noGrp="1"/>
          </p:cNvSpPr>
          <p:nvPr>
            <p:ph type="title"/>
          </p:nvPr>
        </p:nvSpPr>
        <p:spPr>
          <a:xfrm>
            <a:off x="365759" y="365760"/>
            <a:ext cx="10378440" cy="914400"/>
          </a:xfrm>
        </p:spPr>
        <p:txBody>
          <a:bodyPr/>
          <a:lstStyle/>
          <a:p>
            <a:pPr algn="l"/>
            <a:r>
              <a:rPr lang="en-US" dirty="0">
                <a:solidFill>
                  <a:schemeClr val="tx2"/>
                </a:solidFill>
              </a:rPr>
              <a:t>Research suggests that checkpoint pathways may have additive or possibly synergistic potential due to differences in location, timing, and non-redundancy of effects</a:t>
            </a:r>
            <a:r>
              <a:rPr lang="en-US" baseline="30000" dirty="0">
                <a:solidFill>
                  <a:schemeClr val="tx2"/>
                </a:solidFill>
              </a:rPr>
              <a:t>27*</a:t>
            </a:r>
            <a:endParaRPr lang="en-US" baseline="30000" dirty="0">
              <a:solidFill>
                <a:schemeClr val="tx2"/>
              </a:solidFill>
              <a:highlight>
                <a:srgbClr val="FFFF00"/>
              </a:highlight>
            </a:endParaRPr>
          </a:p>
        </p:txBody>
      </p:sp>
      <p:sp>
        <p:nvSpPr>
          <p:cNvPr id="3" name="Content Placeholder 2">
            <a:extLst>
              <a:ext uri="{FF2B5EF4-FFF2-40B4-BE49-F238E27FC236}">
                <a16:creationId xmlns:a16="http://schemas.microsoft.com/office/drawing/2014/main" id="{5170945D-9BD9-48AF-B5E1-A76D369815CC}"/>
              </a:ext>
            </a:extLst>
          </p:cNvPr>
          <p:cNvSpPr>
            <a:spLocks noGrp="1"/>
          </p:cNvSpPr>
          <p:nvPr>
            <p:ph idx="1"/>
          </p:nvPr>
        </p:nvSpPr>
        <p:spPr>
          <a:xfrm>
            <a:off x="390666" y="1969359"/>
            <a:ext cx="4775342" cy="3488163"/>
          </a:xfrm>
        </p:spPr>
        <p:txBody>
          <a:bodyPr/>
          <a:lstStyle/>
          <a:p>
            <a:r>
              <a:rPr lang="en-US" sz="1600" dirty="0">
                <a:solidFill>
                  <a:schemeClr val="tx2"/>
                </a:solidFill>
              </a:rPr>
              <a:t>Immune checkpoint pathways can have distinct functions in different locations (eg, in lymph nodes and within the tumor microenvironment)</a:t>
            </a:r>
            <a:r>
              <a:rPr lang="en-US" sz="1600" baseline="30000" dirty="0">
                <a:solidFill>
                  <a:schemeClr val="tx2"/>
                </a:solidFill>
              </a:rPr>
              <a:t>28</a:t>
            </a:r>
          </a:p>
          <a:p>
            <a:pPr lvl="0"/>
            <a:r>
              <a:rPr lang="en-US" sz="1600" dirty="0">
                <a:solidFill>
                  <a:schemeClr val="tx2"/>
                </a:solidFill>
              </a:rPr>
              <a:t>Checkpoint pathway inhibition can occur across the immune response continuum</a:t>
            </a:r>
            <a:r>
              <a:rPr lang="en-US" sz="1600" baseline="30000" dirty="0">
                <a:solidFill>
                  <a:schemeClr val="tx2"/>
                </a:solidFill>
              </a:rPr>
              <a:t>27</a:t>
            </a:r>
            <a:r>
              <a:rPr lang="en-US" sz="1600" dirty="0">
                <a:solidFill>
                  <a:schemeClr val="tx2"/>
                </a:solidFill>
              </a:rPr>
              <a:t> </a:t>
            </a:r>
          </a:p>
          <a:p>
            <a:pPr lvl="1"/>
            <a:r>
              <a:rPr lang="en-US" sz="1600" dirty="0">
                <a:solidFill>
                  <a:schemeClr val="tx2"/>
                </a:solidFill>
              </a:rPr>
              <a:t>In T-cell activation, CTLA-4 functions during the priming phase, while PD-1 functions during the effector phase  </a:t>
            </a:r>
          </a:p>
          <a:p>
            <a:r>
              <a:rPr kumimoji="0" lang="en-US" sz="1600" i="0" u="none" strike="noStrike" kern="1200" cap="none" spc="0" normalizeH="0" baseline="0" noProof="0" dirty="0">
                <a:ln>
                  <a:noFill/>
                </a:ln>
                <a:solidFill>
                  <a:schemeClr val="tx2"/>
                </a:solidFill>
                <a:effectLst/>
                <a:uLnTx/>
                <a:uFillTx/>
                <a:ea typeface="+mn-ea"/>
                <a:cs typeface="+mn-cs"/>
              </a:rPr>
              <a:t>Preclinical studies suggest that </a:t>
            </a:r>
            <a:r>
              <a:rPr lang="en-US" sz="1600" dirty="0">
                <a:solidFill>
                  <a:schemeClr val="tx2"/>
                </a:solidFill>
              </a:rPr>
              <a:t>potential additive effects of modulating multiple immune checkpoints may result in more significant and longer-lasting </a:t>
            </a:r>
            <a:r>
              <a:rPr kumimoji="0" lang="en-US" sz="1600" i="0" u="none" strike="noStrike" kern="1200" cap="none" spc="0" normalizeH="0" baseline="0" noProof="0" dirty="0">
                <a:ln>
                  <a:noFill/>
                </a:ln>
                <a:solidFill>
                  <a:schemeClr val="tx2"/>
                </a:solidFill>
                <a:effectLst/>
                <a:uLnTx/>
                <a:uFillTx/>
                <a:ea typeface="+mn-ea"/>
                <a:cs typeface="+mn-cs"/>
              </a:rPr>
              <a:t>antitumor immune responses</a:t>
            </a:r>
            <a:r>
              <a:rPr lang="en-US" sz="1600" baseline="30000" dirty="0">
                <a:solidFill>
                  <a:schemeClr val="tx2"/>
                </a:solidFill>
              </a:rPr>
              <a:t>27</a:t>
            </a:r>
            <a:r>
              <a:rPr kumimoji="0" lang="en-US" sz="1600" i="0" u="none" strike="noStrike" kern="1200" cap="none" spc="0" normalizeH="0" baseline="30000" noProof="0" dirty="0">
                <a:ln>
                  <a:noFill/>
                </a:ln>
                <a:solidFill>
                  <a:schemeClr val="tx2"/>
                </a:solidFill>
                <a:effectLst/>
                <a:uLnTx/>
                <a:uFillTx/>
                <a:ea typeface="+mn-ea"/>
                <a:cs typeface="+mn-cs"/>
              </a:rPr>
              <a:t>,29,30</a:t>
            </a:r>
          </a:p>
        </p:txBody>
      </p:sp>
      <p:sp>
        <p:nvSpPr>
          <p:cNvPr id="4" name="Slide Number Placeholder 3">
            <a:extLst>
              <a:ext uri="{FF2B5EF4-FFF2-40B4-BE49-F238E27FC236}">
                <a16:creationId xmlns:a16="http://schemas.microsoft.com/office/drawing/2014/main" id="{8A0F9511-AD07-47EE-B67F-5221062050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64" name="Footnotes">
            <a:extLst>
              <a:ext uri="{FF2B5EF4-FFF2-40B4-BE49-F238E27FC236}">
                <a16:creationId xmlns:a16="http://schemas.microsoft.com/office/drawing/2014/main" id="{A85F64E0-FDCF-45BB-A614-411295994471}"/>
              </a:ext>
            </a:extLst>
          </p:cNvPr>
          <p:cNvSpPr txBox="1"/>
          <p:nvPr/>
        </p:nvSpPr>
        <p:spPr>
          <a:xfrm>
            <a:off x="365757" y="6141927"/>
            <a:ext cx="11461118" cy="153888"/>
          </a:xfrm>
          <a:prstGeom prst="rect">
            <a:avLst/>
          </a:prstGeom>
          <a:noFill/>
        </p:spPr>
        <p:txBody>
          <a:bodyPr wrap="square" lIns="0" tIns="0" rIns="0" bIns="0" rtlCol="0" anchor="b" anchorCtr="0">
            <a:spAutoFit/>
          </a:bodyPr>
          <a:lstStyle/>
          <a:p>
            <a:pPr>
              <a:spcBef>
                <a:spcPts val="240"/>
              </a:spcBef>
              <a:defRPr/>
            </a:pP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Image intended to provide examples of pathways that may promote/inhibit T cells and long-term immunity.</a:t>
            </a:r>
          </a:p>
        </p:txBody>
      </p:sp>
      <p:grpSp>
        <p:nvGrpSpPr>
          <p:cNvPr id="5" name="Group 4">
            <a:extLst>
              <a:ext uri="{FF2B5EF4-FFF2-40B4-BE49-F238E27FC236}">
                <a16:creationId xmlns:a16="http://schemas.microsoft.com/office/drawing/2014/main" id="{A74168A8-28A3-0679-02C0-3371D8E9FDD9}"/>
              </a:ext>
            </a:extLst>
          </p:cNvPr>
          <p:cNvGrpSpPr/>
          <p:nvPr/>
        </p:nvGrpSpPr>
        <p:grpSpPr>
          <a:xfrm>
            <a:off x="5375858" y="1833162"/>
            <a:ext cx="6437491" cy="2639829"/>
            <a:chOff x="5282795" y="1637784"/>
            <a:chExt cx="6437491" cy="2639829"/>
          </a:xfrm>
        </p:grpSpPr>
        <p:grpSp>
          <p:nvGrpSpPr>
            <p:cNvPr id="65" name="Group 64">
              <a:extLst>
                <a:ext uri="{FF2B5EF4-FFF2-40B4-BE49-F238E27FC236}">
                  <a16:creationId xmlns:a16="http://schemas.microsoft.com/office/drawing/2014/main" id="{70E40687-206F-4694-ABEA-8CD291D0C10E}"/>
                </a:ext>
              </a:extLst>
            </p:cNvPr>
            <p:cNvGrpSpPr/>
            <p:nvPr/>
          </p:nvGrpSpPr>
          <p:grpSpPr>
            <a:xfrm>
              <a:off x="8668430" y="1945627"/>
              <a:ext cx="2195513" cy="425376"/>
              <a:chOff x="8472487" y="2065521"/>
              <a:chExt cx="2195513" cy="425376"/>
            </a:xfrm>
          </p:grpSpPr>
          <p:cxnSp>
            <p:nvCxnSpPr>
              <p:cNvPr id="66" name="Straight Arrow Connector 65">
                <a:extLst>
                  <a:ext uri="{FF2B5EF4-FFF2-40B4-BE49-F238E27FC236}">
                    <a16:creationId xmlns:a16="http://schemas.microsoft.com/office/drawing/2014/main" id="{54721B91-1C1E-4ED6-8698-EE8A3B9DEA3A}"/>
                  </a:ext>
                </a:extLst>
              </p:cNvPr>
              <p:cNvCxnSpPr>
                <a:cxnSpLocks/>
              </p:cNvCxnSpPr>
              <p:nvPr/>
            </p:nvCxnSpPr>
            <p:spPr>
              <a:xfrm flipV="1">
                <a:off x="8472487" y="2069857"/>
                <a:ext cx="554179" cy="421040"/>
              </a:xfrm>
              <a:prstGeom prst="straightConnector1">
                <a:avLst/>
              </a:prstGeom>
              <a:ln w="25400">
                <a:prstDash val="sys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976B9F3-83B9-46B0-8D07-26661FC57A27}"/>
                  </a:ext>
                </a:extLst>
              </p:cNvPr>
              <p:cNvCxnSpPr>
                <a:cxnSpLocks/>
              </p:cNvCxnSpPr>
              <p:nvPr/>
            </p:nvCxnSpPr>
            <p:spPr>
              <a:xfrm>
                <a:off x="9038698" y="2065521"/>
                <a:ext cx="1629302" cy="0"/>
              </a:xfrm>
              <a:prstGeom prst="straightConnector1">
                <a:avLst/>
              </a:prstGeom>
              <a:ln w="254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B2C1DDA-EB05-488A-892B-79E22FA3CFDC}"/>
                </a:ext>
              </a:extLst>
            </p:cNvPr>
            <p:cNvGrpSpPr/>
            <p:nvPr/>
          </p:nvGrpSpPr>
          <p:grpSpPr>
            <a:xfrm>
              <a:off x="8803456" y="2542625"/>
              <a:ext cx="1799701" cy="357538"/>
              <a:chOff x="8175395" y="2541535"/>
              <a:chExt cx="2265595" cy="602315"/>
            </a:xfrm>
          </p:grpSpPr>
          <p:cxnSp>
            <p:nvCxnSpPr>
              <p:cNvPr id="17" name="Straight Arrow Connector 16">
                <a:extLst>
                  <a:ext uri="{FF2B5EF4-FFF2-40B4-BE49-F238E27FC236}">
                    <a16:creationId xmlns:a16="http://schemas.microsoft.com/office/drawing/2014/main" id="{645A1CF8-C433-437C-8AC2-3D962E143425}"/>
                  </a:ext>
                </a:extLst>
              </p:cNvPr>
              <p:cNvCxnSpPr>
                <a:cxnSpLocks/>
              </p:cNvCxnSpPr>
              <p:nvPr/>
            </p:nvCxnSpPr>
            <p:spPr>
              <a:xfrm flipV="1">
                <a:off x="8175395" y="2550349"/>
                <a:ext cx="533656" cy="593501"/>
              </a:xfrm>
              <a:prstGeom prst="straightConnector1">
                <a:avLst/>
              </a:prstGeom>
              <a:ln w="254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E18129-1F1A-4FBE-AE31-7D440EAE5D3C}"/>
                  </a:ext>
                </a:extLst>
              </p:cNvPr>
              <p:cNvCxnSpPr>
                <a:cxnSpLocks/>
              </p:cNvCxnSpPr>
              <p:nvPr/>
            </p:nvCxnSpPr>
            <p:spPr>
              <a:xfrm flipV="1">
                <a:off x="8718202" y="2541535"/>
                <a:ext cx="1722788" cy="0"/>
              </a:xfrm>
              <a:prstGeom prst="straightConnector1">
                <a:avLst/>
              </a:prstGeom>
              <a:ln w="25400">
                <a:prstDash val="sysDash"/>
                <a:headEnd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17" name="Straight Arrow Connector 216">
              <a:extLst>
                <a:ext uri="{FF2B5EF4-FFF2-40B4-BE49-F238E27FC236}">
                  <a16:creationId xmlns:a16="http://schemas.microsoft.com/office/drawing/2014/main" id="{423959FC-68E3-4966-8DAD-F82289517570}"/>
                </a:ext>
              </a:extLst>
            </p:cNvPr>
            <p:cNvCxnSpPr>
              <a:cxnSpLocks/>
            </p:cNvCxnSpPr>
            <p:nvPr/>
          </p:nvCxnSpPr>
          <p:spPr>
            <a:xfrm>
              <a:off x="6139458" y="3256437"/>
              <a:ext cx="1521348"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D90048-E32D-4245-900E-06BED6AD1278}"/>
                </a:ext>
              </a:extLst>
            </p:cNvPr>
            <p:cNvCxnSpPr>
              <a:cxnSpLocks/>
            </p:cNvCxnSpPr>
            <p:nvPr/>
          </p:nvCxnSpPr>
          <p:spPr>
            <a:xfrm>
              <a:off x="6139458" y="2654094"/>
              <a:ext cx="1521348" cy="0"/>
            </a:xfrm>
            <a:prstGeom prst="straightConnector1">
              <a:avLst/>
            </a:prstGeom>
            <a:ln w="2857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FE17F9E-A3DC-46C4-AF5C-371C1E102CC2}"/>
                </a:ext>
              </a:extLst>
            </p:cNvPr>
            <p:cNvGrpSpPr/>
            <p:nvPr/>
          </p:nvGrpSpPr>
          <p:grpSpPr>
            <a:xfrm>
              <a:off x="5282795" y="2407566"/>
              <a:ext cx="1163570" cy="1174206"/>
              <a:chOff x="1388961" y="2320999"/>
              <a:chExt cx="1514835" cy="1528686"/>
            </a:xfrm>
          </p:grpSpPr>
          <p:sp>
            <p:nvSpPr>
              <p:cNvPr id="22" name="Oval 21">
                <a:extLst>
                  <a:ext uri="{FF2B5EF4-FFF2-40B4-BE49-F238E27FC236}">
                    <a16:creationId xmlns:a16="http://schemas.microsoft.com/office/drawing/2014/main" id="{AE691171-5942-40D1-A013-71B384FF99FC}"/>
                  </a:ext>
                </a:extLst>
              </p:cNvPr>
              <p:cNvSpPr/>
              <p:nvPr/>
            </p:nvSpPr>
            <p:spPr>
              <a:xfrm>
                <a:off x="1410158" y="2320999"/>
                <a:ext cx="1468910" cy="1468908"/>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23" name="Picture 22">
                <a:extLst>
                  <a:ext uri="{FF2B5EF4-FFF2-40B4-BE49-F238E27FC236}">
                    <a16:creationId xmlns:a16="http://schemas.microsoft.com/office/drawing/2014/main" id="{7BAA7119-F145-4F3B-B103-3CD0D9DBF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88961" y="2334850"/>
                <a:ext cx="1514835" cy="1514835"/>
              </a:xfrm>
              <a:prstGeom prst="rect">
                <a:avLst/>
              </a:prstGeom>
            </p:spPr>
          </p:pic>
          <p:sp>
            <p:nvSpPr>
              <p:cNvPr id="24" name="TextBox 23">
                <a:extLst>
                  <a:ext uri="{FF2B5EF4-FFF2-40B4-BE49-F238E27FC236}">
                    <a16:creationId xmlns:a16="http://schemas.microsoft.com/office/drawing/2014/main" id="{9F775C04-A46A-4371-AEAA-E05FC803DB94}"/>
                  </a:ext>
                </a:extLst>
              </p:cNvPr>
              <p:cNvSpPr txBox="1"/>
              <p:nvPr/>
            </p:nvSpPr>
            <p:spPr>
              <a:xfrm>
                <a:off x="1495169" y="2792765"/>
                <a:ext cx="1271033" cy="520899"/>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NAÏVE  </a:t>
                </a:r>
                <a:b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sp>
          <p:nvSpPr>
            <p:cNvPr id="25" name="TextBox 24">
              <a:extLst>
                <a:ext uri="{FF2B5EF4-FFF2-40B4-BE49-F238E27FC236}">
                  <a16:creationId xmlns:a16="http://schemas.microsoft.com/office/drawing/2014/main" id="{D0D4C295-5049-491F-8D41-D4E8B466DF80}"/>
                </a:ext>
              </a:extLst>
            </p:cNvPr>
            <p:cNvSpPr txBox="1"/>
            <p:nvPr/>
          </p:nvSpPr>
          <p:spPr>
            <a:xfrm>
              <a:off x="6359739" y="3073956"/>
              <a:ext cx="722692"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CTLA-4</a:t>
              </a:r>
            </a:p>
          </p:txBody>
        </p:sp>
        <p:pic>
          <p:nvPicPr>
            <p:cNvPr id="27" name="Picture 26" descr="A picture containing coelenterate&#10;&#10;Description automatically generated">
              <a:extLst>
                <a:ext uri="{FF2B5EF4-FFF2-40B4-BE49-F238E27FC236}">
                  <a16:creationId xmlns:a16="http://schemas.microsoft.com/office/drawing/2014/main" id="{A2A7B0EA-4261-41B6-BBB4-23140F631FF8}"/>
                </a:ext>
              </a:extLst>
            </p:cNvPr>
            <p:cNvPicPr>
              <a:picLocks noChangeAspect="1"/>
            </p:cNvPicPr>
            <p:nvPr/>
          </p:nvPicPr>
          <p:blipFill rotWithShape="1">
            <a:blip r:embed="rId4"/>
            <a:srcRect b="30105"/>
            <a:stretch/>
          </p:blipFill>
          <p:spPr>
            <a:xfrm>
              <a:off x="6520395" y="2776481"/>
              <a:ext cx="401381" cy="280545"/>
            </a:xfrm>
            <a:prstGeom prst="rect">
              <a:avLst/>
            </a:prstGeom>
          </p:spPr>
        </p:pic>
        <p:sp>
          <p:nvSpPr>
            <p:cNvPr id="28" name="TextBox 27">
              <a:extLst>
                <a:ext uri="{FF2B5EF4-FFF2-40B4-BE49-F238E27FC236}">
                  <a16:creationId xmlns:a16="http://schemas.microsoft.com/office/drawing/2014/main" id="{1652FA36-7138-41FF-A0AE-E8006999AF27}"/>
                </a:ext>
              </a:extLst>
            </p:cNvPr>
            <p:cNvSpPr txBox="1"/>
            <p:nvPr/>
          </p:nvSpPr>
          <p:spPr>
            <a:xfrm>
              <a:off x="6262260" y="2671985"/>
              <a:ext cx="1410860" cy="19103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8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3FB840C6-AE77-49B6-971A-3C92A8FF7499}"/>
                </a:ext>
              </a:extLst>
            </p:cNvPr>
            <p:cNvSpPr txBox="1"/>
            <p:nvPr/>
          </p:nvSpPr>
          <p:spPr>
            <a:xfrm>
              <a:off x="6305721" y="2358943"/>
              <a:ext cx="1320607" cy="22751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Trebuchet MS"/>
                  <a:ea typeface="+mn-ea"/>
                  <a:cs typeface="+mn-cs"/>
                </a:rPr>
                <a:t>Immune activation </a:t>
              </a:r>
              <a:br>
                <a:rPr kumimoji="0" lang="en-US" sz="900" b="1" i="0" u="none" strike="noStrike" kern="1200" cap="none" spc="0" normalizeH="0" baseline="0" noProof="0" dirty="0">
                  <a:ln>
                    <a:noFill/>
                  </a:ln>
                  <a:solidFill>
                    <a:schemeClr val="tx2"/>
                  </a:solidFill>
                  <a:effectLst/>
                  <a:uLnTx/>
                  <a:uFillTx/>
                  <a:latin typeface="Trebuchet MS"/>
                  <a:ea typeface="+mn-ea"/>
                  <a:cs typeface="+mn-cs"/>
                </a:rPr>
              </a:br>
              <a:r>
                <a:rPr kumimoji="0" lang="en-US" sz="900" b="1" i="0" u="none" strike="noStrike" kern="1200" cap="none" spc="0" normalizeH="0" baseline="0" noProof="0" dirty="0">
                  <a:ln>
                    <a:noFill/>
                  </a:ln>
                  <a:solidFill>
                    <a:schemeClr val="tx2"/>
                  </a:solidFill>
                  <a:effectLst/>
                  <a:uLnTx/>
                  <a:uFillTx/>
                  <a:latin typeface="Trebuchet MS"/>
                  <a:ea typeface="+mn-ea"/>
                  <a:cs typeface="+mn-cs"/>
                </a:rPr>
                <a:t>and proliferation</a:t>
              </a:r>
              <a:r>
                <a:rPr lang="en-US" sz="900" b="1" baseline="30000" dirty="0">
                  <a:solidFill>
                    <a:schemeClr val="tx2"/>
                  </a:solidFill>
                  <a:latin typeface="Trebuchet MS"/>
                </a:rPr>
                <a:t>27</a:t>
              </a:r>
              <a:r>
                <a:rPr kumimoji="0" lang="en-US" sz="900" b="1" i="0" u="none" strike="noStrike" kern="1200" cap="none" spc="0" normalizeH="0" baseline="30000" noProof="0" dirty="0">
                  <a:ln>
                    <a:noFill/>
                  </a:ln>
                  <a:solidFill>
                    <a:schemeClr val="tx2"/>
                  </a:solidFill>
                  <a:effectLst/>
                  <a:uLnTx/>
                  <a:uFillTx/>
                  <a:latin typeface="Trebuchet MS"/>
                  <a:ea typeface="+mn-ea"/>
                  <a:cs typeface="+mn-cs"/>
                </a:rPr>
                <a:t>,31-34</a:t>
              </a:r>
              <a:endParaRPr kumimoji="0" lang="en-US" sz="900" b="1" i="0" u="none" strike="noStrike" kern="1200" cap="none" spc="0" normalizeH="0" baseline="0" noProof="0" dirty="0">
                <a:ln>
                  <a:noFill/>
                </a:ln>
                <a:solidFill>
                  <a:schemeClr val="tx2"/>
                </a:solidFill>
                <a:effectLst/>
                <a:uLnTx/>
                <a:uFillTx/>
                <a:latin typeface="Trebuchet MS"/>
                <a:ea typeface="+mn-ea"/>
                <a:cs typeface="+mn-cs"/>
              </a:endParaRPr>
            </a:p>
          </p:txBody>
        </p:sp>
        <p:sp>
          <p:nvSpPr>
            <p:cNvPr id="37" name="TextBox 36">
              <a:extLst>
                <a:ext uri="{FF2B5EF4-FFF2-40B4-BE49-F238E27FC236}">
                  <a16:creationId xmlns:a16="http://schemas.microsoft.com/office/drawing/2014/main" id="{18B8F328-151F-4A66-9FF4-6429ACB6CFB5}"/>
                </a:ext>
              </a:extLst>
            </p:cNvPr>
            <p:cNvSpPr txBox="1"/>
            <p:nvPr/>
          </p:nvSpPr>
          <p:spPr>
            <a:xfrm>
              <a:off x="9050195" y="2614461"/>
              <a:ext cx="1633862" cy="24297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Trebuchet MS"/>
                  <a:ea typeface="+mn-ea"/>
                  <a:cs typeface="+mn-cs"/>
                </a:rPr>
                <a:t>Creating long-term </a:t>
              </a:r>
              <a:br>
                <a:rPr kumimoji="0" lang="en-US" sz="900" b="1" i="0" u="none" strike="noStrike" kern="1200" cap="none" spc="0" normalizeH="0" baseline="0" noProof="0" dirty="0">
                  <a:ln>
                    <a:noFill/>
                  </a:ln>
                  <a:solidFill>
                    <a:schemeClr val="tx2"/>
                  </a:solidFill>
                  <a:effectLst/>
                  <a:uLnTx/>
                  <a:uFillTx/>
                  <a:latin typeface="Trebuchet MS"/>
                  <a:ea typeface="+mn-ea"/>
                  <a:cs typeface="+mn-cs"/>
                </a:rPr>
              </a:br>
              <a:r>
                <a:rPr kumimoji="0" lang="en-US" sz="900" b="1" i="0" u="none" strike="noStrike" kern="1200" cap="none" spc="0" normalizeH="0" baseline="0" noProof="0" dirty="0">
                  <a:ln>
                    <a:noFill/>
                  </a:ln>
                  <a:solidFill>
                    <a:schemeClr val="tx2"/>
                  </a:solidFill>
                  <a:effectLst/>
                  <a:uLnTx/>
                  <a:uFillTx/>
                  <a:latin typeface="Trebuchet MS"/>
                  <a:ea typeface="+mn-ea"/>
                  <a:cs typeface="+mn-cs"/>
                </a:rPr>
                <a:t>immunity</a:t>
              </a:r>
              <a:r>
                <a:rPr kumimoji="0" lang="en-US" sz="900" b="1" i="0" u="none" strike="noStrike" kern="1200" cap="none" spc="0" normalizeH="0" baseline="30000" noProof="0" dirty="0">
                  <a:ln>
                    <a:noFill/>
                  </a:ln>
                  <a:solidFill>
                    <a:schemeClr val="tx2"/>
                  </a:solidFill>
                  <a:effectLst/>
                  <a:uLnTx/>
                  <a:uFillTx/>
                  <a:latin typeface="Trebuchet MS"/>
                  <a:ea typeface="+mn-ea"/>
                  <a:cs typeface="+mn-cs"/>
                </a:rPr>
                <a:t>31</a:t>
              </a:r>
              <a:endParaRPr kumimoji="0" lang="en-US" sz="900" b="1" i="0" u="none" strike="noStrike" kern="1200" cap="none" spc="0" normalizeH="0" baseline="0" noProof="0" dirty="0">
                <a:ln>
                  <a:noFill/>
                </a:ln>
                <a:solidFill>
                  <a:schemeClr val="tx2"/>
                </a:solidFill>
                <a:effectLst/>
                <a:uLnTx/>
                <a:uFillTx/>
                <a:latin typeface="Trebuchet MS"/>
                <a:ea typeface="+mn-ea"/>
                <a:cs typeface="+mn-cs"/>
              </a:endParaRPr>
            </a:p>
          </p:txBody>
        </p:sp>
        <p:sp>
          <p:nvSpPr>
            <p:cNvPr id="38" name="TextBox 37">
              <a:extLst>
                <a:ext uri="{FF2B5EF4-FFF2-40B4-BE49-F238E27FC236}">
                  <a16:creationId xmlns:a16="http://schemas.microsoft.com/office/drawing/2014/main" id="{6BDDB9FD-31F5-4AAD-A998-FD261355F780}"/>
                </a:ext>
              </a:extLst>
            </p:cNvPr>
            <p:cNvSpPr txBox="1"/>
            <p:nvPr/>
          </p:nvSpPr>
          <p:spPr>
            <a:xfrm>
              <a:off x="9030933" y="3005987"/>
              <a:ext cx="1813748" cy="25720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noProof="0" dirty="0">
                  <a:ln>
                    <a:noFill/>
                  </a:ln>
                  <a:solidFill>
                    <a:schemeClr val="tx2"/>
                  </a:solidFill>
                  <a:effectLst/>
                  <a:uLnTx/>
                  <a:uFillTx/>
                  <a:latin typeface="Trebuchet MS"/>
                  <a:ea typeface="+mn-ea"/>
                  <a:cs typeface="+mn-cs"/>
                </a:rPr>
                <a:t>Ongoing immune </a:t>
              </a:r>
              <a:br>
                <a:rPr kumimoji="0" lang="en-US" sz="900" b="1" i="0" u="none" strike="noStrike" kern="1200" cap="none" spc="0" normalizeH="0" noProof="0" dirty="0">
                  <a:ln>
                    <a:noFill/>
                  </a:ln>
                  <a:solidFill>
                    <a:schemeClr val="tx2"/>
                  </a:solidFill>
                  <a:effectLst/>
                  <a:uLnTx/>
                  <a:uFillTx/>
                  <a:latin typeface="Trebuchet MS"/>
                  <a:ea typeface="+mn-ea"/>
                  <a:cs typeface="+mn-cs"/>
                </a:rPr>
              </a:br>
              <a:r>
                <a:rPr kumimoji="0" lang="en-US" sz="900" b="1" i="0" u="none" strike="noStrike" kern="1200" cap="none" spc="0" normalizeH="0" noProof="0" dirty="0">
                  <a:ln>
                    <a:noFill/>
                  </a:ln>
                  <a:solidFill>
                    <a:schemeClr val="tx2"/>
                  </a:solidFill>
                  <a:effectLst/>
                  <a:uLnTx/>
                  <a:uFillTx/>
                  <a:latin typeface="Trebuchet MS"/>
                  <a:ea typeface="+mn-ea"/>
                  <a:cs typeface="+mn-cs"/>
                </a:rPr>
                <a:t>stimulation</a:t>
              </a:r>
              <a:r>
                <a:rPr lang="en-US" sz="900" b="1" baseline="30000" dirty="0">
                  <a:solidFill>
                    <a:schemeClr val="tx2"/>
                  </a:solidFill>
                  <a:latin typeface="Trebuchet MS"/>
                </a:rPr>
                <a:t>27,35-38</a:t>
              </a:r>
              <a:endParaRPr kumimoji="0" lang="en-US" sz="900" b="1" i="0" u="none" strike="noStrike" kern="1200" cap="none" spc="0" normalizeH="0" baseline="30000" noProof="0" dirty="0">
                <a:ln>
                  <a:noFill/>
                </a:ln>
                <a:solidFill>
                  <a:schemeClr val="tx2"/>
                </a:solidFill>
                <a:effectLst/>
                <a:uLnTx/>
                <a:uFillTx/>
                <a:latin typeface="Trebuchet MS"/>
                <a:ea typeface="+mn-ea"/>
                <a:cs typeface="+mn-cs"/>
              </a:endParaRPr>
            </a:p>
          </p:txBody>
        </p:sp>
        <p:grpSp>
          <p:nvGrpSpPr>
            <p:cNvPr id="228" name="Group 227">
              <a:extLst>
                <a:ext uri="{FF2B5EF4-FFF2-40B4-BE49-F238E27FC236}">
                  <a16:creationId xmlns:a16="http://schemas.microsoft.com/office/drawing/2014/main" id="{CCE62E34-107F-4001-BC3B-983026EC49A5}"/>
                </a:ext>
              </a:extLst>
            </p:cNvPr>
            <p:cNvGrpSpPr/>
            <p:nvPr/>
          </p:nvGrpSpPr>
          <p:grpSpPr>
            <a:xfrm>
              <a:off x="9109147" y="3354748"/>
              <a:ext cx="1460981" cy="598248"/>
              <a:chOff x="8938293" y="3476047"/>
              <a:chExt cx="1460981" cy="598248"/>
            </a:xfrm>
          </p:grpSpPr>
          <p:sp>
            <p:nvSpPr>
              <p:cNvPr id="45" name="TextBox 44">
                <a:extLst>
                  <a:ext uri="{FF2B5EF4-FFF2-40B4-BE49-F238E27FC236}">
                    <a16:creationId xmlns:a16="http://schemas.microsoft.com/office/drawing/2014/main" id="{51487F17-97F7-40D1-93D5-795A1F37F8A3}"/>
                  </a:ext>
                </a:extLst>
              </p:cNvPr>
              <p:cNvSpPr txBox="1"/>
              <p:nvPr/>
            </p:nvSpPr>
            <p:spPr>
              <a:xfrm>
                <a:off x="9130138" y="3476047"/>
                <a:ext cx="1157429"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800" b="0" i="0" u="none" strike="noStrike" kern="1200" cap="none" spc="0" normalizeH="0" baseline="0" noProof="0" dirty="0">
                  <a:ln>
                    <a:noFill/>
                  </a:ln>
                  <a:solidFill>
                    <a:srgbClr val="FF0000"/>
                  </a:solidFill>
                  <a:effectLst/>
                  <a:uLnTx/>
                  <a:uFillTx/>
                  <a:latin typeface="Trebuchet MS"/>
                  <a:ea typeface="+mn-ea"/>
                  <a:cs typeface="+mn-cs"/>
                </a:endParaRPr>
              </a:p>
            </p:txBody>
          </p:sp>
          <p:pic>
            <p:nvPicPr>
              <p:cNvPr id="46" name="Picture 45" descr="A picture containing plant&#10;&#10;Description automatically generated">
                <a:extLst>
                  <a:ext uri="{FF2B5EF4-FFF2-40B4-BE49-F238E27FC236}">
                    <a16:creationId xmlns:a16="http://schemas.microsoft.com/office/drawing/2014/main" id="{AC196D64-3A10-4BA4-92C3-CEE1CAD1B454}"/>
                  </a:ext>
                </a:extLst>
              </p:cNvPr>
              <p:cNvPicPr>
                <a:picLocks noChangeAspect="1"/>
              </p:cNvPicPr>
              <p:nvPr/>
            </p:nvPicPr>
            <p:blipFill rotWithShape="1">
              <a:blip r:embed="rId5"/>
              <a:srcRect r="8059" b="11785"/>
              <a:stretch/>
            </p:blipFill>
            <p:spPr>
              <a:xfrm>
                <a:off x="8938293" y="3554427"/>
                <a:ext cx="406367" cy="389898"/>
              </a:xfrm>
              <a:prstGeom prst="rect">
                <a:avLst/>
              </a:prstGeom>
            </p:spPr>
          </p:pic>
          <p:sp>
            <p:nvSpPr>
              <p:cNvPr id="47" name="TextBox 46">
                <a:extLst>
                  <a:ext uri="{FF2B5EF4-FFF2-40B4-BE49-F238E27FC236}">
                    <a16:creationId xmlns:a16="http://schemas.microsoft.com/office/drawing/2014/main" id="{90076D77-9D02-4C17-B783-F1A9CC153325}"/>
                  </a:ext>
                </a:extLst>
              </p:cNvPr>
              <p:cNvSpPr txBox="1"/>
              <p:nvPr/>
            </p:nvSpPr>
            <p:spPr>
              <a:xfrm>
                <a:off x="8973332" y="3883265"/>
                <a:ext cx="336290"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PD-1</a:t>
                </a:r>
              </a:p>
            </p:txBody>
          </p:sp>
          <p:pic>
            <p:nvPicPr>
              <p:cNvPr id="48" name="Picture 47" descr="A picture containing invertebrate, smoke, coelenterate, hydrozoan&#10;&#10;Description automatically generated">
                <a:extLst>
                  <a:ext uri="{FF2B5EF4-FFF2-40B4-BE49-F238E27FC236}">
                    <a16:creationId xmlns:a16="http://schemas.microsoft.com/office/drawing/2014/main" id="{8B658497-F078-4655-BE80-9EACA3880D47}"/>
                  </a:ext>
                </a:extLst>
              </p:cNvPr>
              <p:cNvPicPr>
                <a:picLocks noChangeAspect="1"/>
              </p:cNvPicPr>
              <p:nvPr/>
            </p:nvPicPr>
            <p:blipFill>
              <a:blip r:embed="rId6"/>
              <a:stretch>
                <a:fillRect/>
              </a:stretch>
            </p:blipFill>
            <p:spPr>
              <a:xfrm rot="2287347">
                <a:off x="9329580" y="3568283"/>
                <a:ext cx="362188" cy="362187"/>
              </a:xfrm>
              <a:prstGeom prst="rect">
                <a:avLst/>
              </a:prstGeom>
            </p:spPr>
          </p:pic>
          <p:sp>
            <p:nvSpPr>
              <p:cNvPr id="49" name="TextBox 48">
                <a:extLst>
                  <a:ext uri="{FF2B5EF4-FFF2-40B4-BE49-F238E27FC236}">
                    <a16:creationId xmlns:a16="http://schemas.microsoft.com/office/drawing/2014/main" id="{442BBBF9-3EE8-4511-9388-C30737F636CB}"/>
                  </a:ext>
                </a:extLst>
              </p:cNvPr>
              <p:cNvSpPr txBox="1"/>
              <p:nvPr/>
            </p:nvSpPr>
            <p:spPr>
              <a:xfrm>
                <a:off x="9342529" y="3883265"/>
                <a:ext cx="336290"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LAG-3</a:t>
                </a:r>
              </a:p>
            </p:txBody>
          </p:sp>
          <p:pic>
            <p:nvPicPr>
              <p:cNvPr id="50" name="Picture 49" descr="A close up of a flower&#10;&#10;Description automatically generated with low confidence">
                <a:extLst>
                  <a:ext uri="{FF2B5EF4-FFF2-40B4-BE49-F238E27FC236}">
                    <a16:creationId xmlns:a16="http://schemas.microsoft.com/office/drawing/2014/main" id="{99EB78A0-BE58-48C9-90D9-98D44C1B96A0}"/>
                  </a:ext>
                </a:extLst>
              </p:cNvPr>
              <p:cNvPicPr>
                <a:picLocks noChangeAspect="1"/>
              </p:cNvPicPr>
              <p:nvPr/>
            </p:nvPicPr>
            <p:blipFill rotWithShape="1">
              <a:blip r:embed="rId7"/>
              <a:srcRect t="5265" b="16048"/>
              <a:stretch/>
            </p:blipFill>
            <p:spPr>
              <a:xfrm>
                <a:off x="9693678" y="3596296"/>
                <a:ext cx="389087" cy="306159"/>
              </a:xfrm>
              <a:prstGeom prst="rect">
                <a:avLst/>
              </a:prstGeom>
            </p:spPr>
          </p:pic>
          <p:sp>
            <p:nvSpPr>
              <p:cNvPr id="51" name="TextBox 50">
                <a:extLst>
                  <a:ext uri="{FF2B5EF4-FFF2-40B4-BE49-F238E27FC236}">
                    <a16:creationId xmlns:a16="http://schemas.microsoft.com/office/drawing/2014/main" id="{DDDA5951-4503-4AA7-9D63-634A1598A094}"/>
                  </a:ext>
                </a:extLst>
              </p:cNvPr>
              <p:cNvSpPr txBox="1"/>
              <p:nvPr/>
            </p:nvSpPr>
            <p:spPr>
              <a:xfrm>
                <a:off x="9720077" y="3883265"/>
                <a:ext cx="336290"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TIGIT</a:t>
                </a:r>
              </a:p>
            </p:txBody>
          </p:sp>
          <p:sp>
            <p:nvSpPr>
              <p:cNvPr id="53" name="TextBox 52">
                <a:extLst>
                  <a:ext uri="{FF2B5EF4-FFF2-40B4-BE49-F238E27FC236}">
                    <a16:creationId xmlns:a16="http://schemas.microsoft.com/office/drawing/2014/main" id="{99EE8FC6-5736-4739-8C66-03DA4166AE35}"/>
                  </a:ext>
                </a:extLst>
              </p:cNvPr>
              <p:cNvSpPr txBox="1"/>
              <p:nvPr/>
            </p:nvSpPr>
            <p:spPr>
              <a:xfrm>
                <a:off x="10062984" y="3883265"/>
                <a:ext cx="336290"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NKG2A</a:t>
                </a:r>
              </a:p>
            </p:txBody>
          </p:sp>
        </p:grpSp>
        <p:grpSp>
          <p:nvGrpSpPr>
            <p:cNvPr id="14" name="Group 13">
              <a:extLst>
                <a:ext uri="{FF2B5EF4-FFF2-40B4-BE49-F238E27FC236}">
                  <a16:creationId xmlns:a16="http://schemas.microsoft.com/office/drawing/2014/main" id="{106D59F5-196B-4D8E-8635-231C19E77B95}"/>
                </a:ext>
              </a:extLst>
            </p:cNvPr>
            <p:cNvGrpSpPr/>
            <p:nvPr/>
          </p:nvGrpSpPr>
          <p:grpSpPr>
            <a:xfrm>
              <a:off x="7594055" y="2296739"/>
              <a:ext cx="1314336" cy="1314334"/>
              <a:chOff x="7534184" y="2554110"/>
              <a:chExt cx="1042191" cy="1042190"/>
            </a:xfrm>
          </p:grpSpPr>
          <p:sp>
            <p:nvSpPr>
              <p:cNvPr id="54" name="Oval 53">
                <a:extLst>
                  <a:ext uri="{FF2B5EF4-FFF2-40B4-BE49-F238E27FC236}">
                    <a16:creationId xmlns:a16="http://schemas.microsoft.com/office/drawing/2014/main" id="{546D0EB4-4E84-4EF0-B6F2-0CBD40760EEC}"/>
                  </a:ext>
                </a:extLst>
              </p:cNvPr>
              <p:cNvSpPr/>
              <p:nvPr/>
            </p:nvSpPr>
            <p:spPr>
              <a:xfrm>
                <a:off x="7534184" y="2554110"/>
                <a:ext cx="1042191" cy="1042190"/>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grpSp>
            <p:nvGrpSpPr>
              <p:cNvPr id="55" name="Group 54">
                <a:extLst>
                  <a:ext uri="{FF2B5EF4-FFF2-40B4-BE49-F238E27FC236}">
                    <a16:creationId xmlns:a16="http://schemas.microsoft.com/office/drawing/2014/main" id="{12D35DCA-469D-4AFA-BDC3-80103F2EE0F9}"/>
                  </a:ext>
                </a:extLst>
              </p:cNvPr>
              <p:cNvGrpSpPr/>
              <p:nvPr/>
            </p:nvGrpSpPr>
            <p:grpSpPr>
              <a:xfrm>
                <a:off x="7587839" y="2584511"/>
                <a:ext cx="985840" cy="985839"/>
                <a:chOff x="4733556" y="2393413"/>
                <a:chExt cx="1881404" cy="1881404"/>
              </a:xfrm>
            </p:grpSpPr>
            <p:pic>
              <p:nvPicPr>
                <p:cNvPr id="56" name="Picture 55">
                  <a:extLst>
                    <a:ext uri="{FF2B5EF4-FFF2-40B4-BE49-F238E27FC236}">
                      <a16:creationId xmlns:a16="http://schemas.microsoft.com/office/drawing/2014/main" id="{DEC09B8D-D97D-4E50-83D3-B40F250D64A5}"/>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733556" y="2393413"/>
                  <a:ext cx="1881404" cy="1881404"/>
                </a:xfrm>
                <a:prstGeom prst="ellipse">
                  <a:avLst/>
                </a:prstGeom>
              </p:spPr>
            </p:pic>
            <p:sp>
              <p:nvSpPr>
                <p:cNvPr id="57" name="TextBox 56">
                  <a:extLst>
                    <a:ext uri="{FF2B5EF4-FFF2-40B4-BE49-F238E27FC236}">
                      <a16:creationId xmlns:a16="http://schemas.microsoft.com/office/drawing/2014/main" id="{388E27B6-23BB-44A4-BB42-1524A0EEAB62}"/>
                    </a:ext>
                  </a:extLst>
                </p:cNvPr>
                <p:cNvSpPr txBox="1"/>
                <p:nvPr/>
              </p:nvSpPr>
              <p:spPr>
                <a:xfrm>
                  <a:off x="5050250" y="3148790"/>
                  <a:ext cx="1281297" cy="605476"/>
                </a:xfrm>
                <a:prstGeom prst="rect">
                  <a:avLst/>
                </a:prstGeom>
                <a:noFill/>
                <a:effectLst>
                  <a:outerShdw blurRad="63500" sx="102000" sy="102000" algn="ctr"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EFFECTOR </a:t>
                  </a:r>
                  <a:b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grpSp>
        <p:grpSp>
          <p:nvGrpSpPr>
            <p:cNvPr id="227" name="Group 226">
              <a:extLst>
                <a:ext uri="{FF2B5EF4-FFF2-40B4-BE49-F238E27FC236}">
                  <a16:creationId xmlns:a16="http://schemas.microsoft.com/office/drawing/2014/main" id="{32BA27CB-1FDA-43CA-AAE9-062939DE0458}"/>
                </a:ext>
              </a:extLst>
            </p:cNvPr>
            <p:cNvGrpSpPr/>
            <p:nvPr/>
          </p:nvGrpSpPr>
          <p:grpSpPr>
            <a:xfrm>
              <a:off x="9288412" y="1973584"/>
              <a:ext cx="1157429" cy="595136"/>
              <a:chOff x="9130138" y="2094883"/>
              <a:chExt cx="1157429" cy="595136"/>
            </a:xfrm>
          </p:grpSpPr>
          <p:pic>
            <p:nvPicPr>
              <p:cNvPr id="34" name="Picture 33" descr="A picture containing coelenterate&#10;&#10;Description automatically generated">
                <a:extLst>
                  <a:ext uri="{FF2B5EF4-FFF2-40B4-BE49-F238E27FC236}">
                    <a16:creationId xmlns:a16="http://schemas.microsoft.com/office/drawing/2014/main" id="{901B3B64-47DC-422D-A4BC-59023B121774}"/>
                  </a:ext>
                </a:extLst>
              </p:cNvPr>
              <p:cNvPicPr>
                <a:picLocks noChangeAspect="1"/>
              </p:cNvPicPr>
              <p:nvPr/>
            </p:nvPicPr>
            <p:blipFill>
              <a:blip r:embed="rId4"/>
              <a:stretch>
                <a:fillRect/>
              </a:stretch>
            </p:blipFill>
            <p:spPr>
              <a:xfrm>
                <a:off x="9224419" y="2169547"/>
                <a:ext cx="401382" cy="401381"/>
              </a:xfrm>
              <a:prstGeom prst="rect">
                <a:avLst/>
              </a:prstGeom>
            </p:spPr>
          </p:pic>
          <p:sp>
            <p:nvSpPr>
              <p:cNvPr id="35" name="TextBox 34">
                <a:extLst>
                  <a:ext uri="{FF2B5EF4-FFF2-40B4-BE49-F238E27FC236}">
                    <a16:creationId xmlns:a16="http://schemas.microsoft.com/office/drawing/2014/main" id="{E89943A2-CED2-45E9-A813-274C08F8272D}"/>
                  </a:ext>
                </a:extLst>
              </p:cNvPr>
              <p:cNvSpPr txBox="1"/>
              <p:nvPr/>
            </p:nvSpPr>
            <p:spPr>
              <a:xfrm>
                <a:off x="9130138" y="2094883"/>
                <a:ext cx="1157429"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Example checkpoints</a:t>
                </a:r>
                <a:endParaRPr kumimoji="0" lang="en-US" sz="800" b="0" i="0" u="none" strike="noStrike" kern="1200" cap="none" spc="0" normalizeH="0" baseline="0" noProof="0" dirty="0">
                  <a:ln>
                    <a:noFill/>
                  </a:ln>
                  <a:solidFill>
                    <a:srgbClr val="FF0000"/>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AB1E20E5-0580-4427-AFA1-5DB5CDBE255E}"/>
                  </a:ext>
                </a:extLst>
              </p:cNvPr>
              <p:cNvSpPr txBox="1"/>
              <p:nvPr/>
            </p:nvSpPr>
            <p:spPr>
              <a:xfrm>
                <a:off x="9227509" y="2498989"/>
                <a:ext cx="417936"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CTLA-4</a:t>
                </a:r>
              </a:p>
            </p:txBody>
          </p:sp>
          <p:sp>
            <p:nvSpPr>
              <p:cNvPr id="59" name="TextBox 58">
                <a:extLst>
                  <a:ext uri="{FF2B5EF4-FFF2-40B4-BE49-F238E27FC236}">
                    <a16:creationId xmlns:a16="http://schemas.microsoft.com/office/drawing/2014/main" id="{56A2808F-D720-4A4E-8EB0-AC4399C64600}"/>
                  </a:ext>
                </a:extLst>
              </p:cNvPr>
              <p:cNvSpPr txBox="1"/>
              <p:nvPr/>
            </p:nvSpPr>
            <p:spPr>
              <a:xfrm>
                <a:off x="9793017" y="2498989"/>
                <a:ext cx="336290"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LAG-3</a:t>
                </a:r>
              </a:p>
            </p:txBody>
          </p:sp>
        </p:grpSp>
        <p:pic>
          <p:nvPicPr>
            <p:cNvPr id="60" name="Picture 59" descr="A picture containing invertebrate, smoke, coelenterate, hydrozoan&#10;&#10;Description automatically generated">
              <a:extLst>
                <a:ext uri="{FF2B5EF4-FFF2-40B4-BE49-F238E27FC236}">
                  <a16:creationId xmlns:a16="http://schemas.microsoft.com/office/drawing/2014/main" id="{35D3E6A5-6CF3-4500-891E-A9D47F9E0CA9}"/>
                </a:ext>
              </a:extLst>
            </p:cNvPr>
            <p:cNvPicPr>
              <a:picLocks noChangeAspect="1"/>
            </p:cNvPicPr>
            <p:nvPr/>
          </p:nvPicPr>
          <p:blipFill>
            <a:blip r:embed="rId6"/>
            <a:stretch>
              <a:fillRect/>
            </a:stretch>
          </p:blipFill>
          <p:spPr>
            <a:xfrm rot="2287347">
              <a:off x="7016962" y="2806484"/>
              <a:ext cx="362188" cy="362187"/>
            </a:xfrm>
            <a:prstGeom prst="rect">
              <a:avLst/>
            </a:prstGeom>
          </p:spPr>
        </p:pic>
        <p:sp>
          <p:nvSpPr>
            <p:cNvPr id="61" name="TextBox 60">
              <a:extLst>
                <a:ext uri="{FF2B5EF4-FFF2-40B4-BE49-F238E27FC236}">
                  <a16:creationId xmlns:a16="http://schemas.microsoft.com/office/drawing/2014/main" id="{51B9AB3B-7382-4A5B-A8B4-D139CCBDFB04}"/>
                </a:ext>
              </a:extLst>
            </p:cNvPr>
            <p:cNvSpPr txBox="1"/>
            <p:nvPr/>
          </p:nvSpPr>
          <p:spPr>
            <a:xfrm>
              <a:off x="6880918" y="3073472"/>
              <a:ext cx="634276" cy="1910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mn-cs"/>
                </a:rPr>
                <a:t>LAG-3</a:t>
              </a:r>
            </a:p>
          </p:txBody>
        </p:sp>
        <p:sp>
          <p:nvSpPr>
            <p:cNvPr id="155" name="TextBox 154">
              <a:extLst>
                <a:ext uri="{FF2B5EF4-FFF2-40B4-BE49-F238E27FC236}">
                  <a16:creationId xmlns:a16="http://schemas.microsoft.com/office/drawing/2014/main" id="{F5F9B971-8AC0-4CE6-B223-0E0BEE2E0C08}"/>
                </a:ext>
              </a:extLst>
            </p:cNvPr>
            <p:cNvSpPr txBox="1"/>
            <p:nvPr/>
          </p:nvSpPr>
          <p:spPr>
            <a:xfrm>
              <a:off x="9057815" y="1637784"/>
              <a:ext cx="1633862" cy="24297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Trebuchet MS"/>
                  <a:ea typeface="+mn-ea"/>
                  <a:cs typeface="+mn-cs"/>
                </a:rPr>
                <a:t>Immune reactivation </a:t>
              </a:r>
              <a:br>
                <a:rPr kumimoji="0" lang="en-US" sz="900" b="1" i="0" u="none" strike="noStrike" kern="1200" cap="none" spc="0" normalizeH="0" baseline="0" noProof="0" dirty="0">
                  <a:ln>
                    <a:noFill/>
                  </a:ln>
                  <a:solidFill>
                    <a:schemeClr val="tx2"/>
                  </a:solidFill>
                  <a:effectLst/>
                  <a:uLnTx/>
                  <a:uFillTx/>
                  <a:latin typeface="Trebuchet MS"/>
                  <a:ea typeface="+mn-ea"/>
                  <a:cs typeface="+mn-cs"/>
                </a:rPr>
              </a:br>
              <a:r>
                <a:rPr kumimoji="0" lang="en-US" sz="900" b="1" i="0" u="none" strike="noStrike" kern="1200" cap="none" spc="0" normalizeH="0" baseline="0" noProof="0" dirty="0">
                  <a:ln>
                    <a:noFill/>
                  </a:ln>
                  <a:solidFill>
                    <a:schemeClr val="tx2"/>
                  </a:solidFill>
                  <a:effectLst/>
                  <a:uLnTx/>
                  <a:uFillTx/>
                  <a:latin typeface="Trebuchet MS"/>
                  <a:ea typeface="+mn-ea"/>
                  <a:cs typeface="+mn-cs"/>
                </a:rPr>
                <a:t>using memory</a:t>
              </a:r>
              <a:r>
                <a:rPr lang="en-US" sz="900" b="1" baseline="30000" dirty="0">
                  <a:solidFill>
                    <a:schemeClr val="tx2"/>
                  </a:solidFill>
                  <a:latin typeface="Trebuchet MS"/>
                </a:rPr>
                <a:t>27,31,32,34</a:t>
              </a:r>
              <a:endParaRPr kumimoji="0" lang="en-US" sz="900" b="1" i="0" u="none" strike="noStrike" kern="1200" cap="none" spc="0" normalizeH="0" baseline="0" noProof="0" dirty="0">
                <a:ln>
                  <a:noFill/>
                </a:ln>
                <a:solidFill>
                  <a:schemeClr val="tx2"/>
                </a:solidFill>
                <a:effectLst/>
                <a:uLnTx/>
                <a:uFillTx/>
                <a:latin typeface="Trebuchet MS"/>
                <a:ea typeface="+mn-ea"/>
                <a:cs typeface="+mn-cs"/>
              </a:endParaRPr>
            </a:p>
          </p:txBody>
        </p:sp>
        <p:sp>
          <p:nvSpPr>
            <p:cNvPr id="203" name="TextBox 202">
              <a:extLst>
                <a:ext uri="{FF2B5EF4-FFF2-40B4-BE49-F238E27FC236}">
                  <a16:creationId xmlns:a16="http://schemas.microsoft.com/office/drawing/2014/main" id="{DD92F1FD-EC11-4934-A594-56586EEE9034}"/>
                </a:ext>
              </a:extLst>
            </p:cNvPr>
            <p:cNvSpPr txBox="1"/>
            <p:nvPr/>
          </p:nvSpPr>
          <p:spPr>
            <a:xfrm>
              <a:off x="9050195" y="4034643"/>
              <a:ext cx="1633862" cy="24297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Trebuchet MS"/>
                  <a:ea typeface="+mn-ea"/>
                  <a:cs typeface="+mn-cs"/>
                </a:rPr>
                <a:t>Restoring the</a:t>
              </a:r>
              <a:br>
                <a:rPr kumimoji="0" lang="en-US" sz="900" b="1" i="0" u="none" strike="noStrike" kern="1200" cap="none" spc="0" normalizeH="0" baseline="0" noProof="0" dirty="0">
                  <a:ln>
                    <a:noFill/>
                  </a:ln>
                  <a:solidFill>
                    <a:schemeClr val="tx2"/>
                  </a:solidFill>
                  <a:effectLst/>
                  <a:uLnTx/>
                  <a:uFillTx/>
                  <a:latin typeface="Trebuchet MS"/>
                  <a:ea typeface="+mn-ea"/>
                  <a:cs typeface="+mn-cs"/>
                </a:rPr>
              </a:br>
              <a:r>
                <a:rPr kumimoji="0" lang="en-US" sz="900" b="1" i="0" u="none" strike="noStrike" kern="1200" cap="none" spc="0" normalizeH="0" baseline="0" noProof="0" dirty="0">
                  <a:ln>
                    <a:noFill/>
                  </a:ln>
                  <a:solidFill>
                    <a:schemeClr val="tx2"/>
                  </a:solidFill>
                  <a:effectLst/>
                  <a:uLnTx/>
                  <a:uFillTx/>
                  <a:latin typeface="Trebuchet MS"/>
                  <a:ea typeface="+mn-ea"/>
                  <a:cs typeface="+mn-cs"/>
                </a:rPr>
                <a:t>immune response</a:t>
              </a:r>
              <a:r>
                <a:rPr lang="en-US" sz="900" b="1" baseline="30000" dirty="0">
                  <a:solidFill>
                    <a:schemeClr val="tx2"/>
                  </a:solidFill>
                  <a:latin typeface="Trebuchet MS"/>
                </a:rPr>
                <a:t>27,35-38</a:t>
              </a:r>
              <a:endParaRPr kumimoji="0" lang="en-US" sz="900" b="1" i="0" u="none" strike="noStrike" kern="1200" cap="none" spc="0" normalizeH="0" baseline="0" noProof="0" dirty="0">
                <a:ln>
                  <a:noFill/>
                </a:ln>
                <a:solidFill>
                  <a:schemeClr val="tx2"/>
                </a:solidFill>
                <a:effectLst/>
                <a:uLnTx/>
                <a:uFillTx/>
                <a:latin typeface="Trebuchet MS"/>
                <a:ea typeface="+mn-ea"/>
                <a:cs typeface="+mn-cs"/>
              </a:endParaRPr>
            </a:p>
          </p:txBody>
        </p:sp>
        <p:grpSp>
          <p:nvGrpSpPr>
            <p:cNvPr id="12" name="Group 11">
              <a:extLst>
                <a:ext uri="{FF2B5EF4-FFF2-40B4-BE49-F238E27FC236}">
                  <a16:creationId xmlns:a16="http://schemas.microsoft.com/office/drawing/2014/main" id="{1ECEEF56-1484-4A16-947E-9607B71AB13C}"/>
                </a:ext>
              </a:extLst>
            </p:cNvPr>
            <p:cNvGrpSpPr/>
            <p:nvPr/>
          </p:nvGrpSpPr>
          <p:grpSpPr>
            <a:xfrm>
              <a:off x="8900339" y="3093067"/>
              <a:ext cx="1784954" cy="211006"/>
              <a:chOff x="8297358" y="3142137"/>
              <a:chExt cx="2247031" cy="355463"/>
            </a:xfrm>
          </p:grpSpPr>
          <p:cxnSp>
            <p:nvCxnSpPr>
              <p:cNvPr id="39" name="Straight Arrow Connector 38">
                <a:extLst>
                  <a:ext uri="{FF2B5EF4-FFF2-40B4-BE49-F238E27FC236}">
                    <a16:creationId xmlns:a16="http://schemas.microsoft.com/office/drawing/2014/main" id="{2DF93ABC-11E0-43EF-AD27-B51F1B87D56E}"/>
                  </a:ext>
                </a:extLst>
              </p:cNvPr>
              <p:cNvCxnSpPr>
                <a:cxnSpLocks/>
              </p:cNvCxnSpPr>
              <p:nvPr/>
            </p:nvCxnSpPr>
            <p:spPr>
              <a:xfrm>
                <a:off x="8297358" y="3142137"/>
                <a:ext cx="411694" cy="345193"/>
              </a:xfrm>
              <a:prstGeom prst="straightConnector1">
                <a:avLst/>
              </a:prstGeom>
              <a:ln w="25400" cap="rnd">
                <a:solidFill>
                  <a:schemeClr val="accent1"/>
                </a:solidFill>
                <a:prstDash val="sysDash"/>
                <a:headEnd type="none" w="med" len="med"/>
                <a:tailEnd type="none" w="med" len="med"/>
              </a:ln>
            </p:spPr>
            <p:style>
              <a:lnRef idx="1">
                <a:srgbClr val="BE2BBB"/>
              </a:lnRef>
              <a:fillRef idx="0">
                <a:schemeClr val="accent1"/>
              </a:fillRef>
              <a:effectRef idx="0">
                <a:srgbClr val="000000"/>
              </a:effectRef>
              <a:fontRef idx="minor">
                <a:schemeClr val="lt1"/>
              </a:fontRef>
            </p:style>
          </p:cxnSp>
          <p:cxnSp>
            <p:nvCxnSpPr>
              <p:cNvPr id="44" name="Straight Arrow Connector 43">
                <a:extLst>
                  <a:ext uri="{FF2B5EF4-FFF2-40B4-BE49-F238E27FC236}">
                    <a16:creationId xmlns:a16="http://schemas.microsoft.com/office/drawing/2014/main" id="{6F32B832-5B2E-406D-8466-30644CD46FC6}"/>
                  </a:ext>
                </a:extLst>
              </p:cNvPr>
              <p:cNvCxnSpPr>
                <a:cxnSpLocks/>
              </p:cNvCxnSpPr>
              <p:nvPr/>
            </p:nvCxnSpPr>
            <p:spPr>
              <a:xfrm>
                <a:off x="8718202" y="3497600"/>
                <a:ext cx="1826187" cy="0"/>
              </a:xfrm>
              <a:prstGeom prst="straightConnector1">
                <a:avLst/>
              </a:prstGeom>
              <a:ln w="25400" cap="rnd">
                <a:solidFill>
                  <a:schemeClr val="accent1"/>
                </a:solidFill>
                <a:prstDash val="sysDash"/>
                <a:headEnd w="lg" len="lg"/>
                <a:tailEnd type="triangle" w="lg" len="lg"/>
              </a:ln>
            </p:spPr>
            <p:style>
              <a:lnRef idx="1">
                <a:srgbClr val="BE2BBB"/>
              </a:lnRef>
              <a:fillRef idx="0">
                <a:schemeClr val="accent1"/>
              </a:fillRef>
              <a:effectRef idx="0">
                <a:srgbClr val="000000"/>
              </a:effectRef>
              <a:fontRef idx="minor">
                <a:schemeClr val="lt1"/>
              </a:fontRef>
            </p:style>
          </p:cxnSp>
        </p:grpSp>
        <p:grpSp>
          <p:nvGrpSpPr>
            <p:cNvPr id="224" name="Group 223">
              <a:extLst>
                <a:ext uri="{FF2B5EF4-FFF2-40B4-BE49-F238E27FC236}">
                  <a16:creationId xmlns:a16="http://schemas.microsoft.com/office/drawing/2014/main" id="{4F88E82C-CDE6-48C1-95C9-4FD8858D39C1}"/>
                </a:ext>
              </a:extLst>
            </p:cNvPr>
            <p:cNvGrpSpPr/>
            <p:nvPr/>
          </p:nvGrpSpPr>
          <p:grpSpPr>
            <a:xfrm flipV="1">
              <a:off x="8668430" y="3526777"/>
              <a:ext cx="2195513" cy="425376"/>
              <a:chOff x="8472487" y="2065521"/>
              <a:chExt cx="2195513" cy="425376"/>
            </a:xfrm>
          </p:grpSpPr>
          <p:cxnSp>
            <p:nvCxnSpPr>
              <p:cNvPr id="225" name="Straight Arrow Connector 224">
                <a:extLst>
                  <a:ext uri="{FF2B5EF4-FFF2-40B4-BE49-F238E27FC236}">
                    <a16:creationId xmlns:a16="http://schemas.microsoft.com/office/drawing/2014/main" id="{7703DA83-8B3C-413A-B071-A71C9365CC9C}"/>
                  </a:ext>
                </a:extLst>
              </p:cNvPr>
              <p:cNvCxnSpPr>
                <a:cxnSpLocks/>
              </p:cNvCxnSpPr>
              <p:nvPr/>
            </p:nvCxnSpPr>
            <p:spPr>
              <a:xfrm flipV="1">
                <a:off x="8472487" y="2069857"/>
                <a:ext cx="554179" cy="421040"/>
              </a:xfrm>
              <a:prstGeom prst="straightConnector1">
                <a:avLst/>
              </a:prstGeom>
              <a:ln w="25400">
                <a:prstDash val="sys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66E1329C-8707-4CD0-BBF4-B74E554B0EDF}"/>
                  </a:ext>
                </a:extLst>
              </p:cNvPr>
              <p:cNvCxnSpPr>
                <a:cxnSpLocks/>
              </p:cNvCxnSpPr>
              <p:nvPr/>
            </p:nvCxnSpPr>
            <p:spPr>
              <a:xfrm>
                <a:off x="9038698" y="2065521"/>
                <a:ext cx="1629302" cy="0"/>
              </a:xfrm>
              <a:prstGeom prst="straightConnector1">
                <a:avLst/>
              </a:prstGeom>
              <a:ln w="25400">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78F8C36-53B8-4AEC-8BCE-10D75A488DA4}"/>
                </a:ext>
              </a:extLst>
            </p:cNvPr>
            <p:cNvGrpSpPr/>
            <p:nvPr/>
          </p:nvGrpSpPr>
          <p:grpSpPr>
            <a:xfrm>
              <a:off x="10584363" y="3069449"/>
              <a:ext cx="1134616" cy="1134614"/>
              <a:chOff x="9453296" y="3529819"/>
              <a:chExt cx="1716980" cy="1716977"/>
            </a:xfrm>
          </p:grpSpPr>
          <p:sp>
            <p:nvSpPr>
              <p:cNvPr id="41" name="Oval 40">
                <a:extLst>
                  <a:ext uri="{FF2B5EF4-FFF2-40B4-BE49-F238E27FC236}">
                    <a16:creationId xmlns:a16="http://schemas.microsoft.com/office/drawing/2014/main" id="{6327E739-C989-487C-9B37-13875287CFB3}"/>
                  </a:ext>
                </a:extLst>
              </p:cNvPr>
              <p:cNvSpPr/>
              <p:nvPr/>
            </p:nvSpPr>
            <p:spPr>
              <a:xfrm>
                <a:off x="9453296" y="3529819"/>
                <a:ext cx="1716980" cy="1716977"/>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42" name="Picture 41">
                <a:extLst>
                  <a:ext uri="{FF2B5EF4-FFF2-40B4-BE49-F238E27FC236}">
                    <a16:creationId xmlns:a16="http://schemas.microsoft.com/office/drawing/2014/main" id="{3AB3ABB2-5119-4791-B483-C5BAE78AA2F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453296" y="3535086"/>
                <a:ext cx="1711455" cy="1711454"/>
              </a:xfrm>
              <a:prstGeom prst="rect">
                <a:avLst/>
              </a:prstGeom>
            </p:spPr>
          </p:pic>
          <p:sp>
            <p:nvSpPr>
              <p:cNvPr id="43" name="TextBox 42">
                <a:extLst>
                  <a:ext uri="{FF2B5EF4-FFF2-40B4-BE49-F238E27FC236}">
                    <a16:creationId xmlns:a16="http://schemas.microsoft.com/office/drawing/2014/main" id="{77D9E708-7D0B-4B84-A85C-B6EF0BB480E5}"/>
                  </a:ext>
                </a:extLst>
              </p:cNvPr>
              <p:cNvSpPr txBox="1"/>
              <p:nvPr/>
            </p:nvSpPr>
            <p:spPr>
              <a:xfrm>
                <a:off x="9606030" y="4104949"/>
                <a:ext cx="1470179" cy="605474"/>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EXHAUSTED </a:t>
                </a:r>
                <a:b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grpSp>
          <p:nvGrpSpPr>
            <p:cNvPr id="30" name="Group 29">
              <a:extLst>
                <a:ext uri="{FF2B5EF4-FFF2-40B4-BE49-F238E27FC236}">
                  <a16:creationId xmlns:a16="http://schemas.microsoft.com/office/drawing/2014/main" id="{C306E8A7-EFEB-4D48-A9C0-CE731DC96B4B}"/>
                </a:ext>
              </a:extLst>
            </p:cNvPr>
            <p:cNvGrpSpPr/>
            <p:nvPr/>
          </p:nvGrpSpPr>
          <p:grpSpPr>
            <a:xfrm>
              <a:off x="10573048" y="1777226"/>
              <a:ext cx="1147238" cy="1163566"/>
              <a:chOff x="9453296" y="1200370"/>
              <a:chExt cx="1736082" cy="1760795"/>
            </a:xfrm>
          </p:grpSpPr>
          <p:sp>
            <p:nvSpPr>
              <p:cNvPr id="31" name="Oval 30">
                <a:extLst>
                  <a:ext uri="{FF2B5EF4-FFF2-40B4-BE49-F238E27FC236}">
                    <a16:creationId xmlns:a16="http://schemas.microsoft.com/office/drawing/2014/main" id="{3A6FDB3E-984B-4D13-BED5-9F7ACCF98F88}"/>
                  </a:ext>
                </a:extLst>
              </p:cNvPr>
              <p:cNvSpPr/>
              <p:nvPr/>
            </p:nvSpPr>
            <p:spPr>
              <a:xfrm>
                <a:off x="9453296" y="1226919"/>
                <a:ext cx="1734248" cy="1734246"/>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rebuchet MS"/>
                  <a:ea typeface="+mn-ea"/>
                  <a:cs typeface="Arial" panose="020B0604020202020204" pitchFamily="34" charset="0"/>
                </a:endParaRPr>
              </a:p>
            </p:txBody>
          </p:sp>
          <p:pic>
            <p:nvPicPr>
              <p:cNvPr id="32" name="Picture 31">
                <a:extLst>
                  <a:ext uri="{FF2B5EF4-FFF2-40B4-BE49-F238E27FC236}">
                    <a16:creationId xmlns:a16="http://schemas.microsoft.com/office/drawing/2014/main" id="{F592D40B-9564-4902-B9A3-B09D9C1BD2B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460711" y="1200370"/>
                <a:ext cx="1728667" cy="1728668"/>
              </a:xfrm>
              <a:prstGeom prst="rect">
                <a:avLst/>
              </a:prstGeom>
              <a:ln>
                <a:noFill/>
              </a:ln>
            </p:spPr>
          </p:pic>
          <p:sp>
            <p:nvSpPr>
              <p:cNvPr id="33" name="TextBox 32">
                <a:extLst>
                  <a:ext uri="{FF2B5EF4-FFF2-40B4-BE49-F238E27FC236}">
                    <a16:creationId xmlns:a16="http://schemas.microsoft.com/office/drawing/2014/main" id="{0DA21151-EB14-437F-909F-B41D0B245DB2}"/>
                  </a:ext>
                </a:extLst>
              </p:cNvPr>
              <p:cNvSpPr txBox="1"/>
              <p:nvPr/>
            </p:nvSpPr>
            <p:spPr>
              <a:xfrm>
                <a:off x="9751801" y="1777929"/>
                <a:ext cx="1149217" cy="605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MEMORY </a:t>
                </a:r>
                <a:b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br>
                <a:r>
                  <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a:ea typeface="+mn-ea"/>
                    <a:cs typeface="Arial" panose="020B0604020202020204" pitchFamily="34" charset="0"/>
                  </a:rPr>
                  <a:t>T CELL</a:t>
                </a:r>
              </a:p>
            </p:txBody>
          </p:sp>
        </p:grpSp>
        <p:pic>
          <p:nvPicPr>
            <p:cNvPr id="64" name="Picture 63" descr="A picture containing invertebrate, smoke, coelenterate, hydrozoan&#10;&#10;Description automatically generated">
              <a:extLst>
                <a:ext uri="{FF2B5EF4-FFF2-40B4-BE49-F238E27FC236}">
                  <a16:creationId xmlns:a16="http://schemas.microsoft.com/office/drawing/2014/main" id="{FC1887B3-6CE9-4126-B23A-95BEEBB77C11}"/>
                </a:ext>
              </a:extLst>
            </p:cNvPr>
            <p:cNvPicPr>
              <a:picLocks noChangeAspect="1"/>
            </p:cNvPicPr>
            <p:nvPr/>
          </p:nvPicPr>
          <p:blipFill>
            <a:blip r:embed="rId6"/>
            <a:stretch>
              <a:fillRect/>
            </a:stretch>
          </p:blipFill>
          <p:spPr>
            <a:xfrm rot="2287347">
              <a:off x="9951154" y="2052067"/>
              <a:ext cx="362188" cy="362187"/>
            </a:xfrm>
            <a:prstGeom prst="rect">
              <a:avLst/>
            </a:prstGeom>
          </p:spPr>
        </p:pic>
        <p:pic>
          <p:nvPicPr>
            <p:cNvPr id="8" name="Picture 7">
              <a:extLst>
                <a:ext uri="{FF2B5EF4-FFF2-40B4-BE49-F238E27FC236}">
                  <a16:creationId xmlns:a16="http://schemas.microsoft.com/office/drawing/2014/main" id="{6A6CDD6F-8BD9-78E1-D68E-3729F187DD09}"/>
                </a:ext>
              </a:extLst>
            </p:cNvPr>
            <p:cNvPicPr>
              <a:picLocks noChangeAspect="1"/>
            </p:cNvPicPr>
            <p:nvPr/>
          </p:nvPicPr>
          <p:blipFill>
            <a:blip r:embed="rId11"/>
            <a:stretch>
              <a:fillRect/>
            </a:stretch>
          </p:blipFill>
          <p:spPr>
            <a:xfrm>
              <a:off x="10307718" y="3518063"/>
              <a:ext cx="229086" cy="242970"/>
            </a:xfrm>
            <a:prstGeom prst="rect">
              <a:avLst/>
            </a:prstGeom>
          </p:spPr>
        </p:pic>
      </p:grpSp>
      <p:sp>
        <p:nvSpPr>
          <p:cNvPr id="9" name="Rectangle 8">
            <a:extLst>
              <a:ext uri="{FF2B5EF4-FFF2-40B4-BE49-F238E27FC236}">
                <a16:creationId xmlns:a16="http://schemas.microsoft.com/office/drawing/2014/main" id="{0B768541-57EF-9483-5A4D-4670C4129321}"/>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extLst>
      <p:ext uri="{BB962C8B-B14F-4D97-AF65-F5344CB8AC3E}">
        <p14:creationId xmlns:p14="http://schemas.microsoft.com/office/powerpoint/2010/main" val="127970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74215273-84ED-481E-800D-FB4DEEE932A8}"/>
              </a:ext>
            </a:extLst>
          </p:cNvPr>
          <p:cNvSpPr/>
          <p:nvPr/>
        </p:nvSpPr>
        <p:spPr>
          <a:xfrm>
            <a:off x="8382641" y="2278931"/>
            <a:ext cx="1651925" cy="1651925"/>
          </a:xfrm>
          <a:custGeom>
            <a:avLst/>
            <a:gdLst>
              <a:gd name="connsiteX0" fmla="*/ 1651926 w 1651925"/>
              <a:gd name="connsiteY0" fmla="*/ 825963 h 1651925"/>
              <a:gd name="connsiteX1" fmla="*/ 825963 w 1651925"/>
              <a:gd name="connsiteY1" fmla="*/ 1651926 h 1651925"/>
              <a:gd name="connsiteX2" fmla="*/ 0 w 1651925"/>
              <a:gd name="connsiteY2" fmla="*/ 825963 h 1651925"/>
              <a:gd name="connsiteX3" fmla="*/ 825963 w 1651925"/>
              <a:gd name="connsiteY3" fmla="*/ 0 h 1651925"/>
              <a:gd name="connsiteX4" fmla="*/ 1651926 w 1651925"/>
              <a:gd name="connsiteY4" fmla="*/ 825963 h 165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925" h="1651925">
                <a:moveTo>
                  <a:pt x="1651926" y="825963"/>
                </a:moveTo>
                <a:cubicBezTo>
                  <a:pt x="1651926" y="1282129"/>
                  <a:pt x="1282129" y="1651926"/>
                  <a:pt x="825963" y="1651926"/>
                </a:cubicBezTo>
                <a:cubicBezTo>
                  <a:pt x="369796" y="1651926"/>
                  <a:pt x="0" y="1282129"/>
                  <a:pt x="0" y="825963"/>
                </a:cubicBezTo>
                <a:cubicBezTo>
                  <a:pt x="0" y="369796"/>
                  <a:pt x="369796" y="0"/>
                  <a:pt x="825963" y="0"/>
                </a:cubicBezTo>
                <a:cubicBezTo>
                  <a:pt x="1282129" y="0"/>
                  <a:pt x="1651926" y="369796"/>
                  <a:pt x="1651926" y="825963"/>
                </a:cubicBezTo>
                <a:close/>
              </a:path>
            </a:pathLst>
          </a:custGeom>
          <a:noFill/>
          <a:ln w="85725" cap="flat">
            <a:solidFill>
              <a:schemeClr val="bg1">
                <a:lumMod val="85000"/>
              </a:schemeClr>
            </a:solidFill>
            <a:prstDash val="solid"/>
            <a:miter/>
          </a:ln>
        </p:spPr>
        <p:txBody>
          <a:bodyPr rtlCol="0" anchor="ctr"/>
          <a:lstStyle/>
          <a:p>
            <a:endParaRPr lang="en-US" dirty="0"/>
          </a:p>
        </p:txBody>
      </p:sp>
      <p:grpSp>
        <p:nvGrpSpPr>
          <p:cNvPr id="4" name="Group 3">
            <a:extLst>
              <a:ext uri="{FF2B5EF4-FFF2-40B4-BE49-F238E27FC236}">
                <a16:creationId xmlns:a16="http://schemas.microsoft.com/office/drawing/2014/main" id="{5CFFFC96-15B7-462C-B60F-ECC7E90A92E2}"/>
              </a:ext>
            </a:extLst>
          </p:cNvPr>
          <p:cNvGrpSpPr/>
          <p:nvPr/>
        </p:nvGrpSpPr>
        <p:grpSpPr>
          <a:xfrm rot="4100194">
            <a:off x="8486365" y="3659289"/>
            <a:ext cx="557644" cy="547780"/>
            <a:chOff x="8746673" y="3672793"/>
            <a:chExt cx="557644" cy="547780"/>
          </a:xfrm>
        </p:grpSpPr>
        <p:sp>
          <p:nvSpPr>
            <p:cNvPr id="119" name="Freeform: Shape 118">
              <a:extLst>
                <a:ext uri="{FF2B5EF4-FFF2-40B4-BE49-F238E27FC236}">
                  <a16:creationId xmlns:a16="http://schemas.microsoft.com/office/drawing/2014/main" id="{D334B136-377C-4581-8899-E907152D5B2B}"/>
                </a:ext>
              </a:extLst>
            </p:cNvPr>
            <p:cNvSpPr/>
            <p:nvPr/>
          </p:nvSpPr>
          <p:spPr>
            <a:xfrm>
              <a:off x="8852522" y="3672793"/>
              <a:ext cx="451795" cy="441930"/>
            </a:xfrm>
            <a:custGeom>
              <a:avLst/>
              <a:gdLst>
                <a:gd name="connsiteX0" fmla="*/ 448318 w 451795"/>
                <a:gd name="connsiteY0" fmla="*/ 441583 h 441930"/>
                <a:gd name="connsiteX1" fmla="*/ 429062 w 451795"/>
                <a:gd name="connsiteY1" fmla="*/ 335155 h 441930"/>
                <a:gd name="connsiteX2" fmla="*/ 289188 w 451795"/>
                <a:gd name="connsiteY2" fmla="*/ 353404 h 441930"/>
                <a:gd name="connsiteX3" fmla="*/ 287158 w 451795"/>
                <a:gd name="connsiteY3" fmla="*/ 191222 h 441930"/>
                <a:gd name="connsiteX4" fmla="*/ 145255 w 451795"/>
                <a:gd name="connsiteY4" fmla="*/ 207441 h 441930"/>
                <a:gd name="connsiteX5" fmla="*/ 141196 w 451795"/>
                <a:gd name="connsiteY5" fmla="*/ 59450 h 441930"/>
                <a:gd name="connsiteX6" fmla="*/ 10431 w 451795"/>
                <a:gd name="connsiteY6" fmla="*/ 54384 h 441930"/>
                <a:gd name="connsiteX7" fmla="*/ 2329 w 451795"/>
                <a:gd name="connsiteY7" fmla="*/ -348 h 4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5" h="441930">
                  <a:moveTo>
                    <a:pt x="448318" y="441583"/>
                  </a:moveTo>
                  <a:cubicBezTo>
                    <a:pt x="454539" y="396582"/>
                    <a:pt x="453873" y="351271"/>
                    <a:pt x="429062" y="335155"/>
                  </a:cubicBezTo>
                  <a:cubicBezTo>
                    <a:pt x="389542" y="309500"/>
                    <a:pt x="318768" y="377326"/>
                    <a:pt x="289188" y="353404"/>
                  </a:cubicBezTo>
                  <a:cubicBezTo>
                    <a:pt x="255785" y="326415"/>
                    <a:pt x="321123" y="219958"/>
                    <a:pt x="287158" y="191222"/>
                  </a:cubicBezTo>
                  <a:cubicBezTo>
                    <a:pt x="255874" y="164767"/>
                    <a:pt x="175694" y="234060"/>
                    <a:pt x="145255" y="207441"/>
                  </a:cubicBezTo>
                  <a:cubicBezTo>
                    <a:pt x="114370" y="180453"/>
                    <a:pt x="174169" y="89371"/>
                    <a:pt x="141196" y="59450"/>
                  </a:cubicBezTo>
                  <a:cubicBezTo>
                    <a:pt x="111674" y="32669"/>
                    <a:pt x="39938" y="84053"/>
                    <a:pt x="10431" y="54384"/>
                  </a:cubicBezTo>
                  <a:cubicBezTo>
                    <a:pt x="-3048" y="40816"/>
                    <a:pt x="-1108" y="16938"/>
                    <a:pt x="2329" y="-348"/>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1" name="Freeform: Shape 120">
              <a:extLst>
                <a:ext uri="{FF2B5EF4-FFF2-40B4-BE49-F238E27FC236}">
                  <a16:creationId xmlns:a16="http://schemas.microsoft.com/office/drawing/2014/main" id="{78D22AB0-5529-42F8-BB25-56DEB6BD2A6A}"/>
                </a:ext>
              </a:extLst>
            </p:cNvPr>
            <p:cNvSpPr/>
            <p:nvPr/>
          </p:nvSpPr>
          <p:spPr>
            <a:xfrm>
              <a:off x="8746673" y="3778643"/>
              <a:ext cx="451797" cy="441930"/>
            </a:xfrm>
            <a:custGeom>
              <a:avLst/>
              <a:gdLst>
                <a:gd name="connsiteX0" fmla="*/ 448317 w 451797"/>
                <a:gd name="connsiteY0" fmla="*/ 441583 h 441930"/>
                <a:gd name="connsiteX1" fmla="*/ 429061 w 451797"/>
                <a:gd name="connsiteY1" fmla="*/ 335155 h 441930"/>
                <a:gd name="connsiteX2" fmla="*/ 289187 w 451797"/>
                <a:gd name="connsiteY2" fmla="*/ 353404 h 441930"/>
                <a:gd name="connsiteX3" fmla="*/ 287157 w 451797"/>
                <a:gd name="connsiteY3" fmla="*/ 191222 h 441930"/>
                <a:gd name="connsiteX4" fmla="*/ 145253 w 451797"/>
                <a:gd name="connsiteY4" fmla="*/ 207442 h 441930"/>
                <a:gd name="connsiteX5" fmla="*/ 141195 w 451797"/>
                <a:gd name="connsiteY5" fmla="*/ 59450 h 441930"/>
                <a:gd name="connsiteX6" fmla="*/ 10445 w 451797"/>
                <a:gd name="connsiteY6" fmla="*/ 54384 h 441930"/>
                <a:gd name="connsiteX7" fmla="*/ 2328 w 451797"/>
                <a:gd name="connsiteY7" fmla="*/ -348 h 4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7" h="441930">
                  <a:moveTo>
                    <a:pt x="448317" y="441583"/>
                  </a:moveTo>
                  <a:cubicBezTo>
                    <a:pt x="454538" y="396582"/>
                    <a:pt x="453887" y="351271"/>
                    <a:pt x="429061" y="335155"/>
                  </a:cubicBezTo>
                  <a:cubicBezTo>
                    <a:pt x="389556" y="309500"/>
                    <a:pt x="318782" y="377311"/>
                    <a:pt x="289187" y="353404"/>
                  </a:cubicBezTo>
                  <a:cubicBezTo>
                    <a:pt x="255784" y="326401"/>
                    <a:pt x="321137" y="219958"/>
                    <a:pt x="287157" y="191222"/>
                  </a:cubicBezTo>
                  <a:cubicBezTo>
                    <a:pt x="255873" y="164752"/>
                    <a:pt x="175693" y="234045"/>
                    <a:pt x="145253" y="207442"/>
                  </a:cubicBezTo>
                  <a:cubicBezTo>
                    <a:pt x="114384" y="180453"/>
                    <a:pt x="174168" y="89371"/>
                    <a:pt x="141195" y="59450"/>
                  </a:cubicBezTo>
                  <a:cubicBezTo>
                    <a:pt x="111673" y="32669"/>
                    <a:pt x="39937" y="84053"/>
                    <a:pt x="10445" y="54384"/>
                  </a:cubicBezTo>
                  <a:cubicBezTo>
                    <a:pt x="-3049" y="40816"/>
                    <a:pt x="-1109" y="16938"/>
                    <a:pt x="2328" y="-348"/>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2" name="Title 1">
            <a:extLst>
              <a:ext uri="{FF2B5EF4-FFF2-40B4-BE49-F238E27FC236}">
                <a16:creationId xmlns:a16="http://schemas.microsoft.com/office/drawing/2014/main" id="{5F582C18-E50C-4C81-89ED-F118E3045C61}"/>
              </a:ext>
            </a:extLst>
          </p:cNvPr>
          <p:cNvSpPr>
            <a:spLocks noGrp="1"/>
          </p:cNvSpPr>
          <p:nvPr>
            <p:ph type="title"/>
          </p:nvPr>
        </p:nvSpPr>
        <p:spPr>
          <a:xfrm>
            <a:off x="365759" y="365760"/>
            <a:ext cx="10378440" cy="914400"/>
          </a:xfrm>
        </p:spPr>
        <p:txBody>
          <a:bodyPr/>
          <a:lstStyle/>
          <a:p>
            <a:r>
              <a:rPr lang="en-US" dirty="0"/>
              <a:t>Rationale for investigating the modulation of </a:t>
            </a:r>
            <a:br>
              <a:rPr lang="en-US" dirty="0"/>
            </a:br>
            <a:r>
              <a:rPr lang="en-US" dirty="0"/>
              <a:t>multiple checkpoints</a:t>
            </a:r>
          </a:p>
        </p:txBody>
      </p:sp>
      <p:sp>
        <p:nvSpPr>
          <p:cNvPr id="11" name="Content Placeholder 10">
            <a:extLst>
              <a:ext uri="{FF2B5EF4-FFF2-40B4-BE49-F238E27FC236}">
                <a16:creationId xmlns:a16="http://schemas.microsoft.com/office/drawing/2014/main" id="{48B9F5AC-210E-4C16-B1CA-6FCD4730A1B5}"/>
              </a:ext>
            </a:extLst>
          </p:cNvPr>
          <p:cNvSpPr>
            <a:spLocks noGrp="1"/>
          </p:cNvSpPr>
          <p:nvPr>
            <p:ph idx="1"/>
          </p:nvPr>
        </p:nvSpPr>
        <p:spPr>
          <a:xfrm>
            <a:off x="378651" y="1569314"/>
            <a:ext cx="7092663" cy="3541027"/>
          </a:xfrm>
        </p:spPr>
        <p:txBody>
          <a:bodyPr/>
          <a:lstStyle/>
          <a:p>
            <a:r>
              <a:rPr lang="en-US" sz="1600" dirty="0">
                <a:solidFill>
                  <a:schemeClr val="tx2"/>
                </a:solidFill>
              </a:rPr>
              <a:t>I</a:t>
            </a:r>
            <a:r>
              <a:rPr lang="en-US" sz="1600" noProof="0" dirty="0">
                <a:solidFill>
                  <a:schemeClr val="tx2"/>
                </a:solidFill>
              </a:rPr>
              <a:t>mmune checkpoint receptors are often co-expressed</a:t>
            </a:r>
            <a:r>
              <a:rPr lang="en-US" sz="1600" baseline="30000" dirty="0">
                <a:solidFill>
                  <a:schemeClr val="tx2"/>
                </a:solidFill>
              </a:rPr>
              <a:t>39-41</a:t>
            </a:r>
            <a:endParaRPr lang="en-US" sz="1600" baseline="30000" noProof="0" dirty="0">
              <a:solidFill>
                <a:schemeClr val="tx2"/>
              </a:solidFill>
            </a:endParaRPr>
          </a:p>
          <a:p>
            <a:pPr lvl="1"/>
            <a:r>
              <a:rPr lang="en-US" sz="1600" dirty="0">
                <a:solidFill>
                  <a:schemeClr val="tx2"/>
                </a:solidFill>
              </a:rPr>
              <a:t>Preclinical research has shown majority of T cells co-express multiple checkpoints compared to expression of individual checkpoints </a:t>
            </a:r>
          </a:p>
          <a:p>
            <a:r>
              <a:rPr lang="en-US" sz="1600" dirty="0">
                <a:solidFill>
                  <a:schemeClr val="tx2"/>
                </a:solidFill>
              </a:rPr>
              <a:t>Preclinical data suggest that </a:t>
            </a:r>
            <a:r>
              <a:rPr lang="en-US" sz="1600" dirty="0" err="1">
                <a:solidFill>
                  <a:schemeClr val="tx2"/>
                </a:solidFill>
              </a:rPr>
              <a:t>activ</a:t>
            </a:r>
            <a:r>
              <a:rPr lang="en-US" sz="1600" noProof="0" dirty="0">
                <a:solidFill>
                  <a:schemeClr val="tx2"/>
                </a:solidFill>
              </a:rPr>
              <a:t>ation of multiple checkpoint pathways </a:t>
            </a:r>
            <a:br>
              <a:rPr lang="en-US" sz="1600" noProof="0" dirty="0">
                <a:solidFill>
                  <a:schemeClr val="tx2"/>
                </a:solidFill>
              </a:rPr>
            </a:br>
            <a:r>
              <a:rPr lang="en-US" sz="1600" noProof="0" dirty="0">
                <a:solidFill>
                  <a:schemeClr val="tx2"/>
                </a:solidFill>
              </a:rPr>
              <a:t>(</a:t>
            </a:r>
            <a:r>
              <a:rPr lang="en-US" sz="1600" dirty="0">
                <a:solidFill>
                  <a:schemeClr val="tx2"/>
                </a:solidFill>
              </a:rPr>
              <a:t>eg,</a:t>
            </a:r>
            <a:r>
              <a:rPr lang="en-US" sz="1600" noProof="0" dirty="0">
                <a:solidFill>
                  <a:schemeClr val="tx2"/>
                </a:solidFill>
              </a:rPr>
              <a:t> LAG-3 and PD-1) results in greater T-cell exhaustion than the activation of a single pathway</a:t>
            </a:r>
            <a:r>
              <a:rPr lang="en-US" sz="1600" baseline="30000" noProof="0" dirty="0">
                <a:solidFill>
                  <a:schemeClr val="tx2"/>
                </a:solidFill>
              </a:rPr>
              <a:t>42-44</a:t>
            </a:r>
            <a:endParaRPr lang="en-US" sz="1600" dirty="0">
              <a:solidFill>
                <a:schemeClr val="tx2"/>
              </a:solidFill>
            </a:endParaRPr>
          </a:p>
          <a:p>
            <a:pPr lvl="0"/>
            <a:r>
              <a:rPr lang="en-US" sz="1600" noProof="0" dirty="0">
                <a:solidFill>
                  <a:schemeClr val="tx2"/>
                </a:solidFill>
              </a:rPr>
              <a:t>Blockade of a single immune checkpoint target may lead to upregulation of other checkpoint receptors</a:t>
            </a:r>
            <a:r>
              <a:rPr lang="en-US" sz="1600" baseline="30000" noProof="0" dirty="0">
                <a:solidFill>
                  <a:schemeClr val="tx2"/>
                </a:solidFill>
              </a:rPr>
              <a:t>29,45</a:t>
            </a:r>
          </a:p>
          <a:p>
            <a:pPr lvl="1"/>
            <a:r>
              <a:rPr lang="en-US" sz="1600" dirty="0">
                <a:solidFill>
                  <a:schemeClr val="tx2"/>
                </a:solidFill>
              </a:rPr>
              <a:t>Preclinical research suggests that blockade of PD-1 may lead to an increase of tumor CTLA-4 expression</a:t>
            </a:r>
          </a:p>
        </p:txBody>
      </p:sp>
      <p:sp>
        <p:nvSpPr>
          <p:cNvPr id="3" name="Slide Number Placeholder 2">
            <a:extLst>
              <a:ext uri="{FF2B5EF4-FFF2-40B4-BE49-F238E27FC236}">
                <a16:creationId xmlns:a16="http://schemas.microsoft.com/office/drawing/2014/main" id="{A5844108-EF8C-4920-99A3-40D0764FE2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713607FF-79C3-42AC-A2D9-7A3CCDF3B818}"/>
              </a:ext>
            </a:extLst>
          </p:cNvPr>
          <p:cNvSpPr txBox="1"/>
          <p:nvPr/>
        </p:nvSpPr>
        <p:spPr>
          <a:xfrm>
            <a:off x="379192" y="5310272"/>
            <a:ext cx="11447589" cy="529376"/>
          </a:xfrm>
          <a:prstGeom prst="rect">
            <a:avLst/>
          </a:prstGeom>
          <a:solidFill>
            <a:schemeClr val="accent6"/>
          </a:solidFill>
        </p:spPr>
        <p:txBody>
          <a:bodyPr wrap="square" lIns="0" tIns="18288" rIns="0" bIns="18288" rtlCol="0" anchor="ctr">
            <a:spAutoFit/>
          </a:bodyPr>
          <a:lstStyle>
            <a:defPPr>
              <a:defRPr lang="en-US"/>
            </a:defPPr>
            <a:lvl1pPr indent="0" algn="ctr">
              <a:buNone/>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BMS remains committed to further investigating immune checkpoint pathways and </a:t>
            </a:r>
            <a:br>
              <a:rPr kumimoji="0" lang="en-US" sz="1600" b="1" i="0" u="none" strike="noStrike" kern="1200" cap="none" spc="0" normalizeH="0" baseline="0" noProof="0" dirty="0">
                <a:ln>
                  <a:noFill/>
                </a:ln>
                <a:solidFill>
                  <a:srgbClr val="595454"/>
                </a:solidFill>
                <a:effectLst/>
                <a:uLnTx/>
                <a:uFillTx/>
                <a:latin typeface="Trebuchet MS"/>
                <a:ea typeface="+mn-ea"/>
                <a:cs typeface="+mn-cs"/>
              </a:rPr>
            </a:br>
            <a:r>
              <a:rPr kumimoji="0" lang="en-US" sz="1600" b="1" i="0" u="none" strike="noStrike" kern="1200" cap="none" spc="0" normalizeH="0" baseline="0" noProof="0" dirty="0">
                <a:ln>
                  <a:noFill/>
                </a:ln>
                <a:solidFill>
                  <a:srgbClr val="595454"/>
                </a:solidFill>
                <a:effectLst/>
                <a:uLnTx/>
                <a:uFillTx/>
                <a:latin typeface="Trebuchet MS"/>
                <a:ea typeface="+mn-ea"/>
                <a:cs typeface="+mn-cs"/>
              </a:rPr>
              <a:t>how the modulation of multiple checkpoints may </a:t>
            </a:r>
            <a:r>
              <a:rPr lang="en-US" dirty="0">
                <a:solidFill>
                  <a:srgbClr val="595454"/>
                </a:solidFill>
                <a:latin typeface="Trebuchet MS"/>
              </a:rPr>
              <a:t>potentially</a:t>
            </a:r>
            <a:r>
              <a:rPr kumimoji="0" lang="en-US" sz="1600" b="1" i="0" u="none" strike="noStrike" kern="1200" cap="none" spc="0" normalizeH="0" baseline="0" noProof="0" dirty="0">
                <a:ln>
                  <a:noFill/>
                </a:ln>
                <a:solidFill>
                  <a:srgbClr val="595454"/>
                </a:solidFill>
                <a:effectLst/>
                <a:uLnTx/>
                <a:uFillTx/>
                <a:latin typeface="Trebuchet MS"/>
                <a:ea typeface="+mn-ea"/>
                <a:cs typeface="+mn-cs"/>
              </a:rPr>
              <a:t> increase antitumor T-cell activity</a:t>
            </a:r>
          </a:p>
        </p:txBody>
      </p:sp>
      <p:sp>
        <p:nvSpPr>
          <p:cNvPr id="82" name="Freeform: Shape 81">
            <a:extLst>
              <a:ext uri="{FF2B5EF4-FFF2-40B4-BE49-F238E27FC236}">
                <a16:creationId xmlns:a16="http://schemas.microsoft.com/office/drawing/2014/main" id="{9545A347-32A1-483E-ACA9-CB9554750C04}"/>
              </a:ext>
            </a:extLst>
          </p:cNvPr>
          <p:cNvSpPr/>
          <p:nvPr/>
        </p:nvSpPr>
        <p:spPr>
          <a:xfrm>
            <a:off x="9065935" y="1976947"/>
            <a:ext cx="113448" cy="627857"/>
          </a:xfrm>
          <a:custGeom>
            <a:avLst/>
            <a:gdLst>
              <a:gd name="connsiteX0" fmla="*/ 62969 w 113448"/>
              <a:gd name="connsiteY0" fmla="*/ -348 h 627857"/>
              <a:gd name="connsiteX1" fmla="*/ 1334 w 113448"/>
              <a:gd name="connsiteY1" fmla="*/ 88527 h 627857"/>
              <a:gd name="connsiteX2" fmla="*/ 113139 w 113448"/>
              <a:gd name="connsiteY2" fmla="*/ 174528 h 627857"/>
              <a:gd name="connsiteX3" fmla="*/ -103 w 113448"/>
              <a:gd name="connsiteY3" fmla="*/ 290643 h 627857"/>
              <a:gd name="connsiteX4" fmla="*/ 111702 w 113448"/>
              <a:gd name="connsiteY4" fmla="*/ 379518 h 627857"/>
              <a:gd name="connsiteX5" fmla="*/ 9925 w 113448"/>
              <a:gd name="connsiteY5" fmla="*/ 487027 h 627857"/>
              <a:gd name="connsiteX6" fmla="*/ 98800 w 113448"/>
              <a:gd name="connsiteY6" fmla="*/ 583072 h 627857"/>
              <a:gd name="connsiteX7" fmla="*/ 65842 w 113448"/>
              <a:gd name="connsiteY7" fmla="*/ 627509 h 62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448" h="627857">
                <a:moveTo>
                  <a:pt x="62969" y="-348"/>
                </a:moveTo>
                <a:cubicBezTo>
                  <a:pt x="26752" y="27069"/>
                  <a:pt x="-4828" y="59583"/>
                  <a:pt x="1334" y="88527"/>
                </a:cubicBezTo>
                <a:cubicBezTo>
                  <a:pt x="11125" y="134608"/>
                  <a:pt x="109124" y="136697"/>
                  <a:pt x="113139" y="174528"/>
                </a:cubicBezTo>
                <a:cubicBezTo>
                  <a:pt x="117671" y="217233"/>
                  <a:pt x="-3806" y="246295"/>
                  <a:pt x="-103" y="290643"/>
                </a:cubicBezTo>
                <a:cubicBezTo>
                  <a:pt x="3304" y="331482"/>
                  <a:pt x="108991" y="339184"/>
                  <a:pt x="111702" y="379518"/>
                </a:cubicBezTo>
                <a:cubicBezTo>
                  <a:pt x="114457" y="420430"/>
                  <a:pt x="7763" y="442560"/>
                  <a:pt x="9925" y="487027"/>
                </a:cubicBezTo>
                <a:cubicBezTo>
                  <a:pt x="11866" y="526844"/>
                  <a:pt x="98934" y="541241"/>
                  <a:pt x="98800" y="583072"/>
                </a:cubicBezTo>
                <a:cubicBezTo>
                  <a:pt x="98756" y="602209"/>
                  <a:pt x="80492" y="617718"/>
                  <a:pt x="65842" y="627509"/>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3" name="Freeform: Shape 82">
            <a:extLst>
              <a:ext uri="{FF2B5EF4-FFF2-40B4-BE49-F238E27FC236}">
                <a16:creationId xmlns:a16="http://schemas.microsoft.com/office/drawing/2014/main" id="{65AA44B7-0D9B-463A-87B6-85B1C92D6FFF}"/>
              </a:ext>
            </a:extLst>
          </p:cNvPr>
          <p:cNvSpPr/>
          <p:nvPr/>
        </p:nvSpPr>
        <p:spPr>
          <a:xfrm>
            <a:off x="9215630" y="1976947"/>
            <a:ext cx="113447" cy="627857"/>
          </a:xfrm>
          <a:custGeom>
            <a:avLst/>
            <a:gdLst>
              <a:gd name="connsiteX0" fmla="*/ 62969 w 113447"/>
              <a:gd name="connsiteY0" fmla="*/ -348 h 627857"/>
              <a:gd name="connsiteX1" fmla="*/ 1319 w 113447"/>
              <a:gd name="connsiteY1" fmla="*/ 88527 h 627857"/>
              <a:gd name="connsiteX2" fmla="*/ 113139 w 113447"/>
              <a:gd name="connsiteY2" fmla="*/ 174528 h 627857"/>
              <a:gd name="connsiteX3" fmla="*/ -103 w 113447"/>
              <a:gd name="connsiteY3" fmla="*/ 290643 h 627857"/>
              <a:gd name="connsiteX4" fmla="*/ 111702 w 113447"/>
              <a:gd name="connsiteY4" fmla="*/ 379518 h 627857"/>
              <a:gd name="connsiteX5" fmla="*/ 9925 w 113447"/>
              <a:gd name="connsiteY5" fmla="*/ 487027 h 627857"/>
              <a:gd name="connsiteX6" fmla="*/ 98800 w 113447"/>
              <a:gd name="connsiteY6" fmla="*/ 583072 h 627857"/>
              <a:gd name="connsiteX7" fmla="*/ 65828 w 113447"/>
              <a:gd name="connsiteY7" fmla="*/ 627509 h 62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447" h="627857">
                <a:moveTo>
                  <a:pt x="62969" y="-348"/>
                </a:moveTo>
                <a:cubicBezTo>
                  <a:pt x="26738" y="27069"/>
                  <a:pt x="-4828" y="59583"/>
                  <a:pt x="1319" y="88527"/>
                </a:cubicBezTo>
                <a:cubicBezTo>
                  <a:pt x="11125" y="134608"/>
                  <a:pt x="109125" y="136697"/>
                  <a:pt x="113139" y="174528"/>
                </a:cubicBezTo>
                <a:cubicBezTo>
                  <a:pt x="117657" y="217233"/>
                  <a:pt x="-3806" y="246295"/>
                  <a:pt x="-103" y="290643"/>
                </a:cubicBezTo>
                <a:cubicBezTo>
                  <a:pt x="3304" y="331482"/>
                  <a:pt x="108992" y="339184"/>
                  <a:pt x="111702" y="379518"/>
                </a:cubicBezTo>
                <a:cubicBezTo>
                  <a:pt x="114442" y="420430"/>
                  <a:pt x="7763" y="442560"/>
                  <a:pt x="9925" y="487027"/>
                </a:cubicBezTo>
                <a:cubicBezTo>
                  <a:pt x="11866" y="526844"/>
                  <a:pt x="98919" y="541241"/>
                  <a:pt x="98800" y="583072"/>
                </a:cubicBezTo>
                <a:cubicBezTo>
                  <a:pt x="98741" y="602209"/>
                  <a:pt x="80492" y="617718"/>
                  <a:pt x="65828" y="627509"/>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4" name="Freeform: Shape 83">
            <a:extLst>
              <a:ext uri="{FF2B5EF4-FFF2-40B4-BE49-F238E27FC236}">
                <a16:creationId xmlns:a16="http://schemas.microsoft.com/office/drawing/2014/main" id="{20953D24-403F-4D51-A47C-F5E8B4BDBC11}"/>
              </a:ext>
            </a:extLst>
          </p:cNvPr>
          <p:cNvSpPr/>
          <p:nvPr/>
        </p:nvSpPr>
        <p:spPr>
          <a:xfrm>
            <a:off x="9649294" y="3513803"/>
            <a:ext cx="451795" cy="441930"/>
          </a:xfrm>
          <a:custGeom>
            <a:avLst/>
            <a:gdLst>
              <a:gd name="connsiteX0" fmla="*/ 448318 w 451795"/>
              <a:gd name="connsiteY0" fmla="*/ 441583 h 441930"/>
              <a:gd name="connsiteX1" fmla="*/ 429062 w 451795"/>
              <a:gd name="connsiteY1" fmla="*/ 335155 h 441930"/>
              <a:gd name="connsiteX2" fmla="*/ 289188 w 451795"/>
              <a:gd name="connsiteY2" fmla="*/ 353404 h 441930"/>
              <a:gd name="connsiteX3" fmla="*/ 287158 w 451795"/>
              <a:gd name="connsiteY3" fmla="*/ 191222 h 441930"/>
              <a:gd name="connsiteX4" fmla="*/ 145255 w 451795"/>
              <a:gd name="connsiteY4" fmla="*/ 207441 h 441930"/>
              <a:gd name="connsiteX5" fmla="*/ 141196 w 451795"/>
              <a:gd name="connsiteY5" fmla="*/ 59450 h 441930"/>
              <a:gd name="connsiteX6" fmla="*/ 10431 w 451795"/>
              <a:gd name="connsiteY6" fmla="*/ 54384 h 441930"/>
              <a:gd name="connsiteX7" fmla="*/ 2329 w 451795"/>
              <a:gd name="connsiteY7" fmla="*/ -348 h 4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5" h="441930">
                <a:moveTo>
                  <a:pt x="448318" y="441583"/>
                </a:moveTo>
                <a:cubicBezTo>
                  <a:pt x="454539" y="396582"/>
                  <a:pt x="453873" y="351271"/>
                  <a:pt x="429062" y="335155"/>
                </a:cubicBezTo>
                <a:cubicBezTo>
                  <a:pt x="389542" y="309500"/>
                  <a:pt x="318768" y="377326"/>
                  <a:pt x="289188" y="353404"/>
                </a:cubicBezTo>
                <a:cubicBezTo>
                  <a:pt x="255785" y="326415"/>
                  <a:pt x="321123" y="219958"/>
                  <a:pt x="287158" y="191222"/>
                </a:cubicBezTo>
                <a:cubicBezTo>
                  <a:pt x="255874" y="164767"/>
                  <a:pt x="175694" y="234060"/>
                  <a:pt x="145255" y="207441"/>
                </a:cubicBezTo>
                <a:cubicBezTo>
                  <a:pt x="114370" y="180453"/>
                  <a:pt x="174169" y="89371"/>
                  <a:pt x="141196" y="59450"/>
                </a:cubicBezTo>
                <a:cubicBezTo>
                  <a:pt x="111674" y="32669"/>
                  <a:pt x="39938" y="84053"/>
                  <a:pt x="10431" y="54384"/>
                </a:cubicBezTo>
                <a:cubicBezTo>
                  <a:pt x="-3048" y="40816"/>
                  <a:pt x="-1108" y="16938"/>
                  <a:pt x="2329" y="-348"/>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 name="Freeform: Shape 84">
            <a:extLst>
              <a:ext uri="{FF2B5EF4-FFF2-40B4-BE49-F238E27FC236}">
                <a16:creationId xmlns:a16="http://schemas.microsoft.com/office/drawing/2014/main" id="{B0504F13-43A1-47FD-869E-C3847E29FBC1}"/>
              </a:ext>
            </a:extLst>
          </p:cNvPr>
          <p:cNvSpPr/>
          <p:nvPr/>
        </p:nvSpPr>
        <p:spPr>
          <a:xfrm>
            <a:off x="9543445" y="3619653"/>
            <a:ext cx="451797" cy="441930"/>
          </a:xfrm>
          <a:custGeom>
            <a:avLst/>
            <a:gdLst>
              <a:gd name="connsiteX0" fmla="*/ 448317 w 451797"/>
              <a:gd name="connsiteY0" fmla="*/ 441583 h 441930"/>
              <a:gd name="connsiteX1" fmla="*/ 429061 w 451797"/>
              <a:gd name="connsiteY1" fmla="*/ 335155 h 441930"/>
              <a:gd name="connsiteX2" fmla="*/ 289187 w 451797"/>
              <a:gd name="connsiteY2" fmla="*/ 353404 h 441930"/>
              <a:gd name="connsiteX3" fmla="*/ 287157 w 451797"/>
              <a:gd name="connsiteY3" fmla="*/ 191222 h 441930"/>
              <a:gd name="connsiteX4" fmla="*/ 145253 w 451797"/>
              <a:gd name="connsiteY4" fmla="*/ 207442 h 441930"/>
              <a:gd name="connsiteX5" fmla="*/ 141195 w 451797"/>
              <a:gd name="connsiteY5" fmla="*/ 59450 h 441930"/>
              <a:gd name="connsiteX6" fmla="*/ 10445 w 451797"/>
              <a:gd name="connsiteY6" fmla="*/ 54384 h 441930"/>
              <a:gd name="connsiteX7" fmla="*/ 2328 w 451797"/>
              <a:gd name="connsiteY7" fmla="*/ -348 h 44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7" h="441930">
                <a:moveTo>
                  <a:pt x="448317" y="441583"/>
                </a:moveTo>
                <a:cubicBezTo>
                  <a:pt x="454538" y="396582"/>
                  <a:pt x="453887" y="351271"/>
                  <a:pt x="429061" y="335155"/>
                </a:cubicBezTo>
                <a:cubicBezTo>
                  <a:pt x="389556" y="309500"/>
                  <a:pt x="318782" y="377311"/>
                  <a:pt x="289187" y="353404"/>
                </a:cubicBezTo>
                <a:cubicBezTo>
                  <a:pt x="255784" y="326401"/>
                  <a:pt x="321137" y="219958"/>
                  <a:pt x="287157" y="191222"/>
                </a:cubicBezTo>
                <a:cubicBezTo>
                  <a:pt x="255873" y="164752"/>
                  <a:pt x="175693" y="234045"/>
                  <a:pt x="145253" y="207442"/>
                </a:cubicBezTo>
                <a:cubicBezTo>
                  <a:pt x="114384" y="180453"/>
                  <a:pt x="174168" y="89371"/>
                  <a:pt x="141195" y="59450"/>
                </a:cubicBezTo>
                <a:cubicBezTo>
                  <a:pt x="111673" y="32669"/>
                  <a:pt x="39937" y="84053"/>
                  <a:pt x="10445" y="54384"/>
                </a:cubicBezTo>
                <a:cubicBezTo>
                  <a:pt x="-3049" y="40816"/>
                  <a:pt x="-1109" y="16938"/>
                  <a:pt x="2328" y="-348"/>
                </a:cubicBezTo>
              </a:path>
            </a:pathLst>
          </a:custGeom>
          <a:ln w="28575" cap="rnd">
            <a:solidFill>
              <a:srgbClr val="FF66FF"/>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8" name="Freeform: Shape 87">
            <a:extLst>
              <a:ext uri="{FF2B5EF4-FFF2-40B4-BE49-F238E27FC236}">
                <a16:creationId xmlns:a16="http://schemas.microsoft.com/office/drawing/2014/main" id="{E3D79862-5CFE-4D1F-8926-94259AFE9C40}"/>
              </a:ext>
            </a:extLst>
          </p:cNvPr>
          <p:cNvSpPr/>
          <p:nvPr/>
        </p:nvSpPr>
        <p:spPr>
          <a:xfrm>
            <a:off x="8064027" y="3090750"/>
            <a:ext cx="589155" cy="14812"/>
          </a:xfrm>
          <a:custGeom>
            <a:avLst/>
            <a:gdLst>
              <a:gd name="connsiteX0" fmla="*/ 0 w 589155"/>
              <a:gd name="connsiteY0" fmla="*/ 0 h 14812"/>
              <a:gd name="connsiteX1" fmla="*/ 589155 w 589155"/>
              <a:gd name="connsiteY1" fmla="*/ 0 h 14812"/>
            </a:gdLst>
            <a:ahLst/>
            <a:cxnLst>
              <a:cxn ang="0">
                <a:pos x="connsiteX0" y="connsiteY0"/>
              </a:cxn>
              <a:cxn ang="0">
                <a:pos x="connsiteX1" y="connsiteY1"/>
              </a:cxn>
            </a:cxnLst>
            <a:rect l="l" t="t" r="r" b="b"/>
            <a:pathLst>
              <a:path w="589155" h="14812">
                <a:moveTo>
                  <a:pt x="0" y="0"/>
                </a:moveTo>
                <a:lnTo>
                  <a:pt x="589155" y="0"/>
                </a:lnTo>
              </a:path>
            </a:pathLst>
          </a:custGeom>
          <a:ln w="28575" cap="rnd">
            <a:solidFill>
              <a:srgbClr val="0070C0"/>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9" name="Freeform: Shape 88">
            <a:extLst>
              <a:ext uri="{FF2B5EF4-FFF2-40B4-BE49-F238E27FC236}">
                <a16:creationId xmlns:a16="http://schemas.microsoft.com/office/drawing/2014/main" id="{144014A5-BFA7-452B-BA57-C6B43AB88CE9}"/>
              </a:ext>
            </a:extLst>
          </p:cNvPr>
          <p:cNvSpPr/>
          <p:nvPr/>
        </p:nvSpPr>
        <p:spPr>
          <a:xfrm>
            <a:off x="8064027" y="3251777"/>
            <a:ext cx="589155" cy="14812"/>
          </a:xfrm>
          <a:custGeom>
            <a:avLst/>
            <a:gdLst>
              <a:gd name="connsiteX0" fmla="*/ 0 w 589155"/>
              <a:gd name="connsiteY0" fmla="*/ 0 h 14812"/>
              <a:gd name="connsiteX1" fmla="*/ 589155 w 589155"/>
              <a:gd name="connsiteY1" fmla="*/ 0 h 14812"/>
            </a:gdLst>
            <a:ahLst/>
            <a:cxnLst>
              <a:cxn ang="0">
                <a:pos x="connsiteX0" y="connsiteY0"/>
              </a:cxn>
              <a:cxn ang="0">
                <a:pos x="connsiteX1" y="connsiteY1"/>
              </a:cxn>
            </a:cxnLst>
            <a:rect l="l" t="t" r="r" b="b"/>
            <a:pathLst>
              <a:path w="589155" h="14812">
                <a:moveTo>
                  <a:pt x="0" y="0"/>
                </a:moveTo>
                <a:lnTo>
                  <a:pt x="589155" y="0"/>
                </a:lnTo>
              </a:path>
            </a:pathLst>
          </a:custGeom>
          <a:ln w="28575" cap="rnd">
            <a:solidFill>
              <a:srgbClr val="0070C0"/>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0" name="Freeform: Shape 89">
            <a:extLst>
              <a:ext uri="{FF2B5EF4-FFF2-40B4-BE49-F238E27FC236}">
                <a16:creationId xmlns:a16="http://schemas.microsoft.com/office/drawing/2014/main" id="{47ED22D9-35B3-46AF-992C-FB5A7129981A}"/>
              </a:ext>
            </a:extLst>
          </p:cNvPr>
          <p:cNvSpPr/>
          <p:nvPr/>
        </p:nvSpPr>
        <p:spPr>
          <a:xfrm>
            <a:off x="9739987" y="3090750"/>
            <a:ext cx="589152" cy="14812"/>
          </a:xfrm>
          <a:custGeom>
            <a:avLst/>
            <a:gdLst>
              <a:gd name="connsiteX0" fmla="*/ 0 w 589152"/>
              <a:gd name="connsiteY0" fmla="*/ 0 h 14812"/>
              <a:gd name="connsiteX1" fmla="*/ 589153 w 589152"/>
              <a:gd name="connsiteY1" fmla="*/ 0 h 14812"/>
            </a:gdLst>
            <a:ahLst/>
            <a:cxnLst>
              <a:cxn ang="0">
                <a:pos x="connsiteX0" y="connsiteY0"/>
              </a:cxn>
              <a:cxn ang="0">
                <a:pos x="connsiteX1" y="connsiteY1"/>
              </a:cxn>
            </a:cxnLst>
            <a:rect l="l" t="t" r="r" b="b"/>
            <a:pathLst>
              <a:path w="589152" h="14812">
                <a:moveTo>
                  <a:pt x="0" y="0"/>
                </a:moveTo>
                <a:lnTo>
                  <a:pt x="589153" y="0"/>
                </a:lnTo>
              </a:path>
            </a:pathLst>
          </a:custGeom>
          <a:ln w="28575" cap="rnd">
            <a:solidFill>
              <a:srgbClr val="0070C0"/>
            </a:solidFill>
            <a:prstDash val="solid"/>
            <a:round/>
          </a:ln>
        </p:spPr>
        <p:txBody>
          <a:bodyPr rtlCol="0" anchor="ctr"/>
          <a:lstStyle/>
          <a:p>
            <a:endParaRPr lang="en-US" dirty="0"/>
          </a:p>
        </p:txBody>
      </p:sp>
      <p:sp>
        <p:nvSpPr>
          <p:cNvPr id="91" name="Freeform: Shape 90">
            <a:extLst>
              <a:ext uri="{FF2B5EF4-FFF2-40B4-BE49-F238E27FC236}">
                <a16:creationId xmlns:a16="http://schemas.microsoft.com/office/drawing/2014/main" id="{252E3E9C-9122-45E6-B8AF-EF588CDA6FD9}"/>
              </a:ext>
            </a:extLst>
          </p:cNvPr>
          <p:cNvSpPr/>
          <p:nvPr/>
        </p:nvSpPr>
        <p:spPr>
          <a:xfrm>
            <a:off x="9739987" y="3251777"/>
            <a:ext cx="589152" cy="14812"/>
          </a:xfrm>
          <a:custGeom>
            <a:avLst/>
            <a:gdLst>
              <a:gd name="connsiteX0" fmla="*/ 0 w 589152"/>
              <a:gd name="connsiteY0" fmla="*/ 0 h 14812"/>
              <a:gd name="connsiteX1" fmla="*/ 589153 w 589152"/>
              <a:gd name="connsiteY1" fmla="*/ 0 h 14812"/>
            </a:gdLst>
            <a:ahLst/>
            <a:cxnLst>
              <a:cxn ang="0">
                <a:pos x="connsiteX0" y="connsiteY0"/>
              </a:cxn>
              <a:cxn ang="0">
                <a:pos x="connsiteX1" y="connsiteY1"/>
              </a:cxn>
            </a:cxnLst>
            <a:rect l="l" t="t" r="r" b="b"/>
            <a:pathLst>
              <a:path w="589152" h="14812">
                <a:moveTo>
                  <a:pt x="0" y="0"/>
                </a:moveTo>
                <a:lnTo>
                  <a:pt x="589153" y="0"/>
                </a:lnTo>
              </a:path>
            </a:pathLst>
          </a:custGeom>
          <a:ln w="28575" cap="rnd">
            <a:solidFill>
              <a:srgbClr val="0070C0"/>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nvGrpSpPr>
          <p:cNvPr id="100" name="Graphic 81">
            <a:extLst>
              <a:ext uri="{FF2B5EF4-FFF2-40B4-BE49-F238E27FC236}">
                <a16:creationId xmlns:a16="http://schemas.microsoft.com/office/drawing/2014/main" id="{FA879901-EA0C-42B7-A90C-8137E1E61B96}"/>
              </a:ext>
            </a:extLst>
          </p:cNvPr>
          <p:cNvGrpSpPr/>
          <p:nvPr/>
        </p:nvGrpSpPr>
        <p:grpSpPr>
          <a:xfrm>
            <a:off x="10684513" y="3234496"/>
            <a:ext cx="233267" cy="116796"/>
            <a:chOff x="10796281" y="3525327"/>
            <a:chExt cx="233267" cy="116796"/>
          </a:xfrm>
          <a:noFill/>
        </p:grpSpPr>
        <p:sp>
          <p:nvSpPr>
            <p:cNvPr id="101" name="Freeform: Shape 100">
              <a:extLst>
                <a:ext uri="{FF2B5EF4-FFF2-40B4-BE49-F238E27FC236}">
                  <a16:creationId xmlns:a16="http://schemas.microsoft.com/office/drawing/2014/main" id="{6FAB27F7-5443-4BC2-82D4-E40CB472DDBE}"/>
                </a:ext>
              </a:extLst>
            </p:cNvPr>
            <p:cNvSpPr/>
            <p:nvPr/>
          </p:nvSpPr>
          <p:spPr>
            <a:xfrm>
              <a:off x="10796281" y="3525327"/>
              <a:ext cx="233267" cy="42145"/>
            </a:xfrm>
            <a:custGeom>
              <a:avLst/>
              <a:gdLst>
                <a:gd name="connsiteX0" fmla="*/ 233081 w 233267"/>
                <a:gd name="connsiteY0" fmla="*/ 23116 h 42145"/>
                <a:gd name="connsiteX1" fmla="*/ 200064 w 233267"/>
                <a:gd name="connsiteY1" fmla="*/ 216 h 42145"/>
                <a:gd name="connsiteX2" fmla="*/ 168114 w 233267"/>
                <a:gd name="connsiteY2" fmla="*/ 41751 h 42145"/>
                <a:gd name="connsiteX3" fmla="*/ 124965 w 233267"/>
                <a:gd name="connsiteY3" fmla="*/ -317 h 42145"/>
                <a:gd name="connsiteX4" fmla="*/ 91948 w 233267"/>
                <a:gd name="connsiteY4" fmla="*/ 41217 h 42145"/>
                <a:gd name="connsiteX5" fmla="*/ 52013 w 233267"/>
                <a:gd name="connsiteY5" fmla="*/ 3416 h 42145"/>
                <a:gd name="connsiteX6" fmla="*/ 16330 w 233267"/>
                <a:gd name="connsiteY6" fmla="*/ 36433 h 42145"/>
                <a:gd name="connsiteX7" fmla="*/ -186 w 233267"/>
                <a:gd name="connsiteY7" fmla="*/ 24183 h 4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67" h="42145">
                  <a:moveTo>
                    <a:pt x="233081" y="23116"/>
                  </a:moveTo>
                  <a:cubicBezTo>
                    <a:pt x="222890" y="9652"/>
                    <a:pt x="210818" y="-2065"/>
                    <a:pt x="200064" y="216"/>
                  </a:cubicBezTo>
                  <a:cubicBezTo>
                    <a:pt x="182941" y="3860"/>
                    <a:pt x="182171" y="40269"/>
                    <a:pt x="168114" y="41751"/>
                  </a:cubicBezTo>
                  <a:cubicBezTo>
                    <a:pt x="152249" y="43439"/>
                    <a:pt x="141437" y="-1695"/>
                    <a:pt x="124965" y="-317"/>
                  </a:cubicBezTo>
                  <a:cubicBezTo>
                    <a:pt x="109797" y="942"/>
                    <a:pt x="106938" y="40210"/>
                    <a:pt x="91948" y="41217"/>
                  </a:cubicBezTo>
                  <a:cubicBezTo>
                    <a:pt x="76750" y="42239"/>
                    <a:pt x="68529" y="2601"/>
                    <a:pt x="52013" y="3416"/>
                  </a:cubicBezTo>
                  <a:cubicBezTo>
                    <a:pt x="37216" y="4127"/>
                    <a:pt x="31868" y="36477"/>
                    <a:pt x="16330" y="36433"/>
                  </a:cubicBezTo>
                  <a:cubicBezTo>
                    <a:pt x="9220" y="36403"/>
                    <a:pt x="3458" y="29619"/>
                    <a:pt x="-186" y="24183"/>
                  </a:cubicBezTo>
                </a:path>
              </a:pathLst>
            </a:custGeom>
            <a:noFill/>
            <a:ln w="28575" cap="rnd">
              <a:solidFill>
                <a:srgbClr val="FF66FF"/>
              </a:solidFill>
              <a:prstDash val="solid"/>
              <a:round/>
            </a:ln>
          </p:spPr>
          <p:txBody>
            <a:bodyPr rtlCol="0" anchor="ctr"/>
            <a:lstStyle/>
            <a:p>
              <a:endParaRPr lang="en-US" dirty="0"/>
            </a:p>
          </p:txBody>
        </p:sp>
        <p:sp>
          <p:nvSpPr>
            <p:cNvPr id="102" name="Freeform: Shape 101">
              <a:extLst>
                <a:ext uri="{FF2B5EF4-FFF2-40B4-BE49-F238E27FC236}">
                  <a16:creationId xmlns:a16="http://schemas.microsoft.com/office/drawing/2014/main" id="{7709DFC3-4ED1-4659-9F1D-E661C7CFB74A}"/>
                </a:ext>
              </a:extLst>
            </p:cNvPr>
            <p:cNvSpPr/>
            <p:nvPr/>
          </p:nvSpPr>
          <p:spPr>
            <a:xfrm>
              <a:off x="10796281" y="3599966"/>
              <a:ext cx="233267" cy="42157"/>
            </a:xfrm>
            <a:custGeom>
              <a:avLst/>
              <a:gdLst>
                <a:gd name="connsiteX0" fmla="*/ 233081 w 233267"/>
                <a:gd name="connsiteY0" fmla="*/ 23115 h 42157"/>
                <a:gd name="connsiteX1" fmla="*/ 200064 w 233267"/>
                <a:gd name="connsiteY1" fmla="*/ 215 h 42157"/>
                <a:gd name="connsiteX2" fmla="*/ 168114 w 233267"/>
                <a:gd name="connsiteY2" fmla="*/ 41764 h 42157"/>
                <a:gd name="connsiteX3" fmla="*/ 124965 w 233267"/>
                <a:gd name="connsiteY3" fmla="*/ -318 h 42157"/>
                <a:gd name="connsiteX4" fmla="*/ 91948 w 233267"/>
                <a:gd name="connsiteY4" fmla="*/ 41231 h 42157"/>
                <a:gd name="connsiteX5" fmla="*/ 52013 w 233267"/>
                <a:gd name="connsiteY5" fmla="*/ 3415 h 42157"/>
                <a:gd name="connsiteX6" fmla="*/ 16330 w 233267"/>
                <a:gd name="connsiteY6" fmla="*/ 36432 h 42157"/>
                <a:gd name="connsiteX7" fmla="*/ -186 w 233267"/>
                <a:gd name="connsiteY7" fmla="*/ 24182 h 4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67" h="42157">
                  <a:moveTo>
                    <a:pt x="233081" y="23115"/>
                  </a:moveTo>
                  <a:cubicBezTo>
                    <a:pt x="222890" y="9665"/>
                    <a:pt x="210818" y="-2066"/>
                    <a:pt x="200064" y="215"/>
                  </a:cubicBezTo>
                  <a:cubicBezTo>
                    <a:pt x="182941" y="3859"/>
                    <a:pt x="182171" y="40268"/>
                    <a:pt x="168114" y="41764"/>
                  </a:cubicBezTo>
                  <a:cubicBezTo>
                    <a:pt x="152249" y="43438"/>
                    <a:pt x="141437" y="-1681"/>
                    <a:pt x="124965" y="-318"/>
                  </a:cubicBezTo>
                  <a:cubicBezTo>
                    <a:pt x="109797" y="956"/>
                    <a:pt x="106938" y="40224"/>
                    <a:pt x="91948" y="41231"/>
                  </a:cubicBezTo>
                  <a:cubicBezTo>
                    <a:pt x="76750" y="42253"/>
                    <a:pt x="68529" y="2615"/>
                    <a:pt x="52013" y="3415"/>
                  </a:cubicBezTo>
                  <a:cubicBezTo>
                    <a:pt x="37216" y="4141"/>
                    <a:pt x="31868" y="36476"/>
                    <a:pt x="16330" y="36432"/>
                  </a:cubicBezTo>
                  <a:cubicBezTo>
                    <a:pt x="9220" y="36417"/>
                    <a:pt x="3458" y="29633"/>
                    <a:pt x="-186" y="24182"/>
                  </a:cubicBezTo>
                </a:path>
              </a:pathLst>
            </a:custGeom>
            <a:noFill/>
            <a:ln w="28575" cap="rnd">
              <a:solidFill>
                <a:srgbClr val="FF66FF"/>
              </a:solidFill>
              <a:prstDash val="solid"/>
              <a:round/>
            </a:ln>
          </p:spPr>
          <p:txBody>
            <a:bodyPr rtlCol="0" anchor="ctr"/>
            <a:lstStyle/>
            <a:p>
              <a:endParaRPr lang="en-US" dirty="0"/>
            </a:p>
          </p:txBody>
        </p:sp>
      </p:grpSp>
      <p:grpSp>
        <p:nvGrpSpPr>
          <p:cNvPr id="106" name="Graphic 81">
            <a:extLst>
              <a:ext uri="{FF2B5EF4-FFF2-40B4-BE49-F238E27FC236}">
                <a16:creationId xmlns:a16="http://schemas.microsoft.com/office/drawing/2014/main" id="{50036D55-7F5A-49B8-A6E7-CB66AABC67AC}"/>
              </a:ext>
            </a:extLst>
          </p:cNvPr>
          <p:cNvGrpSpPr/>
          <p:nvPr/>
        </p:nvGrpSpPr>
        <p:grpSpPr>
          <a:xfrm>
            <a:off x="10684513" y="2915629"/>
            <a:ext cx="218884" cy="74639"/>
            <a:chOff x="10803480" y="3019057"/>
            <a:chExt cx="218884" cy="74639"/>
          </a:xfrm>
        </p:grpSpPr>
        <p:sp>
          <p:nvSpPr>
            <p:cNvPr id="107" name="Freeform: Shape 106">
              <a:extLst>
                <a:ext uri="{FF2B5EF4-FFF2-40B4-BE49-F238E27FC236}">
                  <a16:creationId xmlns:a16="http://schemas.microsoft.com/office/drawing/2014/main" id="{C8DA526B-3778-4800-8F47-6A3D7A60C2DE}"/>
                </a:ext>
              </a:extLst>
            </p:cNvPr>
            <p:cNvSpPr/>
            <p:nvPr/>
          </p:nvSpPr>
          <p:spPr>
            <a:xfrm>
              <a:off x="10803480" y="3078884"/>
              <a:ext cx="218884" cy="14812"/>
            </a:xfrm>
            <a:custGeom>
              <a:avLst/>
              <a:gdLst>
                <a:gd name="connsiteX0" fmla="*/ 218884 w 218884"/>
                <a:gd name="connsiteY0" fmla="*/ 0 h 14812"/>
                <a:gd name="connsiteX1" fmla="*/ 0 w 218884"/>
                <a:gd name="connsiteY1" fmla="*/ 0 h 14812"/>
              </a:gdLst>
              <a:ahLst/>
              <a:cxnLst>
                <a:cxn ang="0">
                  <a:pos x="connsiteX0" y="connsiteY0"/>
                </a:cxn>
                <a:cxn ang="0">
                  <a:pos x="connsiteX1" y="connsiteY1"/>
                </a:cxn>
              </a:cxnLst>
              <a:rect l="l" t="t" r="r" b="b"/>
              <a:pathLst>
                <a:path w="218884" h="14812">
                  <a:moveTo>
                    <a:pt x="218884" y="0"/>
                  </a:moveTo>
                  <a:lnTo>
                    <a:pt x="0" y="0"/>
                  </a:lnTo>
                </a:path>
              </a:pathLst>
            </a:custGeom>
            <a:ln w="28575" cap="rnd">
              <a:solidFill>
                <a:srgbClr val="0070C0"/>
              </a:solidFill>
              <a:prstDash val="solid"/>
              <a:round/>
            </a:ln>
          </p:spPr>
          <p:txBody>
            <a:bodyPr rtlCol="0" anchor="ctr"/>
            <a:lstStyle/>
            <a:p>
              <a:endParaRPr lang="en-US" dirty="0"/>
            </a:p>
          </p:txBody>
        </p:sp>
        <p:sp>
          <p:nvSpPr>
            <p:cNvPr id="108" name="Freeform: Shape 107">
              <a:extLst>
                <a:ext uri="{FF2B5EF4-FFF2-40B4-BE49-F238E27FC236}">
                  <a16:creationId xmlns:a16="http://schemas.microsoft.com/office/drawing/2014/main" id="{3C9E52B2-81C0-4D23-94D8-7F13A3F2E86F}"/>
                </a:ext>
              </a:extLst>
            </p:cNvPr>
            <p:cNvSpPr/>
            <p:nvPr/>
          </p:nvSpPr>
          <p:spPr>
            <a:xfrm>
              <a:off x="10803480" y="3019057"/>
              <a:ext cx="218884" cy="14812"/>
            </a:xfrm>
            <a:custGeom>
              <a:avLst/>
              <a:gdLst>
                <a:gd name="connsiteX0" fmla="*/ 218884 w 218884"/>
                <a:gd name="connsiteY0" fmla="*/ 0 h 14812"/>
                <a:gd name="connsiteX1" fmla="*/ 0 w 218884"/>
                <a:gd name="connsiteY1" fmla="*/ 0 h 14812"/>
              </a:gdLst>
              <a:ahLst/>
              <a:cxnLst>
                <a:cxn ang="0">
                  <a:pos x="connsiteX0" y="connsiteY0"/>
                </a:cxn>
                <a:cxn ang="0">
                  <a:pos x="connsiteX1" y="connsiteY1"/>
                </a:cxn>
              </a:cxnLst>
              <a:rect l="l" t="t" r="r" b="b"/>
              <a:pathLst>
                <a:path w="218884" h="14812">
                  <a:moveTo>
                    <a:pt x="218884" y="0"/>
                  </a:moveTo>
                  <a:lnTo>
                    <a:pt x="0" y="0"/>
                  </a:lnTo>
                </a:path>
              </a:pathLst>
            </a:custGeom>
            <a:ln w="28575" cap="rnd">
              <a:solidFill>
                <a:srgbClr val="0070C0"/>
              </a:solidFill>
              <a:prstDash val="solid"/>
              <a:round/>
            </a:ln>
          </p:spPr>
          <p:txBody>
            <a:bodyPr rtlCol="0" anchor="ctr"/>
            <a:lstStyle/>
            <a:p>
              <a:endParaRPr lang="en-US" dirty="0"/>
            </a:p>
          </p:txBody>
        </p:sp>
      </p:grpSp>
      <p:sp>
        <p:nvSpPr>
          <p:cNvPr id="115" name="Rectangle 114">
            <a:extLst>
              <a:ext uri="{FF2B5EF4-FFF2-40B4-BE49-F238E27FC236}">
                <a16:creationId xmlns:a16="http://schemas.microsoft.com/office/drawing/2014/main" id="{59C44415-C0B6-4033-BA77-D855E4BE412F}"/>
              </a:ext>
            </a:extLst>
          </p:cNvPr>
          <p:cNvSpPr/>
          <p:nvPr/>
        </p:nvSpPr>
        <p:spPr>
          <a:xfrm>
            <a:off x="10598130" y="2359387"/>
            <a:ext cx="1278112" cy="1492350"/>
          </a:xfrm>
          <a:prstGeom prst="rect">
            <a:avLst/>
          </a:prstGeom>
          <a:noFill/>
          <a:ln w="12700">
            <a:solidFill>
              <a:schemeClr val="accent3"/>
            </a:solidFill>
          </a:ln>
        </p:spPr>
        <p:style>
          <a:lnRef idx="0">
            <a:schemeClr val="accent1"/>
          </a:lnRef>
          <a:fillRef idx="1">
            <a:schemeClr val="accent1"/>
          </a:fillRef>
          <a:effectRef idx="0">
            <a:srgbClr val="000000"/>
          </a:effectRef>
          <a:fontRef idx="minor">
            <a:schemeClr val="lt1"/>
          </a:fontRef>
        </p:style>
        <p:txBody>
          <a:bodyPr lIns="41148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Checkpoint 1</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Checkpoint 2</a:t>
            </a:r>
          </a:p>
        </p:txBody>
      </p:sp>
      <p:sp>
        <p:nvSpPr>
          <p:cNvPr id="116" name="Freeform: Shape 115">
            <a:extLst>
              <a:ext uri="{FF2B5EF4-FFF2-40B4-BE49-F238E27FC236}">
                <a16:creationId xmlns:a16="http://schemas.microsoft.com/office/drawing/2014/main" id="{42BAB525-D59F-40CC-B2D4-1BED1958E2DC}"/>
              </a:ext>
            </a:extLst>
          </p:cNvPr>
          <p:cNvSpPr/>
          <p:nvPr/>
        </p:nvSpPr>
        <p:spPr>
          <a:xfrm>
            <a:off x="8430010" y="2325625"/>
            <a:ext cx="1558540" cy="1558538"/>
          </a:xfrm>
          <a:custGeom>
            <a:avLst/>
            <a:gdLst>
              <a:gd name="connsiteX0" fmla="*/ 1651926 w 1651925"/>
              <a:gd name="connsiteY0" fmla="*/ 825963 h 1651925"/>
              <a:gd name="connsiteX1" fmla="*/ 825963 w 1651925"/>
              <a:gd name="connsiteY1" fmla="*/ 1651926 h 1651925"/>
              <a:gd name="connsiteX2" fmla="*/ 0 w 1651925"/>
              <a:gd name="connsiteY2" fmla="*/ 825963 h 1651925"/>
              <a:gd name="connsiteX3" fmla="*/ 825963 w 1651925"/>
              <a:gd name="connsiteY3" fmla="*/ 0 h 1651925"/>
              <a:gd name="connsiteX4" fmla="*/ 1651926 w 1651925"/>
              <a:gd name="connsiteY4" fmla="*/ 825963 h 165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925" h="1651925">
                <a:moveTo>
                  <a:pt x="1651926" y="825963"/>
                </a:moveTo>
                <a:cubicBezTo>
                  <a:pt x="1651926" y="1282129"/>
                  <a:pt x="1282129" y="1651926"/>
                  <a:pt x="825963" y="1651926"/>
                </a:cubicBezTo>
                <a:cubicBezTo>
                  <a:pt x="369796" y="1651926"/>
                  <a:pt x="0" y="1282129"/>
                  <a:pt x="0" y="825963"/>
                </a:cubicBezTo>
                <a:cubicBezTo>
                  <a:pt x="0" y="369796"/>
                  <a:pt x="369796" y="0"/>
                  <a:pt x="825963" y="0"/>
                </a:cubicBezTo>
                <a:cubicBezTo>
                  <a:pt x="1282129" y="0"/>
                  <a:pt x="1651926" y="369796"/>
                  <a:pt x="1651926" y="825963"/>
                </a:cubicBezTo>
                <a:close/>
              </a:path>
            </a:pathLst>
          </a:custGeom>
          <a:solidFill>
            <a:schemeClr val="accent1">
              <a:alpha val="80000"/>
            </a:schemeClr>
          </a:solidFill>
          <a:ln w="85725" cap="flat">
            <a:noFill/>
            <a:prstDash val="solid"/>
            <a:miter/>
          </a:ln>
        </p:spPr>
        <p:txBody>
          <a:bodyPr rtlCol="0" anchor="ctr"/>
          <a:lstStyle/>
          <a:p>
            <a:pPr algn="ctr"/>
            <a:r>
              <a:rPr lang="en-US" dirty="0">
                <a:solidFill>
                  <a:schemeClr val="bg1"/>
                </a:solidFill>
              </a:rPr>
              <a:t>Exhausted</a:t>
            </a:r>
          </a:p>
          <a:p>
            <a:pPr algn="ctr"/>
            <a:r>
              <a:rPr lang="en-US" dirty="0">
                <a:solidFill>
                  <a:schemeClr val="bg1"/>
                </a:solidFill>
              </a:rPr>
              <a:t>T Cell</a:t>
            </a:r>
          </a:p>
        </p:txBody>
      </p:sp>
      <p:sp>
        <p:nvSpPr>
          <p:cNvPr id="7" name="Rectangle 6">
            <a:extLst>
              <a:ext uri="{FF2B5EF4-FFF2-40B4-BE49-F238E27FC236}">
                <a16:creationId xmlns:a16="http://schemas.microsoft.com/office/drawing/2014/main" id="{B0C59F70-5E60-654D-AB69-6F3992CB5E20}"/>
              </a:ext>
            </a:extLst>
          </p:cNvPr>
          <p:cNvSpPr/>
          <p:nvPr/>
        </p:nvSpPr>
        <p:spPr>
          <a:xfrm>
            <a:off x="365125" y="0"/>
            <a:ext cx="3469219" cy="2616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kumimoji="0" lang="en-US" sz="1100" b="1" i="0" u="none" strike="noStrike" kern="1200" cap="none" spc="0" normalizeH="0" baseline="0" noProof="0" dirty="0">
                <a:ln>
                  <a:noFill/>
                </a:ln>
                <a:solidFill>
                  <a:srgbClr val="595454"/>
                </a:solidFill>
                <a:effectLst/>
                <a:uLnTx/>
                <a:uFillTx/>
                <a:latin typeface="Trebuchet MS"/>
                <a:ea typeface="+mj-ea"/>
                <a:cs typeface="+mj-cs"/>
              </a:rPr>
              <a:t>Exploring the potential for pathway combinations</a:t>
            </a:r>
            <a:endParaRPr lang="en-US" sz="1100" b="1" dirty="0">
              <a:solidFill>
                <a:schemeClr val="tx1"/>
              </a:solidFill>
              <a:cs typeface="Arial"/>
            </a:endParaRPr>
          </a:p>
        </p:txBody>
      </p:sp>
    </p:spTree>
    <p:extLst>
      <p:ext uri="{BB962C8B-B14F-4D97-AF65-F5344CB8AC3E}">
        <p14:creationId xmlns:p14="http://schemas.microsoft.com/office/powerpoint/2010/main" val="281767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3B185C4-5293-4777-82EF-9F1CB9D6C597}"/>
              </a:ext>
            </a:extLst>
          </p:cNvPr>
          <p:cNvSpPr>
            <a:spLocks noGrp="1"/>
          </p:cNvSpPr>
          <p:nvPr>
            <p:ph type="title"/>
          </p:nvPr>
        </p:nvSpPr>
        <p:spPr/>
        <p:txBody>
          <a:bodyPr/>
          <a:lstStyle/>
          <a:p>
            <a:r>
              <a:rPr lang="en-US" dirty="0"/>
              <a:t>I-O research is constantly evolving</a:t>
            </a:r>
          </a:p>
        </p:txBody>
      </p:sp>
      <p:sp>
        <p:nvSpPr>
          <p:cNvPr id="6" name="Content Placeholder 5">
            <a:extLst>
              <a:ext uri="{FF2B5EF4-FFF2-40B4-BE49-F238E27FC236}">
                <a16:creationId xmlns:a16="http://schemas.microsoft.com/office/drawing/2014/main" id="{BDD46B70-4CEA-4814-A6EF-BE84DFAA36B9}"/>
              </a:ext>
            </a:extLst>
          </p:cNvPr>
          <p:cNvSpPr>
            <a:spLocks noGrp="1"/>
          </p:cNvSpPr>
          <p:nvPr>
            <p:ph idx="1"/>
          </p:nvPr>
        </p:nvSpPr>
        <p:spPr>
          <a:xfrm>
            <a:off x="365125" y="1262020"/>
            <a:ext cx="11461749" cy="4242530"/>
          </a:xfrm>
        </p:spPr>
        <p:txBody>
          <a:bodyPr/>
          <a:lstStyle/>
          <a:p>
            <a:pPr marL="0" indent="0">
              <a:spcBef>
                <a:spcPts val="600"/>
              </a:spcBef>
              <a:buNone/>
            </a:pPr>
            <a:r>
              <a:rPr lang="en-US" sz="1600" dirty="0"/>
              <a:t>Some of the ongoing research at Bristol Myers Squibb focuses on: </a:t>
            </a:r>
          </a:p>
          <a:p>
            <a:pPr>
              <a:spcBef>
                <a:spcPts val="600"/>
              </a:spcBef>
            </a:pPr>
            <a:r>
              <a:rPr lang="en-US" sz="1600" dirty="0"/>
              <a:t>Building an understanding of the dynamic mechanisms that govern the immune system's response to cancer</a:t>
            </a:r>
          </a:p>
          <a:p>
            <a:pPr>
              <a:spcBef>
                <a:spcPts val="600"/>
              </a:spcBef>
            </a:pPr>
            <a:r>
              <a:rPr lang="en-US" sz="1600" dirty="0"/>
              <a:t>Understanding the role of immune signaling pathways, either alone or in combination, and how they can be modulated to restore the body's natural ability to fight cancer</a:t>
            </a:r>
          </a:p>
          <a:p>
            <a:pPr>
              <a:spcBef>
                <a:spcPts val="600"/>
              </a:spcBef>
            </a:pPr>
            <a:r>
              <a:rPr lang="en-US" sz="1600" dirty="0"/>
              <a:t>Investigating how checkpoint pathways may act as regulatory switches for immune cells and how they can be exploited by tumor cells in cancer</a:t>
            </a:r>
          </a:p>
          <a:p>
            <a:pPr>
              <a:spcBef>
                <a:spcPts val="600"/>
              </a:spcBef>
            </a:pPr>
            <a:r>
              <a:rPr lang="en-US" sz="1600" dirty="0"/>
              <a:t>Exploring the potential of I-O by modulating multiple immune pathways to augment antitumor activity in the treatment of earlier stages of cancer</a:t>
            </a:r>
          </a:p>
          <a:p>
            <a:pPr>
              <a:spcBef>
                <a:spcPts val="600"/>
              </a:spcBef>
            </a:pPr>
            <a:r>
              <a:rPr lang="en-US" sz="1600" dirty="0"/>
              <a:t>Identifying I-O biomarkers that clarify the unique interplay between the immune system and the tumor and that may help to optimize personalized medicine and improve patient outcomes</a:t>
            </a:r>
          </a:p>
          <a:p>
            <a:pPr>
              <a:spcBef>
                <a:spcPts val="600"/>
              </a:spcBef>
            </a:pPr>
            <a:r>
              <a:rPr lang="en-US" sz="1600" dirty="0"/>
              <a:t>Developing a more comprehensive approach to endpoint assessment, to better recognize the potential benefit of I-O research</a:t>
            </a:r>
          </a:p>
          <a:p>
            <a:pPr>
              <a:spcBef>
                <a:spcPts val="600"/>
              </a:spcBef>
            </a:pPr>
            <a:r>
              <a:rPr lang="en-US" sz="1600" dirty="0"/>
              <a:t>Exploring the potential for immunotherapy in combination with other immunotherapies or treatment modalities</a:t>
            </a:r>
          </a:p>
          <a:p>
            <a:pPr>
              <a:spcBef>
                <a:spcPts val="600"/>
              </a:spcBef>
            </a:pPr>
            <a:r>
              <a:rPr lang="en-US" sz="1600" dirty="0"/>
              <a:t>Identifying strategies to enhance or optimize current anticancer treatments to address unmet needs across malignancies</a:t>
            </a:r>
          </a:p>
          <a:p>
            <a:pPr marL="0" indent="0">
              <a:spcBef>
                <a:spcPts val="600"/>
              </a:spcBef>
              <a:buNone/>
            </a:pPr>
            <a:endParaRPr lang="en-US" sz="1600" dirty="0"/>
          </a:p>
        </p:txBody>
      </p:sp>
      <p:sp>
        <p:nvSpPr>
          <p:cNvPr id="11" name="TextBox 10">
            <a:extLst>
              <a:ext uri="{FF2B5EF4-FFF2-40B4-BE49-F238E27FC236}">
                <a16:creationId xmlns:a16="http://schemas.microsoft.com/office/drawing/2014/main" id="{C32CC068-D747-450B-A74F-3F4049CCDC81}"/>
              </a:ext>
            </a:extLst>
          </p:cNvPr>
          <p:cNvSpPr txBox="1"/>
          <p:nvPr/>
        </p:nvSpPr>
        <p:spPr>
          <a:xfrm>
            <a:off x="365125" y="5543770"/>
            <a:ext cx="11461749" cy="584775"/>
          </a:xfrm>
          <a:prstGeom prst="rect">
            <a:avLst/>
          </a:prstGeom>
          <a:solidFill>
            <a:schemeClr val="accent6"/>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rtlCol="0" anchor="ctr">
            <a:spAutoFit/>
          </a:bodyPr>
          <a:lstStyle>
            <a:defPPr>
              <a:defRPr lang="en-US"/>
            </a:defPPr>
            <a:lvl1pPr indent="0" algn="ctr">
              <a:spcBef>
                <a:spcPct val="20000"/>
              </a:spcBef>
              <a:buFont typeface="Arial"/>
              <a:buNone/>
              <a:defRPr sz="1600" b="1">
                <a:solidFill>
                  <a:srgbClr val="115E67"/>
                </a:solidFill>
                <a:ea typeface="+mj-ea"/>
                <a:cs typeface="+mj-cs"/>
              </a:defRPr>
            </a:lvl1pPr>
            <a:lvl2pPr marL="742950" indent="-285750">
              <a:spcBef>
                <a:spcPct val="20000"/>
              </a:spcBef>
              <a:buFont typeface="Arial"/>
              <a:buChar char="–"/>
              <a:defRPr sz="2000">
                <a:solidFill>
                  <a:schemeClr val="lt1"/>
                </a:solidFill>
              </a:defRPr>
            </a:lvl2pPr>
            <a:lvl3pPr marL="1143000" indent="-228600">
              <a:spcBef>
                <a:spcPct val="20000"/>
              </a:spcBef>
              <a:buFont typeface="Arial"/>
              <a:buChar char="•"/>
              <a:defRPr sz="1600">
                <a:solidFill>
                  <a:schemeClr val="lt1"/>
                </a:solidFill>
              </a:defRPr>
            </a:lvl3pPr>
            <a:lvl4pPr marL="1600200" indent="-228600">
              <a:spcBef>
                <a:spcPct val="20000"/>
              </a:spcBef>
              <a:buFont typeface="Arial"/>
              <a:buChar char="–"/>
              <a:defRPr sz="1200">
                <a:solidFill>
                  <a:schemeClr val="lt1"/>
                </a:solidFill>
              </a:defRPr>
            </a:lvl4pPr>
            <a:lvl5pPr marL="2057400" indent="-228600">
              <a:spcBef>
                <a:spcPct val="20000"/>
              </a:spcBef>
              <a:buFont typeface="Arial"/>
              <a:buChar char="»"/>
              <a:defRPr sz="1200">
                <a:solidFill>
                  <a:schemeClr val="lt1"/>
                </a:solidFill>
              </a:defRPr>
            </a:lvl5pPr>
            <a:lvl6pPr marL="2514600" indent="-228600">
              <a:spcBef>
                <a:spcPct val="20000"/>
              </a:spcBef>
              <a:buFont typeface="Arial"/>
              <a:buChar char="•"/>
              <a:defRPr sz="2000">
                <a:solidFill>
                  <a:schemeClr val="lt1"/>
                </a:solidFill>
              </a:defRPr>
            </a:lvl6pPr>
            <a:lvl7pPr marL="2971800" indent="-228600">
              <a:spcBef>
                <a:spcPct val="20000"/>
              </a:spcBef>
              <a:buFont typeface="Arial"/>
              <a:buChar char="•"/>
              <a:defRPr sz="2000">
                <a:solidFill>
                  <a:schemeClr val="lt1"/>
                </a:solidFill>
              </a:defRPr>
            </a:lvl7pPr>
            <a:lvl8pPr marL="3429000" indent="-228600">
              <a:spcBef>
                <a:spcPct val="20000"/>
              </a:spcBef>
              <a:buFont typeface="Arial"/>
              <a:buChar char="•"/>
              <a:defRPr sz="2000">
                <a:solidFill>
                  <a:schemeClr val="lt1"/>
                </a:solidFill>
              </a:defRPr>
            </a:lvl8pPr>
            <a:lvl9pPr marL="3886200" indent="-228600">
              <a:spcBef>
                <a:spcPct val="20000"/>
              </a:spcBef>
              <a:buFont typeface="Arial"/>
              <a:buChar char="•"/>
              <a:defRPr sz="2000">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i="0" u="none" strike="noStrike" kern="1200" cap="none" spc="0" normalizeH="0" baseline="0" noProof="0" dirty="0">
                <a:ln>
                  <a:noFill/>
                </a:ln>
                <a:solidFill>
                  <a:srgbClr val="595454"/>
                </a:solidFill>
                <a:effectLst/>
                <a:uLnTx/>
                <a:uFillTx/>
                <a:latin typeface="Trebuchet MS"/>
                <a:ea typeface="+mj-ea"/>
                <a:cs typeface="+mj-cs"/>
              </a:rPr>
              <a:t>The potential of I-O research continues to expand, driven by the many patients with advanced </a:t>
            </a:r>
            <a:br>
              <a:rPr kumimoji="0" lang="en-US" i="0" u="none" strike="noStrike" kern="1200" cap="none" spc="0" normalizeH="0" baseline="0" noProof="0" dirty="0">
                <a:ln>
                  <a:noFill/>
                </a:ln>
                <a:solidFill>
                  <a:srgbClr val="595454"/>
                </a:solidFill>
                <a:effectLst/>
                <a:uLnTx/>
                <a:uFillTx/>
                <a:latin typeface="Trebuchet MS"/>
                <a:ea typeface="+mj-ea"/>
                <a:cs typeface="+mj-cs"/>
              </a:rPr>
            </a:br>
            <a:r>
              <a:rPr kumimoji="0" lang="en-US" i="0" u="none" strike="noStrike" kern="1200" cap="none" spc="0" normalizeH="0" baseline="0" noProof="0" dirty="0">
                <a:ln>
                  <a:noFill/>
                </a:ln>
                <a:solidFill>
                  <a:srgbClr val="595454"/>
                </a:solidFill>
                <a:effectLst/>
                <a:uLnTx/>
                <a:uFillTx/>
                <a:latin typeface="Trebuchet MS"/>
                <a:ea typeface="+mj-ea"/>
                <a:cs typeface="+mj-cs"/>
              </a:rPr>
              <a:t>cancer who await the offer of renewed hope and the potential of a longer life.</a:t>
            </a:r>
          </a:p>
        </p:txBody>
      </p:sp>
      <p:sp>
        <p:nvSpPr>
          <p:cNvPr id="14" name="Slide Number Placeholder 13">
            <a:extLst>
              <a:ext uri="{FF2B5EF4-FFF2-40B4-BE49-F238E27FC236}">
                <a16:creationId xmlns:a16="http://schemas.microsoft.com/office/drawing/2014/main" id="{A76DED6E-706F-462D-A7CB-D74C4F45ECC2}"/>
              </a:ext>
            </a:extLst>
          </p:cNvPr>
          <p:cNvSpPr>
            <a:spLocks noGrp="1"/>
          </p:cNvSpPr>
          <p:nvPr>
            <p:ph type="sldNum" sz="quarter" idx="12"/>
          </p:nvPr>
        </p:nvSpPr>
        <p:spPr/>
        <p:txBody>
          <a:bodyPr/>
          <a:lstStyle/>
          <a:p>
            <a:fld id="{B58DE5F1-E0F9-4CCA-92B7-7A6FC4DFEE14}" type="slidenum">
              <a:rPr lang="en-US" smtClean="0"/>
              <a:t>67</a:t>
            </a:fld>
            <a:endParaRPr lang="en-US" dirty="0"/>
          </a:p>
        </p:txBody>
      </p:sp>
    </p:spTree>
    <p:custDataLst>
      <p:tags r:id="rId1"/>
    </p:custDataLst>
    <p:extLst>
      <p:ext uri="{BB962C8B-B14F-4D97-AF65-F5344CB8AC3E}">
        <p14:creationId xmlns:p14="http://schemas.microsoft.com/office/powerpoint/2010/main" val="2980223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DBF5-CE6E-4A86-876A-DBFD048D47E1}"/>
              </a:ext>
            </a:extLst>
          </p:cNvPr>
          <p:cNvSpPr>
            <a:spLocks noGrp="1"/>
          </p:cNvSpPr>
          <p:nvPr>
            <p:ph type="title"/>
          </p:nvPr>
        </p:nvSpPr>
        <p:spPr>
          <a:xfrm>
            <a:off x="365759" y="365760"/>
            <a:ext cx="10378440" cy="914400"/>
          </a:xfrm>
        </p:spPr>
        <p:txBody>
          <a:bodyPr>
            <a:noAutofit/>
          </a:bodyPr>
          <a:lstStyle/>
          <a:p>
            <a:r>
              <a:rPr lang="en-US" dirty="0"/>
              <a:t>References for Topic 1 (1 of 2) </a:t>
            </a:r>
          </a:p>
        </p:txBody>
      </p:sp>
      <p:sp>
        <p:nvSpPr>
          <p:cNvPr id="8" name="Content Placeholder 7">
            <a:extLst>
              <a:ext uri="{FF2B5EF4-FFF2-40B4-BE49-F238E27FC236}">
                <a16:creationId xmlns:a16="http://schemas.microsoft.com/office/drawing/2014/main" id="{3C665962-C11F-4BAB-B0A8-7910759F5C02}"/>
              </a:ext>
            </a:extLst>
          </p:cNvPr>
          <p:cNvSpPr>
            <a:spLocks noGrp="1"/>
          </p:cNvSpPr>
          <p:nvPr>
            <p:ph idx="1"/>
          </p:nvPr>
        </p:nvSpPr>
        <p:spPr>
          <a:xfrm>
            <a:off x="365759" y="1554480"/>
            <a:ext cx="11461115" cy="4572000"/>
          </a:xfrm>
        </p:spPr>
        <p:txBody>
          <a:bodyPr numCol="2"/>
          <a:lstStyle/>
          <a:p>
            <a:pPr marL="342900" indent="-342900">
              <a:spcBef>
                <a:spcPts val="0"/>
              </a:spcBef>
              <a:buFont typeface="+mj-lt"/>
              <a:buAutoNum type="arabicPeriod"/>
            </a:pPr>
            <a:r>
              <a:rPr lang="en-US" sz="900" dirty="0"/>
              <a:t>Warrington R, Watson W, Kim HL, Antonetti FR. An introduction to immunology and immunopathology. </a:t>
            </a:r>
            <a:r>
              <a:rPr lang="en-US" sz="900" i="1" dirty="0"/>
              <a:t>Allergy Asthma Clin Immunol</a:t>
            </a:r>
            <a:r>
              <a:rPr lang="en-US" sz="900" dirty="0"/>
              <a:t>. 2011;7(suppl 1):S1-S8.</a:t>
            </a:r>
          </a:p>
          <a:p>
            <a:pPr marL="342900" indent="-342900">
              <a:spcBef>
                <a:spcPts val="0"/>
              </a:spcBef>
              <a:buFont typeface="+mj-lt"/>
              <a:buAutoNum type="arabicPeriod"/>
            </a:pPr>
            <a:r>
              <a:rPr lang="en-US" sz="900" dirty="0"/>
              <a:t>Van Parijs L, Abbas AK. Homeostasis and self-tolerance in the immune system: turning lymphocytes off. </a:t>
            </a:r>
            <a:r>
              <a:rPr lang="en-US" sz="900" i="1" dirty="0"/>
              <a:t>Science</a:t>
            </a:r>
            <a:r>
              <a:rPr lang="en-US" sz="900" dirty="0"/>
              <a:t>. 1998;280(5361):243-248.</a:t>
            </a:r>
          </a:p>
          <a:p>
            <a:pPr marL="342900" indent="-342900">
              <a:spcBef>
                <a:spcPts val="0"/>
              </a:spcBef>
              <a:buFont typeface="+mj-lt"/>
              <a:buAutoNum type="arabicPeriod"/>
            </a:pPr>
            <a:r>
              <a:rPr lang="en-US" sz="900" dirty="0"/>
              <a:t>Janeway Jr CA, Travers P, Walport M, Shlomchik MJ. </a:t>
            </a:r>
            <a:r>
              <a:rPr lang="en-US" sz="900" i="1" dirty="0"/>
              <a:t>Immunobiology: The Immune System in Health and Disease</a:t>
            </a:r>
            <a:r>
              <a:rPr lang="en-US" sz="900" dirty="0"/>
              <a:t>. 5th ed. New York, NY: Garland Publishing; 2001.</a:t>
            </a:r>
          </a:p>
          <a:p>
            <a:pPr marL="342900" indent="-342900">
              <a:spcBef>
                <a:spcPts val="0"/>
              </a:spcBef>
              <a:buFont typeface="+mj-lt"/>
              <a:buAutoNum type="arabicPeriod"/>
            </a:pPr>
            <a:r>
              <a:rPr lang="en-US" sz="900" dirty="0"/>
              <a:t>Mapara MY, Sykes M. Tolerance and cancer: mechanisms of tumor evasion and strategies for breaking tolerance. </a:t>
            </a:r>
            <a:r>
              <a:rPr lang="en-US" sz="900" i="1" dirty="0"/>
              <a:t>J Clin Oncol</a:t>
            </a:r>
            <a:r>
              <a:rPr lang="en-US" sz="900" dirty="0"/>
              <a:t>. 2004;22(6):1136-1151. </a:t>
            </a:r>
          </a:p>
          <a:p>
            <a:pPr marL="342900" indent="-342900">
              <a:spcBef>
                <a:spcPts val="0"/>
              </a:spcBef>
              <a:buFont typeface="+mj-lt"/>
              <a:buAutoNum type="arabicPeriod"/>
            </a:pPr>
            <a:r>
              <a:rPr lang="en-US" sz="900" dirty="0"/>
              <a:t>Schumacher TN, Schreiber RD. Neoantigens in cancer immunotherapy. </a:t>
            </a:r>
            <a:r>
              <a:rPr lang="en-US" sz="900" i="1" dirty="0"/>
              <a:t>Science</a:t>
            </a:r>
            <a:r>
              <a:rPr lang="en-US" sz="900" dirty="0"/>
              <a:t>. 2015;348(6230):69-74.</a:t>
            </a:r>
          </a:p>
          <a:p>
            <a:pPr marL="342900" indent="-342900">
              <a:spcBef>
                <a:spcPts val="0"/>
              </a:spcBef>
              <a:buFont typeface="+mj-lt"/>
              <a:buAutoNum type="arabicPeriod"/>
            </a:pPr>
            <a:r>
              <a:rPr lang="en-US" sz="900" dirty="0"/>
              <a:t>Nikolich-Zugich J. Ageing and life-long maintenance of T-cell subsets in the face of latent persistent infections. </a:t>
            </a:r>
            <a:r>
              <a:rPr lang="en-US" sz="900" i="1" dirty="0"/>
              <a:t>Nat Rev Immunol</a:t>
            </a:r>
            <a:r>
              <a:rPr lang="en-US" sz="900" dirty="0"/>
              <a:t>. 2008;8(7):512-522.</a:t>
            </a:r>
          </a:p>
          <a:p>
            <a:pPr marL="342900" indent="-342900">
              <a:spcBef>
                <a:spcPts val="0"/>
              </a:spcBef>
              <a:buFont typeface="+mj-lt"/>
              <a:buAutoNum type="arabicPeriod"/>
            </a:pPr>
            <a:r>
              <a:rPr lang="en-US" sz="900" dirty="0"/>
              <a:t>Kaech SM, Wherry EJ, Ahmed R, et al. Effector and memory T-cell differentiation: implications for vaccine development. </a:t>
            </a:r>
            <a:r>
              <a:rPr lang="en-US" sz="900" i="1" dirty="0"/>
              <a:t>Nat Rev Immunol</a:t>
            </a:r>
            <a:r>
              <a:rPr lang="en-US" sz="900" dirty="0"/>
              <a:t>. 2002;2:251-262. </a:t>
            </a:r>
          </a:p>
          <a:p>
            <a:pPr marL="342900" indent="-342900">
              <a:spcBef>
                <a:spcPts val="0"/>
              </a:spcBef>
              <a:buFont typeface="+mj-lt"/>
              <a:buAutoNum type="arabicPeriod"/>
            </a:pPr>
            <a:r>
              <a:rPr lang="en-US" sz="900" dirty="0"/>
              <a:t>Lau LL, Jamieson BD, Somasundaram T, Ahmed R. Cytotoxic T-cell memory without antigen. </a:t>
            </a:r>
            <a:r>
              <a:rPr lang="en-US" sz="900" i="1" dirty="0"/>
              <a:t>Nature</a:t>
            </a:r>
            <a:r>
              <a:rPr lang="en-US" sz="900" dirty="0"/>
              <a:t>. 1994;369(6482):648-652.</a:t>
            </a:r>
          </a:p>
          <a:p>
            <a:pPr marL="342900" indent="-342900">
              <a:spcBef>
                <a:spcPts val="0"/>
              </a:spcBef>
              <a:buFont typeface="+mj-lt"/>
              <a:buAutoNum type="arabicPeriod"/>
            </a:pPr>
            <a:r>
              <a:rPr lang="en-US" sz="900" dirty="0"/>
              <a:t>Xiang R, Lode HN, Gillies SD, Reisfeld RA. T cell memory against colon carcinoma is long-lived in the absence of antigen. </a:t>
            </a:r>
            <a:r>
              <a:rPr lang="en-US" sz="900" i="1" dirty="0"/>
              <a:t>J Immunol</a:t>
            </a:r>
            <a:r>
              <a:rPr lang="en-US" sz="900" dirty="0"/>
              <a:t>. 1999;163(7):3676-3683.</a:t>
            </a:r>
          </a:p>
          <a:p>
            <a:pPr marL="342900" indent="-342900">
              <a:spcBef>
                <a:spcPts val="0"/>
              </a:spcBef>
              <a:buFont typeface="+mj-lt"/>
              <a:buAutoNum type="arabicPeriod"/>
            </a:pPr>
            <a:r>
              <a:rPr lang="en-US" sz="900" dirty="0"/>
              <a:t>Cerwenka A, Bakker ABH, McClanahan T, et al. Retinoic acid early inducible genes define a ligand family for the activating NKG2D receptor in mice. </a:t>
            </a:r>
            <a:r>
              <a:rPr lang="en-US" sz="900" i="1" dirty="0"/>
              <a:t>Immunity</a:t>
            </a:r>
            <a:r>
              <a:rPr lang="en-US" sz="900" dirty="0"/>
              <a:t>. 2000;12(6):721-727.</a:t>
            </a:r>
          </a:p>
          <a:p>
            <a:pPr marL="342900" indent="-342900">
              <a:spcBef>
                <a:spcPts val="0"/>
              </a:spcBef>
              <a:buFont typeface="+mj-lt"/>
              <a:buAutoNum type="arabicPeriod"/>
            </a:pPr>
            <a:r>
              <a:rPr lang="en-US" sz="900" dirty="0"/>
              <a:t>Vanherberghen B, Olofsson PE, Forslund E, et al. Classification of human natural killer cells based on migration behavior and cytotoxic response. </a:t>
            </a:r>
            <a:r>
              <a:rPr lang="en-US" sz="900" i="1" dirty="0"/>
              <a:t>Blood</a:t>
            </a:r>
            <a:r>
              <a:rPr lang="en-US" sz="900" dirty="0"/>
              <a:t>. 2013;121(8):1326-1334.</a:t>
            </a:r>
          </a:p>
          <a:p>
            <a:pPr marL="342900" indent="-342900">
              <a:spcBef>
                <a:spcPts val="0"/>
              </a:spcBef>
              <a:buFont typeface="+mj-lt"/>
              <a:buAutoNum type="arabicPeriod"/>
            </a:pPr>
            <a:r>
              <a:rPr lang="en-US" sz="900" dirty="0"/>
              <a:t>Bryceson YT, Ljunggren HG, Long EO. Minimal requirement for induction of natural cytotoxicity and intersection of activation signals by inhibitory receptors. </a:t>
            </a:r>
            <a:r>
              <a:rPr lang="en-US" sz="900" i="1" dirty="0"/>
              <a:t>Blood</a:t>
            </a:r>
            <a:r>
              <a:rPr lang="en-US" sz="900" dirty="0"/>
              <a:t>. 2009;114(13):2657-2666. </a:t>
            </a:r>
          </a:p>
          <a:p>
            <a:pPr marL="342900" indent="-342900">
              <a:spcBef>
                <a:spcPts val="0"/>
              </a:spcBef>
              <a:buFont typeface="+mj-lt"/>
              <a:buAutoNum type="arabicPeriod"/>
            </a:pPr>
            <a:r>
              <a:rPr lang="en-US" sz="900" dirty="0"/>
              <a:t>Ghiringhelli F, Apetoh L, Tesniere A, et al. Activation of the NLRP3 inflammasome in dendritic cells induces IL-1</a:t>
            </a:r>
            <a:r>
              <a:rPr lang="el-GR" sz="900" dirty="0"/>
              <a:t>β–</a:t>
            </a:r>
            <a:r>
              <a:rPr lang="en-US" sz="900" dirty="0"/>
              <a:t>dependent adaptive immunity against tumors. </a:t>
            </a:r>
            <a:r>
              <a:rPr lang="en-US" sz="900" i="1" dirty="0"/>
              <a:t>Nat Med</a:t>
            </a:r>
            <a:r>
              <a:rPr lang="en-US" sz="900" dirty="0"/>
              <a:t>. 2009;15(10):1170-1178.</a:t>
            </a:r>
          </a:p>
          <a:p>
            <a:pPr marL="342900" indent="-342900">
              <a:spcBef>
                <a:spcPts val="0"/>
              </a:spcBef>
              <a:buFont typeface="+mj-lt"/>
              <a:buAutoNum type="arabicPeriod"/>
            </a:pPr>
            <a:r>
              <a:rPr lang="en-US" sz="900" dirty="0"/>
              <a:t>Liu C, Lou Y, Lizée G, et al. Plasmacytoid dendritic cells induce NK cell–dependent, tumor antigen–specific T cell cross-priming and tumor regression in mice. </a:t>
            </a:r>
            <a:r>
              <a:rPr lang="en-US" sz="900" i="1" dirty="0"/>
              <a:t>J Clin Invest</a:t>
            </a:r>
            <a:r>
              <a:rPr lang="en-US" sz="900" dirty="0"/>
              <a:t>. 2008;118(3):1165-1175.</a:t>
            </a:r>
          </a:p>
          <a:p>
            <a:pPr marL="342900" indent="-342900">
              <a:spcBef>
                <a:spcPts val="0"/>
              </a:spcBef>
              <a:buFont typeface="+mj-lt"/>
              <a:buAutoNum type="arabicPeriod"/>
            </a:pPr>
            <a:r>
              <a:rPr lang="en-US" sz="900" dirty="0"/>
              <a:t>Zhang Q, Zhu B, Li Y. Resolution of cancer-promoting inflammation: a new approach for anticancer therapy. </a:t>
            </a:r>
            <a:r>
              <a:rPr lang="en-US" sz="900" i="1" dirty="0"/>
              <a:t>Front Immunol</a:t>
            </a:r>
            <a:r>
              <a:rPr lang="en-US" sz="900" dirty="0"/>
              <a:t>. 2017;8:71. doi:10.3389/fimmu.2017.00071.</a:t>
            </a:r>
          </a:p>
          <a:p>
            <a:pPr marL="342900" indent="-342900">
              <a:spcBef>
                <a:spcPts val="0"/>
              </a:spcBef>
              <a:buFont typeface="+mj-lt"/>
              <a:buAutoNum type="arabicPeriod"/>
            </a:pPr>
            <a:r>
              <a:rPr lang="en-US" sz="900" dirty="0"/>
              <a:t>Zitvogel L, Galluzzi L, Kepp O, Smyth MJ, Kroemer G. Type I interferons in anticancer immunity. </a:t>
            </a:r>
            <a:r>
              <a:rPr lang="en-US" sz="900" i="1" dirty="0"/>
              <a:t>Nat Rev Immunol</a:t>
            </a:r>
            <a:r>
              <a:rPr lang="en-US" sz="900" dirty="0"/>
              <a:t>. 2015;15(7):405-414. </a:t>
            </a:r>
          </a:p>
          <a:p>
            <a:pPr marL="342900" indent="-342900">
              <a:spcBef>
                <a:spcPts val="0"/>
              </a:spcBef>
              <a:buFont typeface="+mj-lt"/>
              <a:buAutoNum type="arabicPeriod"/>
            </a:pPr>
            <a:r>
              <a:rPr lang="en-US" sz="900" dirty="0"/>
              <a:t>Woo S-R, Fuertes MB, Corrales L, et al. STING-dependent cytosolic DNA sensing mediates innate immune recognition of immunogenic tumors. </a:t>
            </a:r>
            <a:r>
              <a:rPr lang="en-US" sz="900" i="1" dirty="0"/>
              <a:t>Immunity</a:t>
            </a:r>
            <a:r>
              <a:rPr lang="en-US" sz="900" dirty="0"/>
              <a:t>. 2014;41(5):830-842.</a:t>
            </a:r>
          </a:p>
          <a:p>
            <a:pPr marL="342900" indent="-342900">
              <a:spcBef>
                <a:spcPts val="0"/>
              </a:spcBef>
              <a:buFont typeface="+mj-lt"/>
              <a:buAutoNum type="arabicPeriod"/>
            </a:pPr>
            <a:endParaRPr lang="en-US" sz="900" dirty="0"/>
          </a:p>
          <a:p>
            <a:pPr marL="342900" indent="-342900">
              <a:spcBef>
                <a:spcPts val="0"/>
              </a:spcBef>
              <a:buFont typeface="+mj-lt"/>
              <a:buAutoNum type="arabicPeriod"/>
            </a:pPr>
            <a:r>
              <a:rPr lang="en-US" sz="900" dirty="0"/>
              <a:t>He Y, Hara H, Núñez G. Mechanism and regulation of NLRP3 inflammasome activation. </a:t>
            </a:r>
            <a:r>
              <a:rPr lang="en-US" sz="900" i="1" dirty="0"/>
              <a:t>Trends Biochem Sci</a:t>
            </a:r>
            <a:r>
              <a:rPr lang="en-US" sz="900" dirty="0"/>
              <a:t>. 2016;41(12):1012-1021.</a:t>
            </a:r>
          </a:p>
          <a:p>
            <a:pPr marL="342900" indent="-342900">
              <a:spcBef>
                <a:spcPts val="0"/>
              </a:spcBef>
              <a:buFont typeface="+mj-lt"/>
              <a:buAutoNum type="arabicPeriod"/>
            </a:pPr>
            <a:r>
              <a:rPr lang="en-US" sz="900" dirty="0"/>
              <a:t>Shao B-Z, Xu Z-Q, Han B-Z, Su D-F, Liu C. NLRP3 inflammasome and its inhibitors: a review. </a:t>
            </a:r>
            <a:r>
              <a:rPr lang="en-US" sz="900" i="1" dirty="0"/>
              <a:t>Front Pharmacol</a:t>
            </a:r>
            <a:r>
              <a:rPr lang="en-US" sz="900" dirty="0"/>
              <a:t>. 2015;6:262. doi:10.3389/fphar.2015.00262.</a:t>
            </a:r>
          </a:p>
          <a:p>
            <a:pPr marL="342900" indent="-342900">
              <a:spcBef>
                <a:spcPts val="0"/>
              </a:spcBef>
              <a:buFont typeface="+mj-lt"/>
              <a:buAutoNum type="arabicPeriod"/>
            </a:pPr>
            <a:r>
              <a:rPr lang="en-US" sz="900" dirty="0"/>
              <a:t>Dhodapkar MV, Dhodapkar KM, Palucka AK. Interactions of tumor cells with dendritic cells: balancing immunity and tolerance. </a:t>
            </a:r>
            <a:r>
              <a:rPr lang="en-US" sz="900" i="1" dirty="0"/>
              <a:t>Cell Death Differ</a:t>
            </a:r>
            <a:r>
              <a:rPr lang="en-US" sz="900" dirty="0"/>
              <a:t>. 2008;15(1):39-50.</a:t>
            </a:r>
          </a:p>
          <a:p>
            <a:pPr marL="342900" indent="-342900">
              <a:spcBef>
                <a:spcPts val="0"/>
              </a:spcBef>
              <a:buFont typeface="+mj-lt"/>
              <a:buAutoNum type="arabicPeriod"/>
            </a:pPr>
            <a:r>
              <a:rPr lang="en-US" sz="900" dirty="0"/>
              <a:t>Storni T, Lechner F, Erdmann I, et al. Critical role for activation of antigen-presenting cells in priming of cytotoxic T cell responses after vaccination with virus-like particles. </a:t>
            </a:r>
            <a:r>
              <a:rPr lang="en-US" sz="900" i="1" dirty="0"/>
              <a:t>J Immunol</a:t>
            </a:r>
            <a:r>
              <a:rPr lang="en-US" sz="900" dirty="0"/>
              <a:t>. 2002;168(6):2880-2886.</a:t>
            </a:r>
          </a:p>
          <a:p>
            <a:pPr marL="342900" indent="-342900">
              <a:spcBef>
                <a:spcPts val="0"/>
              </a:spcBef>
              <a:buFont typeface="+mj-lt"/>
              <a:buAutoNum type="arabicPeriod"/>
            </a:pPr>
            <a:r>
              <a:rPr lang="en-US" sz="900" dirty="0"/>
              <a:t>Mondino A, Khoruts A, Jenkins MK. The anatomy of T-cell activation and tolerance. </a:t>
            </a:r>
            <a:r>
              <a:rPr lang="en-US" sz="900" i="1" dirty="0"/>
              <a:t>Proc Natl Acad Sci U S A</a:t>
            </a:r>
            <a:r>
              <a:rPr lang="en-US" sz="900" dirty="0"/>
              <a:t>. 1996;93(6):2245-2252.</a:t>
            </a:r>
          </a:p>
          <a:p>
            <a:pPr marL="342900" indent="-342900">
              <a:spcBef>
                <a:spcPts val="0"/>
              </a:spcBef>
              <a:buFont typeface="+mj-lt"/>
              <a:buAutoNum type="arabicPeriod"/>
            </a:pPr>
            <a:r>
              <a:rPr lang="en-US" sz="900" dirty="0"/>
              <a:t>Krummel MF. T cell migration, search strategies and mechanisms. </a:t>
            </a:r>
            <a:r>
              <a:rPr lang="en-US" sz="900" i="1" dirty="0"/>
              <a:t>Nat Rev Immunol</a:t>
            </a:r>
            <a:r>
              <a:rPr lang="en-US" sz="900" dirty="0"/>
              <a:t>. 2016;16(3):193-201. </a:t>
            </a:r>
          </a:p>
          <a:p>
            <a:pPr marL="342900" indent="-342900">
              <a:spcBef>
                <a:spcPts val="0"/>
              </a:spcBef>
              <a:buFont typeface="+mj-lt"/>
              <a:buAutoNum type="arabicPeriod"/>
            </a:pPr>
            <a:r>
              <a:rPr lang="en-US" sz="900" dirty="0"/>
              <a:t>Pardoll DM. The blockade of immune checkpoints in cancer immunotherapy. </a:t>
            </a:r>
            <a:r>
              <a:rPr lang="en-US" sz="900" i="1" dirty="0"/>
              <a:t>Nat Rev Cancer</a:t>
            </a:r>
            <a:r>
              <a:rPr lang="en-US" sz="900" dirty="0"/>
              <a:t>. 2012;12(4):252-264. </a:t>
            </a:r>
          </a:p>
          <a:p>
            <a:pPr marL="342900" indent="-342900">
              <a:spcBef>
                <a:spcPts val="0"/>
              </a:spcBef>
              <a:buFont typeface="+mj-lt"/>
              <a:buAutoNum type="arabicPeriod"/>
            </a:pPr>
            <a:r>
              <a:rPr lang="en-US" sz="900" dirty="0"/>
              <a:t>Slaney CY, Kershaw MH, Darcy PK. Trafficking of T cells into tumors. </a:t>
            </a:r>
            <a:r>
              <a:rPr lang="en-US" sz="900" i="1" dirty="0"/>
              <a:t>Cancer Res</a:t>
            </a:r>
            <a:r>
              <a:rPr lang="en-US" sz="900" dirty="0"/>
              <a:t>. 2014;74(24):7168-7174. </a:t>
            </a:r>
          </a:p>
          <a:p>
            <a:pPr marL="342900" indent="-342900">
              <a:spcBef>
                <a:spcPts val="0"/>
              </a:spcBef>
              <a:buFont typeface="+mj-lt"/>
              <a:buAutoNum type="arabicPeriod"/>
            </a:pPr>
            <a:r>
              <a:rPr lang="en-US" sz="900" dirty="0"/>
              <a:t>Ferguson AR, Engelhard VH. CD8 T cells activated in distinct lymphoid organs differentially express adhesion proteins and coexpress multiple chemokine receptors. </a:t>
            </a:r>
            <a:r>
              <a:rPr lang="en-US" sz="900" i="1" dirty="0"/>
              <a:t>J Immunol</a:t>
            </a:r>
            <a:r>
              <a:rPr lang="en-US" sz="900" dirty="0"/>
              <a:t>. 2010;184(8):4079-4086. </a:t>
            </a:r>
          </a:p>
          <a:p>
            <a:pPr marL="342900" indent="-342900">
              <a:spcBef>
                <a:spcPts val="0"/>
              </a:spcBef>
              <a:buFont typeface="+mj-lt"/>
              <a:buAutoNum type="arabicPeriod"/>
            </a:pPr>
            <a:r>
              <a:rPr lang="en-US" sz="900" dirty="0"/>
              <a:t>Masopust D, Vezys V, Usherwood EJ, et al. Activated primary and memory CD8 T cells migrate to nonlymphoid tissues regardless of site of activation or tissue of origin. </a:t>
            </a:r>
            <a:r>
              <a:rPr lang="en-US" sz="900" i="1" dirty="0"/>
              <a:t>J Immunol</a:t>
            </a:r>
            <a:r>
              <a:rPr lang="en-US" sz="900" dirty="0"/>
              <a:t>. 2004;172(8):4875-4882. </a:t>
            </a:r>
          </a:p>
          <a:p>
            <a:pPr marL="342900" indent="-342900">
              <a:spcBef>
                <a:spcPts val="0"/>
              </a:spcBef>
              <a:buFont typeface="+mj-lt"/>
              <a:buAutoNum type="arabicPeriod"/>
            </a:pPr>
            <a:r>
              <a:rPr lang="en-US" sz="900" dirty="0"/>
              <a:t>Woodland DL, Kohlmeier JE. Migration, maintenance and recall of memory T cells in peripheral tissues. </a:t>
            </a:r>
            <a:r>
              <a:rPr lang="en-US" sz="900" i="1" dirty="0"/>
              <a:t>Nat Rev Immunol</a:t>
            </a:r>
            <a:r>
              <a:rPr lang="en-US" sz="900" dirty="0"/>
              <a:t>. 2009;9(3):153-161. </a:t>
            </a:r>
          </a:p>
          <a:p>
            <a:pPr marL="342900" indent="-342900">
              <a:spcBef>
                <a:spcPts val="0"/>
              </a:spcBef>
              <a:buFont typeface="+mj-lt"/>
              <a:buAutoNum type="arabicPeriod"/>
            </a:pPr>
            <a:r>
              <a:rPr lang="en-US" sz="900" dirty="0"/>
              <a:t>Hirata T, Furie BC, Furie B. P-, E-, and L-selectin mediate migration of activated CD8 T lymphocytes into inflamed skin. </a:t>
            </a:r>
            <a:r>
              <a:rPr lang="en-US" sz="900" i="1" dirty="0"/>
              <a:t>J Immunol</a:t>
            </a:r>
            <a:r>
              <a:rPr lang="en-US" sz="900" dirty="0"/>
              <a:t>. 2002;169(8):4307-4313. </a:t>
            </a:r>
          </a:p>
          <a:p>
            <a:pPr marL="342900" indent="-342900">
              <a:spcBef>
                <a:spcPts val="0"/>
              </a:spcBef>
              <a:buFont typeface="+mj-lt"/>
              <a:buAutoNum type="arabicPeriod"/>
            </a:pPr>
            <a:r>
              <a:rPr lang="en-US" sz="900" dirty="0"/>
              <a:t>Wekerle H, Sun D. Fragile privileges: autoimmunity in brain and eye. </a:t>
            </a:r>
            <a:r>
              <a:rPr lang="en-US" sz="900" i="1" dirty="0"/>
              <a:t>Acta Pharmacol Sin</a:t>
            </a:r>
            <a:r>
              <a:rPr lang="en-US" sz="900" dirty="0"/>
              <a:t>. 2010;31(9):1141-1148. </a:t>
            </a:r>
          </a:p>
          <a:p>
            <a:pPr marL="342900" indent="-342900">
              <a:spcBef>
                <a:spcPts val="0"/>
              </a:spcBef>
              <a:buFont typeface="+mj-lt"/>
              <a:buAutoNum type="arabicPeriod"/>
            </a:pPr>
            <a:r>
              <a:rPr lang="en-US" sz="900" dirty="0"/>
              <a:t>Agace WW. Tissue-tropic effector T cells: generation and targeting opportunities. </a:t>
            </a:r>
            <a:r>
              <a:rPr lang="en-US" sz="900" i="1" dirty="0"/>
              <a:t>Nat Rev Immunol</a:t>
            </a:r>
            <a:r>
              <a:rPr lang="en-US" sz="900" dirty="0"/>
              <a:t>. 2006;6(9):682-692. </a:t>
            </a:r>
          </a:p>
          <a:p>
            <a:pPr marL="342900" indent="-342900">
              <a:spcBef>
                <a:spcPts val="0"/>
              </a:spcBef>
              <a:buFont typeface="+mj-lt"/>
              <a:buAutoNum type="arabicPeriod"/>
            </a:pPr>
            <a:r>
              <a:rPr lang="en-US" sz="900" dirty="0"/>
              <a:t>Walch JM, Zeng Q, Li Q, et al. Cognate antigen directs CD8+ T cell migration to vascularized transplants. </a:t>
            </a:r>
            <a:r>
              <a:rPr lang="en-US" sz="900" i="1" dirty="0"/>
              <a:t>J Clin Invest</a:t>
            </a:r>
            <a:r>
              <a:rPr lang="en-US" sz="900" dirty="0"/>
              <a:t>. 2013;123(6):2663-2671. </a:t>
            </a:r>
          </a:p>
          <a:p>
            <a:pPr marL="342900" indent="-342900">
              <a:spcBef>
                <a:spcPts val="0"/>
              </a:spcBef>
              <a:buFont typeface="+mj-lt"/>
              <a:buAutoNum type="arabicPeriod"/>
            </a:pPr>
            <a:r>
              <a:rPr lang="en-US" sz="900" dirty="0"/>
              <a:t>Dace DS, Chen PW, Niederkorn JY. CD8+ T cells circumvent immune privilege in the eye and mediate intraocular tumor rejection by a TNF-</a:t>
            </a:r>
            <a:r>
              <a:rPr lang="el-GR" sz="900" dirty="0"/>
              <a:t>α-</a:t>
            </a:r>
            <a:r>
              <a:rPr lang="en-US" sz="900" dirty="0"/>
              <a:t>dependent mechanism. </a:t>
            </a:r>
            <a:r>
              <a:rPr lang="en-US" sz="900" i="1" dirty="0"/>
              <a:t>J Immunol</a:t>
            </a:r>
            <a:r>
              <a:rPr lang="en-US" sz="900" dirty="0"/>
              <a:t>. 2007;178(10):6115-6122. </a:t>
            </a:r>
          </a:p>
          <a:p>
            <a:pPr marL="342900" indent="-342900">
              <a:spcBef>
                <a:spcPts val="0"/>
              </a:spcBef>
              <a:buFont typeface="+mj-lt"/>
              <a:buAutoNum type="arabicPeriod"/>
            </a:pPr>
            <a:endParaRPr lang="en-US" sz="900" dirty="0"/>
          </a:p>
        </p:txBody>
      </p:sp>
      <p:sp>
        <p:nvSpPr>
          <p:cNvPr id="9" name="Slide Number Placeholder 8">
            <a:extLst>
              <a:ext uri="{FF2B5EF4-FFF2-40B4-BE49-F238E27FC236}">
                <a16:creationId xmlns:a16="http://schemas.microsoft.com/office/drawing/2014/main" id="{F3399B9B-7340-490B-AF59-B42AFF9DE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745025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A678-C88D-4674-91BA-D3DDF796DBC5}"/>
              </a:ext>
            </a:extLst>
          </p:cNvPr>
          <p:cNvSpPr>
            <a:spLocks noGrp="1"/>
          </p:cNvSpPr>
          <p:nvPr>
            <p:ph type="title"/>
          </p:nvPr>
        </p:nvSpPr>
        <p:spPr>
          <a:xfrm>
            <a:off x="365759" y="365760"/>
            <a:ext cx="10378440" cy="914400"/>
          </a:xfrm>
        </p:spPr>
        <p:txBody>
          <a:bodyPr>
            <a:normAutofit/>
          </a:bodyPr>
          <a:lstStyle/>
          <a:p>
            <a:r>
              <a:rPr lang="en-US" dirty="0"/>
              <a:t>References for Topic 1 (2 of 2)</a:t>
            </a:r>
          </a:p>
        </p:txBody>
      </p:sp>
      <p:sp>
        <p:nvSpPr>
          <p:cNvPr id="8" name="Content Placeholder 7">
            <a:extLst>
              <a:ext uri="{FF2B5EF4-FFF2-40B4-BE49-F238E27FC236}">
                <a16:creationId xmlns:a16="http://schemas.microsoft.com/office/drawing/2014/main" id="{0A9A90C9-7E5A-45B9-9EAB-CE8E3A311D1F}"/>
              </a:ext>
            </a:extLst>
          </p:cNvPr>
          <p:cNvSpPr>
            <a:spLocks noGrp="1"/>
          </p:cNvSpPr>
          <p:nvPr>
            <p:ph idx="1"/>
          </p:nvPr>
        </p:nvSpPr>
        <p:spPr>
          <a:xfrm>
            <a:off x="365759" y="1554480"/>
            <a:ext cx="11461115" cy="4572000"/>
          </a:xfrm>
        </p:spPr>
        <p:txBody>
          <a:bodyPr numCol="2"/>
          <a:lstStyle/>
          <a:p>
            <a:pPr marL="342900" indent="-342900">
              <a:spcBef>
                <a:spcPts val="0"/>
              </a:spcBef>
              <a:buFont typeface="+mj-lt"/>
              <a:buAutoNum type="arabicPeriod" startAt="34"/>
            </a:pPr>
            <a:r>
              <a:rPr lang="en-US" sz="900" dirty="0"/>
              <a:t>Dranoff G. Cytokines in cancer pathogenesis and cancer therapy. </a:t>
            </a:r>
            <a:r>
              <a:rPr lang="en-US" sz="900" i="1" dirty="0"/>
              <a:t>Nat Rev Cancer</a:t>
            </a:r>
            <a:r>
              <a:rPr lang="en-US" sz="900" dirty="0"/>
              <a:t>. 2004;4(1):11-22.</a:t>
            </a:r>
          </a:p>
          <a:p>
            <a:pPr marL="342900" indent="-342900">
              <a:spcBef>
                <a:spcPts val="0"/>
              </a:spcBef>
              <a:buFont typeface="+mj-lt"/>
              <a:buAutoNum type="arabicPeriod" startAt="34"/>
            </a:pPr>
            <a:r>
              <a:rPr lang="en-US" sz="900" dirty="0"/>
              <a:t>Klebanoff CA, Gattinoni L, Restifo NP. CD8+ T-cell memory in tumor immunology and immunotherapy. </a:t>
            </a:r>
            <a:r>
              <a:rPr lang="en-US" sz="900" i="1" dirty="0"/>
              <a:t>Immunol Rev</a:t>
            </a:r>
            <a:r>
              <a:rPr lang="en-US" sz="900" dirty="0"/>
              <a:t>. 2006;211:214-224.</a:t>
            </a:r>
          </a:p>
          <a:p>
            <a:pPr marL="342900" indent="-342900">
              <a:spcBef>
                <a:spcPts val="0"/>
              </a:spcBef>
              <a:buFont typeface="+mj-lt"/>
              <a:buAutoNum type="arabicPeriod" startAt="34"/>
            </a:pPr>
            <a:r>
              <a:rPr lang="en-US" sz="900" dirty="0"/>
              <a:t>Cruse JM, Lewis RE, Wang H. Antigen presentation. In: Cruse JM, Lewis RE, Wang H, eds. </a:t>
            </a:r>
            <a:r>
              <a:rPr lang="en-US" sz="900" i="1" dirty="0"/>
              <a:t>Immunology Guidebook</a:t>
            </a:r>
            <a:r>
              <a:rPr lang="en-US" sz="900" dirty="0"/>
              <a:t>. San Diego, CA: Elsevier; 2004:267-276.</a:t>
            </a:r>
          </a:p>
          <a:p>
            <a:pPr marL="342900" indent="-342900">
              <a:spcBef>
                <a:spcPts val="0"/>
              </a:spcBef>
              <a:buFont typeface="+mj-lt"/>
              <a:buAutoNum type="arabicPeriod" startAt="34"/>
            </a:pPr>
            <a:r>
              <a:rPr lang="en-US" sz="900" dirty="0"/>
              <a:t>Melero I, Berman DM, Aznar MA, Korman AJ, Gracia JLP, Haanen J. Evolving synergistic combinations of targeted immunotherapies to combat cancer. </a:t>
            </a:r>
            <a:r>
              <a:rPr lang="en-US" sz="900" i="1" dirty="0"/>
              <a:t>Nat Rev Cancer</a:t>
            </a:r>
            <a:r>
              <a:rPr lang="en-US" sz="900" dirty="0"/>
              <a:t>. 2015;15(8):457-472.</a:t>
            </a:r>
          </a:p>
          <a:p>
            <a:pPr marL="342900" indent="-342900">
              <a:spcBef>
                <a:spcPts val="0"/>
              </a:spcBef>
              <a:buFont typeface="+mj-lt"/>
              <a:buAutoNum type="arabicPeriod" startAt="34"/>
            </a:pPr>
            <a:r>
              <a:rPr lang="en-US" sz="900" dirty="0"/>
              <a:t>Joyce JA, Pollard JW. Microenvironmental regulation of metastasis. </a:t>
            </a:r>
            <a:r>
              <a:rPr lang="en-US" sz="900" i="1" dirty="0"/>
              <a:t>Nat Rev Cancer</a:t>
            </a:r>
            <a:r>
              <a:rPr lang="en-US" sz="900" dirty="0"/>
              <a:t>. 2009;9(4):239-252.</a:t>
            </a:r>
          </a:p>
          <a:p>
            <a:pPr marL="342900" indent="-342900">
              <a:spcBef>
                <a:spcPts val="0"/>
              </a:spcBef>
              <a:buFont typeface="+mj-lt"/>
              <a:buAutoNum type="arabicPeriod" startAt="34"/>
            </a:pPr>
            <a:r>
              <a:rPr lang="en-US" sz="900" dirty="0"/>
              <a:t>Noy R, Pollard JW. Tumor-associated macrophages: from mechanisms to therapy. </a:t>
            </a:r>
            <a:r>
              <a:rPr lang="en-US" sz="900" i="1" dirty="0"/>
              <a:t>Immunity</a:t>
            </a:r>
            <a:r>
              <a:rPr lang="en-US" sz="900" dirty="0"/>
              <a:t>. 2014;41(1):49-61.</a:t>
            </a:r>
          </a:p>
          <a:p>
            <a:pPr marL="342900" indent="-342900">
              <a:spcBef>
                <a:spcPts val="0"/>
              </a:spcBef>
              <a:buFont typeface="+mj-lt"/>
              <a:buAutoNum type="arabicPeriod" startAt="34"/>
            </a:pPr>
            <a:r>
              <a:rPr lang="en-US" sz="900" dirty="0"/>
              <a:t>Chen F, Zhuang X, Lin L, et al. New horizons in tumor microenvironment biology: challenges and opportunities. </a:t>
            </a:r>
            <a:r>
              <a:rPr lang="en-US" sz="900" i="1" dirty="0"/>
              <a:t>BMC Med</a:t>
            </a:r>
            <a:r>
              <a:rPr lang="en-US" sz="900" dirty="0"/>
              <a:t>. 2015. doi:10.1186/s12916-015-0278-7.</a:t>
            </a:r>
          </a:p>
          <a:p>
            <a:pPr marL="342900" indent="-342900">
              <a:spcBef>
                <a:spcPts val="0"/>
              </a:spcBef>
              <a:buFont typeface="+mj-lt"/>
              <a:buAutoNum type="arabicPeriod" startAt="34"/>
            </a:pPr>
            <a:r>
              <a:rPr lang="en-US" sz="900" dirty="0"/>
              <a:t>Chen DS, Mellman I. Elements of cancer immunity and the cancer–immune set point. </a:t>
            </a:r>
            <a:r>
              <a:rPr lang="en-US" sz="900" i="1" dirty="0"/>
              <a:t>Nature</a:t>
            </a:r>
            <a:r>
              <a:rPr lang="en-US" sz="900" dirty="0"/>
              <a:t>. 2017;541(7637):321-330.</a:t>
            </a:r>
          </a:p>
          <a:p>
            <a:pPr marL="342900" indent="-342900">
              <a:spcBef>
                <a:spcPts val="0"/>
              </a:spcBef>
              <a:buFont typeface="+mj-lt"/>
              <a:buAutoNum type="arabicPeriod" startAt="34"/>
            </a:pPr>
            <a:endParaRPr lang="en-US" sz="900" dirty="0"/>
          </a:p>
          <a:p>
            <a:pPr marL="342900" indent="-342900">
              <a:spcBef>
                <a:spcPts val="0"/>
              </a:spcBef>
              <a:buFont typeface="+mj-lt"/>
              <a:buAutoNum type="arabicPeriod" startAt="34"/>
            </a:pPr>
            <a:endParaRPr lang="en-US" sz="900" dirty="0"/>
          </a:p>
        </p:txBody>
      </p:sp>
      <p:sp>
        <p:nvSpPr>
          <p:cNvPr id="9" name="Slide Number Placeholder 8">
            <a:extLst>
              <a:ext uri="{FF2B5EF4-FFF2-40B4-BE49-F238E27FC236}">
                <a16:creationId xmlns:a16="http://schemas.microsoft.com/office/drawing/2014/main" id="{828C3B02-B283-48A8-ACB6-4BE145B1E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4249414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9BE1D0-8A03-48E6-AB9E-366437627488}"/>
              </a:ext>
            </a:extLst>
          </p:cNvPr>
          <p:cNvSpPr>
            <a:spLocks noGrp="1"/>
          </p:cNvSpPr>
          <p:nvPr>
            <p:ph type="title"/>
          </p:nvPr>
        </p:nvSpPr>
        <p:spPr>
          <a:xfrm>
            <a:off x="365759" y="365760"/>
            <a:ext cx="10378440" cy="914400"/>
          </a:xfrm>
        </p:spPr>
        <p:txBody>
          <a:bodyPr>
            <a:noAutofit/>
          </a:bodyPr>
          <a:lstStyle/>
          <a:p>
            <a:r>
              <a:rPr lang="en-US" dirty="0"/>
              <a:t>APCs act as central messengers between innate and adaptive immunity</a:t>
            </a:r>
          </a:p>
        </p:txBody>
      </p:sp>
      <p:sp>
        <p:nvSpPr>
          <p:cNvPr id="6" name="Content Placeholder 5">
            <a:extLst>
              <a:ext uri="{FF2B5EF4-FFF2-40B4-BE49-F238E27FC236}">
                <a16:creationId xmlns:a16="http://schemas.microsoft.com/office/drawing/2014/main" id="{6F56E76E-F3FC-4227-8D69-46214BCCE286}"/>
              </a:ext>
            </a:extLst>
          </p:cNvPr>
          <p:cNvSpPr>
            <a:spLocks noGrp="1"/>
          </p:cNvSpPr>
          <p:nvPr>
            <p:ph idx="1"/>
          </p:nvPr>
        </p:nvSpPr>
        <p:spPr>
          <a:xfrm>
            <a:off x="365125" y="1554163"/>
            <a:ext cx="3715808" cy="4562788"/>
          </a:xfrm>
        </p:spPr>
        <p:txBody>
          <a:bodyPr wrap="square">
            <a:spAutoFit/>
          </a:bodyPr>
          <a:lstStyle/>
          <a:p>
            <a:r>
              <a:rPr lang="en-US" sz="1350" dirty="0"/>
              <a:t>APCs are innate immune cells that can act as </a:t>
            </a:r>
            <a:r>
              <a:rPr lang="en-US" sz="1350" b="1" dirty="0"/>
              <a:t>central messengers between the innate and adaptive</a:t>
            </a:r>
            <a:r>
              <a:rPr lang="en-US" sz="1350" dirty="0"/>
              <a:t> immune responses.</a:t>
            </a:r>
            <a:r>
              <a:rPr lang="en-US" sz="1350" baseline="30000" dirty="0"/>
              <a:t>1</a:t>
            </a:r>
            <a:r>
              <a:rPr lang="en-US" sz="1350" dirty="0"/>
              <a:t> Tumor cell death, which can be initiated by the innate immune system, can release signaling molecules, such as DNA, ATP, and proteins. These factors may cause APCs to initiate an adaptive immune response</a:t>
            </a:r>
            <a:r>
              <a:rPr lang="en-US" sz="1350" baseline="30000" dirty="0"/>
              <a:t>13-16</a:t>
            </a:r>
          </a:p>
          <a:p>
            <a:pPr>
              <a:spcBef>
                <a:spcPts val="2400"/>
              </a:spcBef>
            </a:pPr>
            <a:r>
              <a:rPr lang="en-US" sz="1350" dirty="0"/>
              <a:t>DNA or ATP released by dying tumor cells stimulates APCs to produce proinflammatory cytokines, through the inflammasome, which can support antitumor function and survival in activated T cells involved in the adaptive immune response</a:t>
            </a:r>
            <a:r>
              <a:rPr lang="en-US" sz="1350" baseline="30000" dirty="0"/>
              <a:t>16-19</a:t>
            </a:r>
          </a:p>
          <a:p>
            <a:pPr>
              <a:spcBef>
                <a:spcPts val="2400"/>
              </a:spcBef>
            </a:pPr>
            <a:r>
              <a:rPr lang="en-US" sz="1350" dirty="0"/>
              <a:t>Proteins released by dying tumor cells can be processed by APCs into tumor antigens.</a:t>
            </a:r>
            <a:r>
              <a:rPr lang="en-US" sz="1350" baseline="30000" dirty="0"/>
              <a:t>20,21</a:t>
            </a:r>
            <a:r>
              <a:rPr lang="en-US" sz="1350" dirty="0"/>
              <a:t> APCs present these antigens to T cells, priming them to recognize tumor cells</a:t>
            </a:r>
            <a:r>
              <a:rPr lang="en-US" sz="1350" baseline="30000" dirty="0"/>
              <a:t>1,21</a:t>
            </a:r>
          </a:p>
        </p:txBody>
      </p:sp>
      <p:sp>
        <p:nvSpPr>
          <p:cNvPr id="2" name="Slide Number Placeholder 1">
            <a:extLst>
              <a:ext uri="{FF2B5EF4-FFF2-40B4-BE49-F238E27FC236}">
                <a16:creationId xmlns:a16="http://schemas.microsoft.com/office/drawing/2014/main" id="{8CD7DBDD-11E9-4E8F-84EC-5502046C642C}"/>
              </a:ext>
            </a:extLst>
          </p:cNvPr>
          <p:cNvSpPr>
            <a:spLocks noGrp="1"/>
          </p:cNvSpPr>
          <p:nvPr>
            <p:ph type="sldNum" sz="quarter" idx="12"/>
          </p:nvPr>
        </p:nvSpPr>
        <p:spPr>
          <a:xfrm>
            <a:off x="11506200" y="6429375"/>
            <a:ext cx="320040" cy="228600"/>
          </a:xfrm>
        </p:spPr>
        <p:txBody>
          <a:bodyPr/>
          <a:lstStyle/>
          <a:p>
            <a:fld id="{358DBF1D-9128-CC4D-B38A-95B55AD40729}" type="slidenum">
              <a:rPr lang="en-US" smtClean="0"/>
              <a:pPr/>
              <a:t>7</a:t>
            </a:fld>
            <a:endParaRPr lang="en-US" dirty="0"/>
          </a:p>
        </p:txBody>
      </p:sp>
      <p:sp>
        <p:nvSpPr>
          <p:cNvPr id="14" name="Rectangle 13">
            <a:extLst>
              <a:ext uri="{FF2B5EF4-FFF2-40B4-BE49-F238E27FC236}">
                <a16:creationId xmlns:a16="http://schemas.microsoft.com/office/drawing/2014/main" id="{2E690E8D-6888-48F5-8C0D-14D206AD7009}"/>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grpSp>
        <p:nvGrpSpPr>
          <p:cNvPr id="16" name="Group 15">
            <a:extLst>
              <a:ext uri="{FF2B5EF4-FFF2-40B4-BE49-F238E27FC236}">
                <a16:creationId xmlns:a16="http://schemas.microsoft.com/office/drawing/2014/main" id="{B8319E39-D504-4AC9-BE2A-DEA3B206B99F}"/>
              </a:ext>
            </a:extLst>
          </p:cNvPr>
          <p:cNvGrpSpPr/>
          <p:nvPr/>
        </p:nvGrpSpPr>
        <p:grpSpPr>
          <a:xfrm>
            <a:off x="4280027" y="2155788"/>
            <a:ext cx="1442593" cy="3998976"/>
            <a:chOff x="4280027" y="1377697"/>
            <a:chExt cx="1442593" cy="3998976"/>
          </a:xfrm>
        </p:grpSpPr>
        <p:pic>
          <p:nvPicPr>
            <p:cNvPr id="17" name="Picture 16">
              <a:extLst>
                <a:ext uri="{FF2B5EF4-FFF2-40B4-BE49-F238E27FC236}">
                  <a16:creationId xmlns:a16="http://schemas.microsoft.com/office/drawing/2014/main" id="{B6C1CFBE-9E42-4CCA-86EA-388D172436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80027" y="1377697"/>
              <a:ext cx="1442593" cy="3998976"/>
            </a:xfrm>
            <a:prstGeom prst="rect">
              <a:avLst/>
            </a:prstGeom>
          </p:spPr>
        </p:pic>
        <p:sp>
          <p:nvSpPr>
            <p:cNvPr id="18" name="TextBox 17">
              <a:extLst>
                <a:ext uri="{FF2B5EF4-FFF2-40B4-BE49-F238E27FC236}">
                  <a16:creationId xmlns:a16="http://schemas.microsoft.com/office/drawing/2014/main" id="{52A7B718-8A3E-4F79-B0B5-745900B1257D}"/>
                </a:ext>
              </a:extLst>
            </p:cNvPr>
            <p:cNvSpPr txBox="1"/>
            <p:nvPr/>
          </p:nvSpPr>
          <p:spPr>
            <a:xfrm>
              <a:off x="5379025" y="5038498"/>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5</a:t>
              </a:r>
            </a:p>
          </p:txBody>
        </p:sp>
      </p:grpSp>
      <p:grpSp>
        <p:nvGrpSpPr>
          <p:cNvPr id="19" name="Group 18">
            <a:extLst>
              <a:ext uri="{FF2B5EF4-FFF2-40B4-BE49-F238E27FC236}">
                <a16:creationId xmlns:a16="http://schemas.microsoft.com/office/drawing/2014/main" id="{5DE8D9F1-8CD2-4AC7-BE9E-4ADC817FD529}"/>
              </a:ext>
            </a:extLst>
          </p:cNvPr>
          <p:cNvGrpSpPr/>
          <p:nvPr/>
        </p:nvGrpSpPr>
        <p:grpSpPr>
          <a:xfrm>
            <a:off x="5692139" y="2155788"/>
            <a:ext cx="1203961" cy="3998976"/>
            <a:chOff x="5692139" y="1377697"/>
            <a:chExt cx="1203961" cy="3998976"/>
          </a:xfrm>
        </p:grpSpPr>
        <p:pic>
          <p:nvPicPr>
            <p:cNvPr id="20" name="Picture 19">
              <a:extLst>
                <a:ext uri="{FF2B5EF4-FFF2-40B4-BE49-F238E27FC236}">
                  <a16:creationId xmlns:a16="http://schemas.microsoft.com/office/drawing/2014/main" id="{F15D6C5A-6841-4E34-B08D-B5F46D7083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92139" y="1377697"/>
              <a:ext cx="1203961" cy="3998976"/>
            </a:xfrm>
            <a:prstGeom prst="rect">
              <a:avLst/>
            </a:prstGeom>
          </p:spPr>
        </p:pic>
        <p:sp>
          <p:nvSpPr>
            <p:cNvPr id="21" name="TextBox 20">
              <a:extLst>
                <a:ext uri="{FF2B5EF4-FFF2-40B4-BE49-F238E27FC236}">
                  <a16:creationId xmlns:a16="http://schemas.microsoft.com/office/drawing/2014/main" id="{A0FA356E-28F6-4B99-88B7-91D1A5DE6B62}"/>
                </a:ext>
              </a:extLst>
            </p:cNvPr>
            <p:cNvSpPr txBox="1"/>
            <p:nvPr/>
          </p:nvSpPr>
          <p:spPr>
            <a:xfrm>
              <a:off x="6577946" y="4869430"/>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6</a:t>
              </a:r>
            </a:p>
          </p:txBody>
        </p:sp>
      </p:grpSp>
      <p:grpSp>
        <p:nvGrpSpPr>
          <p:cNvPr id="22" name="Group 21">
            <a:extLst>
              <a:ext uri="{FF2B5EF4-FFF2-40B4-BE49-F238E27FC236}">
                <a16:creationId xmlns:a16="http://schemas.microsoft.com/office/drawing/2014/main" id="{3117C0A6-A310-4087-B026-1C46CE2A8D01}"/>
              </a:ext>
            </a:extLst>
          </p:cNvPr>
          <p:cNvGrpSpPr/>
          <p:nvPr/>
        </p:nvGrpSpPr>
        <p:grpSpPr>
          <a:xfrm>
            <a:off x="6873240" y="2155788"/>
            <a:ext cx="1196340" cy="3998976"/>
            <a:chOff x="6873240" y="1377697"/>
            <a:chExt cx="1196340" cy="3998976"/>
          </a:xfrm>
        </p:grpSpPr>
        <p:pic>
          <p:nvPicPr>
            <p:cNvPr id="23" name="Picture 22">
              <a:extLst>
                <a:ext uri="{FF2B5EF4-FFF2-40B4-BE49-F238E27FC236}">
                  <a16:creationId xmlns:a16="http://schemas.microsoft.com/office/drawing/2014/main" id="{0498EE08-B834-4629-905A-7F4514DD32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73240" y="1377697"/>
              <a:ext cx="1196340" cy="3998976"/>
            </a:xfrm>
            <a:prstGeom prst="rect">
              <a:avLst/>
            </a:prstGeom>
          </p:spPr>
        </p:pic>
        <p:sp>
          <p:nvSpPr>
            <p:cNvPr id="24" name="TextBox 23">
              <a:extLst>
                <a:ext uri="{FF2B5EF4-FFF2-40B4-BE49-F238E27FC236}">
                  <a16:creationId xmlns:a16="http://schemas.microsoft.com/office/drawing/2014/main" id="{AF056B67-34C6-4536-AF99-0A5D0EACC1A0}"/>
                </a:ext>
              </a:extLst>
            </p:cNvPr>
            <p:cNvSpPr txBox="1"/>
            <p:nvPr/>
          </p:nvSpPr>
          <p:spPr>
            <a:xfrm>
              <a:off x="7931970" y="5036117"/>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7</a:t>
              </a:r>
            </a:p>
          </p:txBody>
        </p:sp>
      </p:grpSp>
      <p:grpSp>
        <p:nvGrpSpPr>
          <p:cNvPr id="25" name="Group 24">
            <a:extLst>
              <a:ext uri="{FF2B5EF4-FFF2-40B4-BE49-F238E27FC236}">
                <a16:creationId xmlns:a16="http://schemas.microsoft.com/office/drawing/2014/main" id="{8304818B-D76C-4AA0-9868-ED30209ADAD3}"/>
              </a:ext>
            </a:extLst>
          </p:cNvPr>
          <p:cNvGrpSpPr/>
          <p:nvPr/>
        </p:nvGrpSpPr>
        <p:grpSpPr>
          <a:xfrm>
            <a:off x="8054340" y="2155788"/>
            <a:ext cx="1196340" cy="3998976"/>
            <a:chOff x="8054340" y="1377697"/>
            <a:chExt cx="1196340" cy="3998976"/>
          </a:xfrm>
        </p:grpSpPr>
        <p:pic>
          <p:nvPicPr>
            <p:cNvPr id="26" name="Picture 25">
              <a:extLst>
                <a:ext uri="{FF2B5EF4-FFF2-40B4-BE49-F238E27FC236}">
                  <a16:creationId xmlns:a16="http://schemas.microsoft.com/office/drawing/2014/main" id="{BA34FD32-FDF9-4EF4-A89C-9823CA7809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054340" y="1377697"/>
              <a:ext cx="1196340" cy="3998976"/>
            </a:xfrm>
            <a:prstGeom prst="rect">
              <a:avLst/>
            </a:prstGeom>
          </p:spPr>
        </p:pic>
        <p:sp>
          <p:nvSpPr>
            <p:cNvPr id="27" name="TextBox 26">
              <a:extLst>
                <a:ext uri="{FF2B5EF4-FFF2-40B4-BE49-F238E27FC236}">
                  <a16:creationId xmlns:a16="http://schemas.microsoft.com/office/drawing/2014/main" id="{CCD85526-B83A-49B6-A241-6AFFEB2C21D8}"/>
                </a:ext>
              </a:extLst>
            </p:cNvPr>
            <p:cNvSpPr txBox="1"/>
            <p:nvPr/>
          </p:nvSpPr>
          <p:spPr>
            <a:xfrm>
              <a:off x="8849520" y="5038498"/>
              <a:ext cx="118622"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1,7</a:t>
              </a:r>
            </a:p>
          </p:txBody>
        </p:sp>
      </p:grpSp>
      <p:grpSp>
        <p:nvGrpSpPr>
          <p:cNvPr id="28" name="Group 27">
            <a:extLst>
              <a:ext uri="{FF2B5EF4-FFF2-40B4-BE49-F238E27FC236}">
                <a16:creationId xmlns:a16="http://schemas.microsoft.com/office/drawing/2014/main" id="{E44052B8-07F7-4EFF-8511-ED4CF03ECBE8}"/>
              </a:ext>
            </a:extLst>
          </p:cNvPr>
          <p:cNvGrpSpPr/>
          <p:nvPr/>
        </p:nvGrpSpPr>
        <p:grpSpPr>
          <a:xfrm>
            <a:off x="10408919" y="2155788"/>
            <a:ext cx="1417955" cy="3998976"/>
            <a:chOff x="10408919" y="1377697"/>
            <a:chExt cx="1417955" cy="3998976"/>
          </a:xfrm>
        </p:grpSpPr>
        <p:pic>
          <p:nvPicPr>
            <p:cNvPr id="29" name="Picture 28">
              <a:extLst>
                <a:ext uri="{FF2B5EF4-FFF2-40B4-BE49-F238E27FC236}">
                  <a16:creationId xmlns:a16="http://schemas.microsoft.com/office/drawing/2014/main" id="{8FE40D56-7894-438D-A912-D2AE4D140B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408919" y="1377697"/>
              <a:ext cx="1417955" cy="3998976"/>
            </a:xfrm>
            <a:prstGeom prst="rect">
              <a:avLst/>
            </a:prstGeom>
          </p:spPr>
        </p:pic>
        <p:sp>
          <p:nvSpPr>
            <p:cNvPr id="30" name="TextBox 29">
              <a:extLst>
                <a:ext uri="{FF2B5EF4-FFF2-40B4-BE49-F238E27FC236}">
                  <a16:creationId xmlns:a16="http://schemas.microsoft.com/office/drawing/2014/main" id="{7E865E44-A3E0-4B5B-AC9D-6CB766F09A8E}"/>
                </a:ext>
              </a:extLst>
            </p:cNvPr>
            <p:cNvSpPr txBox="1"/>
            <p:nvPr/>
          </p:nvSpPr>
          <p:spPr>
            <a:xfrm>
              <a:off x="11453017" y="4536055"/>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3</a:t>
              </a:r>
            </a:p>
          </p:txBody>
        </p:sp>
      </p:grpSp>
      <p:grpSp>
        <p:nvGrpSpPr>
          <p:cNvPr id="31" name="Group 30">
            <a:extLst>
              <a:ext uri="{FF2B5EF4-FFF2-40B4-BE49-F238E27FC236}">
                <a16:creationId xmlns:a16="http://schemas.microsoft.com/office/drawing/2014/main" id="{441AD7D9-8D8A-4D72-8F8C-9DEFD56DD109}"/>
              </a:ext>
            </a:extLst>
          </p:cNvPr>
          <p:cNvGrpSpPr/>
          <p:nvPr/>
        </p:nvGrpSpPr>
        <p:grpSpPr>
          <a:xfrm>
            <a:off x="9227820" y="2155788"/>
            <a:ext cx="1203960" cy="3998976"/>
            <a:chOff x="9227820" y="1377697"/>
            <a:chExt cx="1203960" cy="3998976"/>
          </a:xfrm>
        </p:grpSpPr>
        <p:pic>
          <p:nvPicPr>
            <p:cNvPr id="32" name="Picture 31">
              <a:extLst>
                <a:ext uri="{FF2B5EF4-FFF2-40B4-BE49-F238E27FC236}">
                  <a16:creationId xmlns:a16="http://schemas.microsoft.com/office/drawing/2014/main" id="{57A7F96D-81F2-4D8C-8502-1AA9CF9023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227820" y="1377697"/>
              <a:ext cx="1203960" cy="3998976"/>
            </a:xfrm>
            <a:prstGeom prst="rect">
              <a:avLst/>
            </a:prstGeom>
          </p:spPr>
        </p:pic>
        <p:sp>
          <p:nvSpPr>
            <p:cNvPr id="33" name="TextBox 32">
              <a:extLst>
                <a:ext uri="{FF2B5EF4-FFF2-40B4-BE49-F238E27FC236}">
                  <a16:creationId xmlns:a16="http://schemas.microsoft.com/office/drawing/2014/main" id="{BCA30D13-8630-4E93-9CEB-6179124697C4}"/>
                </a:ext>
              </a:extLst>
            </p:cNvPr>
            <p:cNvSpPr txBox="1"/>
            <p:nvPr/>
          </p:nvSpPr>
          <p:spPr>
            <a:xfrm>
              <a:off x="10230566" y="5040879"/>
              <a:ext cx="44884" cy="92333"/>
            </a:xfrm>
            <a:prstGeom prst="rect">
              <a:avLst/>
            </a:prstGeom>
            <a:noFill/>
          </p:spPr>
          <p:txBody>
            <a:bodyPr wrap="none" lIns="0" tIns="0" rIns="0" bIns="0" rtlCol="0">
              <a:spAutoFit/>
            </a:bodyPr>
            <a:lstStyle/>
            <a:p>
              <a:pPr algn="ctr">
                <a:defRPr/>
              </a:pPr>
              <a:r>
                <a:rPr lang="en-US" sz="600" b="1" dirty="0">
                  <a:solidFill>
                    <a:schemeClr val="bg1"/>
                  </a:solidFill>
                  <a:effectLst>
                    <a:outerShdw blurRad="38100" dist="38100" dir="2700000" algn="tl">
                      <a:srgbClr val="000000">
                        <a:alpha val="43137"/>
                      </a:srgbClr>
                    </a:outerShdw>
                  </a:effectLst>
                  <a:latin typeface="+mj-lt"/>
                </a:rPr>
                <a:t>1</a:t>
              </a:r>
            </a:p>
          </p:txBody>
        </p:sp>
      </p:grpSp>
      <p:sp>
        <p:nvSpPr>
          <p:cNvPr id="39" name="Rectangle 31">
            <a:extLst>
              <a:ext uri="{FF2B5EF4-FFF2-40B4-BE49-F238E27FC236}">
                <a16:creationId xmlns:a16="http://schemas.microsoft.com/office/drawing/2014/main" id="{77E1DF6A-7232-4307-9E18-1B266F2D8BD6}"/>
              </a:ext>
            </a:extLst>
          </p:cNvPr>
          <p:cNvSpPr/>
          <p:nvPr/>
        </p:nvSpPr>
        <p:spPr>
          <a:xfrm>
            <a:off x="8726905" y="1488617"/>
            <a:ext cx="3099334" cy="621792"/>
          </a:xfrm>
          <a:custGeom>
            <a:avLst/>
            <a:gdLst/>
            <a:ahLst/>
            <a:cxnLst/>
            <a:rect l="l" t="t" r="r" b="b"/>
            <a:pathLst>
              <a:path w="4927346" h="621792">
                <a:moveTo>
                  <a:pt x="0" y="0"/>
                </a:moveTo>
                <a:lnTo>
                  <a:pt x="4927346" y="0"/>
                </a:lnTo>
                <a:lnTo>
                  <a:pt x="4927346" y="621792"/>
                </a:lnTo>
                <a:lnTo>
                  <a:pt x="0" y="621792"/>
                </a:lnTo>
                <a:lnTo>
                  <a:pt x="310896" y="31089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a:solidFill>
                  <a:schemeClr val="tx1"/>
                </a:solidFill>
              </a:rPr>
              <a:t>Adaptive immune response</a:t>
            </a:r>
          </a:p>
        </p:txBody>
      </p:sp>
      <p:sp>
        <p:nvSpPr>
          <p:cNvPr id="40" name="Pentagon 97">
            <a:extLst>
              <a:ext uri="{FF2B5EF4-FFF2-40B4-BE49-F238E27FC236}">
                <a16:creationId xmlns:a16="http://schemas.microsoft.com/office/drawing/2014/main" id="{4B0D9F92-34B9-488A-A0D1-7B680B22DC83}"/>
              </a:ext>
            </a:extLst>
          </p:cNvPr>
          <p:cNvSpPr/>
          <p:nvPr/>
        </p:nvSpPr>
        <p:spPr>
          <a:xfrm>
            <a:off x="4280026" y="1488850"/>
            <a:ext cx="4569493" cy="621792"/>
          </a:xfrm>
          <a:prstGeom prst="homePlate">
            <a:avLst>
              <a:gd name="adj" fmla="val 2957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400" b="1" dirty="0">
                <a:solidFill>
                  <a:prstClr val="white"/>
                </a:solidFill>
              </a:rPr>
              <a:t>Innate immune response</a:t>
            </a:r>
          </a:p>
        </p:txBody>
      </p:sp>
    </p:spTree>
    <p:custDataLst>
      <p:tags r:id="rId1"/>
    </p:custDataLst>
    <p:extLst>
      <p:ext uri="{BB962C8B-B14F-4D97-AF65-F5344CB8AC3E}">
        <p14:creationId xmlns:p14="http://schemas.microsoft.com/office/powerpoint/2010/main" val="356076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0A0E-9A41-4E47-96C7-F793E4DEF4BC}"/>
              </a:ext>
            </a:extLst>
          </p:cNvPr>
          <p:cNvSpPr>
            <a:spLocks noGrp="1"/>
          </p:cNvSpPr>
          <p:nvPr>
            <p:ph type="title"/>
          </p:nvPr>
        </p:nvSpPr>
        <p:spPr>
          <a:xfrm>
            <a:off x="365759" y="365760"/>
            <a:ext cx="10378440" cy="914400"/>
          </a:xfrm>
        </p:spPr>
        <p:txBody>
          <a:bodyPr>
            <a:noAutofit/>
          </a:bodyPr>
          <a:lstStyle/>
          <a:p>
            <a:r>
              <a:rPr lang="en-US" dirty="0"/>
              <a:t>References for Topic 2 (1 of 3) </a:t>
            </a:r>
          </a:p>
        </p:txBody>
      </p:sp>
      <p:sp>
        <p:nvSpPr>
          <p:cNvPr id="8" name="Content Placeholder 7">
            <a:extLst>
              <a:ext uri="{FF2B5EF4-FFF2-40B4-BE49-F238E27FC236}">
                <a16:creationId xmlns:a16="http://schemas.microsoft.com/office/drawing/2014/main" id="{48E87DEF-A2F7-45A8-96B8-BADBD9CA1A2C}"/>
              </a:ext>
            </a:extLst>
          </p:cNvPr>
          <p:cNvSpPr>
            <a:spLocks noGrp="1"/>
          </p:cNvSpPr>
          <p:nvPr>
            <p:ph idx="1"/>
          </p:nvPr>
        </p:nvSpPr>
        <p:spPr>
          <a:xfrm>
            <a:off x="205105" y="1493520"/>
            <a:ext cx="11461115" cy="4718437"/>
          </a:xfrm>
        </p:spPr>
        <p:txBody>
          <a:bodyPr numCol="2"/>
          <a:lstStyle/>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Warrington R, Watson W, Kim HL, Antonetti FR. An introduction to immunology and immunopathology. </a:t>
            </a:r>
            <a:r>
              <a:rPr lang="en-US" sz="900" i="1" dirty="0">
                <a:effectLst/>
                <a:ea typeface="Calibri" panose="020F0502020204030204" pitchFamily="34" charset="0"/>
                <a:cs typeface="Times New Roman" panose="02020603050405020304" pitchFamily="18" charset="0"/>
              </a:rPr>
              <a:t>Allergy Asthma Clin Immunol</a:t>
            </a:r>
            <a:r>
              <a:rPr lang="en-US" sz="900" dirty="0">
                <a:effectLst/>
                <a:ea typeface="Calibri" panose="020F0502020204030204" pitchFamily="34" charset="0"/>
                <a:cs typeface="Times New Roman" panose="02020603050405020304" pitchFamily="18" charset="0"/>
              </a:rPr>
              <a:t>. 2011;7(suppl 1):S1-S8.</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Van Parijs L, Abbas AK. Homeostasis and self-tolerance in the immune system: turning lymphocytes off.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1998;280(5361):243-248.</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Mapara MY, Sykes M. Tolerance and cancer: mechanisms of tumor evasion and strategies for breaking tolerance. </a:t>
            </a:r>
            <a:r>
              <a:rPr lang="en-US" sz="900" i="1" dirty="0">
                <a:effectLst/>
                <a:ea typeface="Calibri" panose="020F0502020204030204" pitchFamily="34" charset="0"/>
                <a:cs typeface="Times New Roman" panose="02020603050405020304" pitchFamily="18" charset="0"/>
              </a:rPr>
              <a:t>J Clin Oncol</a:t>
            </a:r>
            <a:r>
              <a:rPr lang="en-US" sz="900" dirty="0">
                <a:effectLst/>
                <a:ea typeface="Calibri" panose="020F0502020204030204" pitchFamily="34" charset="0"/>
                <a:cs typeface="Times New Roman" panose="02020603050405020304" pitchFamily="18" charset="0"/>
              </a:rPr>
              <a:t>. 2004;22(6):1136-1151.</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Leung J, Suh W-K. The CD28-B7 family in anti-tumor immunity: emerging concepts in cancer immunotherapy. </a:t>
            </a:r>
            <a:r>
              <a:rPr lang="en-US" sz="900" i="1" dirty="0">
                <a:effectLst/>
                <a:ea typeface="Calibri" panose="020F0502020204030204" pitchFamily="34" charset="0"/>
                <a:cs typeface="Times New Roman" panose="02020603050405020304" pitchFamily="18" charset="0"/>
              </a:rPr>
              <a:t>Immune Netw</a:t>
            </a:r>
            <a:r>
              <a:rPr lang="en-US" sz="900" dirty="0">
                <a:effectLst/>
                <a:ea typeface="Calibri" panose="020F0502020204030204" pitchFamily="34" charset="0"/>
                <a:cs typeface="Times New Roman" panose="02020603050405020304" pitchFamily="18" charset="0"/>
              </a:rPr>
              <a:t>. 2014;14(6):265-276.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Schumacher TN, Schreiber RD. Neoantigens in cancer immunotherapy.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2015;348(6230):69-74.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Cheng M, Chen Y, Xiao W, Sun R, Tian Z. NK cell-based immunotherapy for malignant diseases. </a:t>
            </a:r>
            <a:r>
              <a:rPr lang="en-US" sz="900" i="1" dirty="0">
                <a:effectLst/>
                <a:ea typeface="Calibri" panose="020F0502020204030204" pitchFamily="34" charset="0"/>
                <a:cs typeface="Times New Roman" panose="02020603050405020304" pitchFamily="18" charset="0"/>
              </a:rPr>
              <a:t>Cell Mol Immunol</a:t>
            </a:r>
            <a:r>
              <a:rPr lang="en-US" sz="900" dirty="0">
                <a:effectLst/>
                <a:ea typeface="Calibri" panose="020F0502020204030204" pitchFamily="34" charset="0"/>
                <a:cs typeface="Times New Roman" panose="02020603050405020304" pitchFamily="18" charset="0"/>
              </a:rPr>
              <a:t>. 2013;10(3):230-252.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Dranoff G. Cytokines in cancer pathogenesis and cancer therapy.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2004;4(1):11-22.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Bryceson YT, Ljunggren H-G, Long EO. Minimal requirement for induction of natural cytotoxicity and intersection of activation signals by inhibitory receptors. </a:t>
            </a:r>
            <a:r>
              <a:rPr lang="en-US" sz="900" i="1" dirty="0">
                <a:effectLst/>
                <a:ea typeface="Calibri" panose="020F0502020204030204" pitchFamily="34" charset="0"/>
                <a:cs typeface="Times New Roman" panose="02020603050405020304" pitchFamily="18" charset="0"/>
              </a:rPr>
              <a:t>Blood</a:t>
            </a:r>
            <a:r>
              <a:rPr lang="en-US" sz="900" dirty="0">
                <a:effectLst/>
                <a:ea typeface="Calibri" panose="020F0502020204030204" pitchFamily="34" charset="0"/>
                <a:cs typeface="Times New Roman" panose="02020603050405020304" pitchFamily="18" charset="0"/>
              </a:rPr>
              <a:t>. 2009;114(13):2657-2666.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Campbell KS, Purdy AK. Structure/function of human killer cell immunoglobulin-like receptors: lessons from polymorphisms, evolution, crystal structures and mutations. </a:t>
            </a:r>
            <a:r>
              <a:rPr lang="en-US" sz="900" i="1" dirty="0">
                <a:effectLst/>
                <a:ea typeface="Calibri" panose="020F0502020204030204" pitchFamily="34" charset="0"/>
                <a:cs typeface="Times New Roman" panose="02020603050405020304" pitchFamily="18" charset="0"/>
              </a:rPr>
              <a:t>Immunology</a:t>
            </a:r>
            <a:r>
              <a:rPr lang="en-US" sz="900" dirty="0">
                <a:effectLst/>
                <a:ea typeface="Calibri" panose="020F0502020204030204" pitchFamily="34" charset="0"/>
                <a:cs typeface="Times New Roman" panose="02020603050405020304" pitchFamily="18" charset="0"/>
              </a:rPr>
              <a:t>. 2011;132(2):315-325.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Martinet L, Smyth MJ. Balancing natural killer cell activation through paired receptors. </a:t>
            </a:r>
            <a:r>
              <a:rPr lang="en-US" sz="900" i="1" dirty="0">
                <a:effectLst/>
                <a:ea typeface="Calibri" panose="020F0502020204030204" pitchFamily="34" charset="0"/>
                <a:cs typeface="Times New Roman" panose="02020603050405020304" pitchFamily="18" charset="0"/>
              </a:rPr>
              <a:t>Nat Rev Immunol</a:t>
            </a:r>
            <a:r>
              <a:rPr lang="en-US" sz="900" dirty="0">
                <a:effectLst/>
                <a:ea typeface="Calibri" panose="020F0502020204030204" pitchFamily="34" charset="0"/>
                <a:cs typeface="Times New Roman" panose="02020603050405020304" pitchFamily="18" charset="0"/>
              </a:rPr>
              <a:t>. 2015;15:243-254.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Vivier E, Raulet DH, Moretta A, et al. Innate or adaptive immunity? The example of natural killer cells.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2011;331(6013):44-49.</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Gismondi A, Stabile H, Nisti P, Santoni A. Effector functions of natural killer cell subsets in the control of hematological malignancies. </a:t>
            </a:r>
            <a:r>
              <a:rPr lang="en-US" sz="900" i="1" dirty="0">
                <a:effectLst/>
                <a:ea typeface="Calibri" panose="020F0502020204030204" pitchFamily="34" charset="0"/>
                <a:cs typeface="Times New Roman" panose="02020603050405020304" pitchFamily="18" charset="0"/>
              </a:rPr>
              <a:t>Front Immunol</a:t>
            </a:r>
            <a:r>
              <a:rPr lang="en-US" sz="900" dirty="0">
                <a:effectLst/>
                <a:ea typeface="Calibri" panose="020F0502020204030204" pitchFamily="34" charset="0"/>
                <a:cs typeface="Times New Roman" panose="02020603050405020304" pitchFamily="18" charset="0"/>
              </a:rPr>
              <a:t>. 2015;6:567. doi:10.3389/fimmu.2015.00567.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Lau LL, Jamieson BD, Somasundaram T, Ahmed R. Cytotoxic T-cell memory without antigen. </a:t>
            </a:r>
            <a:r>
              <a:rPr lang="en-US" sz="900" i="1" dirty="0">
                <a:effectLst/>
                <a:ea typeface="Calibri" panose="020F0502020204030204" pitchFamily="34" charset="0"/>
                <a:cs typeface="Times New Roman" panose="02020603050405020304" pitchFamily="18" charset="0"/>
              </a:rPr>
              <a:t>Nature</a:t>
            </a:r>
            <a:r>
              <a:rPr lang="en-US" sz="900" dirty="0">
                <a:effectLst/>
                <a:ea typeface="Calibri" panose="020F0502020204030204" pitchFamily="34" charset="0"/>
                <a:cs typeface="Times New Roman" panose="02020603050405020304" pitchFamily="18" charset="0"/>
              </a:rPr>
              <a:t>. 1994;369(6482):648-652.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Long EO, Kim HS, Liu D, Peterson ME, Rajagopalan S. Controlling natural killer cell responses: integration of signals for activation and inhibition. </a:t>
            </a:r>
            <a:r>
              <a:rPr lang="en-US" sz="900" i="1" dirty="0">
                <a:effectLst/>
                <a:ea typeface="Calibri" panose="020F0502020204030204" pitchFamily="34" charset="0"/>
                <a:cs typeface="Times New Roman" panose="02020603050405020304" pitchFamily="18" charset="0"/>
              </a:rPr>
              <a:t>Annu Rev Immunol</a:t>
            </a:r>
            <a:r>
              <a:rPr lang="en-US" sz="900" dirty="0">
                <a:effectLst/>
                <a:ea typeface="Calibri" panose="020F0502020204030204" pitchFamily="34" charset="0"/>
                <a:cs typeface="Times New Roman" panose="02020603050405020304" pitchFamily="18" charset="0"/>
              </a:rPr>
              <a:t>. 2013;31:227-258.</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Pardoll DM. The blockade of immune checkpoints in cancer immunotherapy.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2012;12(4):252-264.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Liu C, Lou Y, Lizée G, et al. Plasmacytoid dendritic cells induce NK cell dependent, tumor antigen-specific T cell cross-priming and tumor regression in mice. </a:t>
            </a:r>
            <a:r>
              <a:rPr lang="en-US" sz="900" i="1" dirty="0">
                <a:effectLst/>
                <a:ea typeface="Calibri" panose="020F0502020204030204" pitchFamily="34" charset="0"/>
                <a:cs typeface="Times New Roman" panose="02020603050405020304" pitchFamily="18" charset="0"/>
              </a:rPr>
              <a:t>J Clin Invest</a:t>
            </a:r>
            <a:r>
              <a:rPr lang="en-US" sz="900" dirty="0">
                <a:effectLst/>
                <a:ea typeface="Calibri" panose="020F0502020204030204" pitchFamily="34" charset="0"/>
                <a:cs typeface="Times New Roman" panose="02020603050405020304" pitchFamily="18" charset="0"/>
              </a:rPr>
              <a:t>. 2008;118(3):1165-1175.</a:t>
            </a:r>
          </a:p>
          <a:p>
            <a:pPr marL="342900" marR="0" lvl="0" indent="-342900">
              <a:lnSpc>
                <a:spcPct val="107000"/>
              </a:lnSpc>
              <a:spcBef>
                <a:spcPts val="0"/>
              </a:spcBef>
              <a:spcAft>
                <a:spcPts val="0"/>
              </a:spcAft>
              <a:buFont typeface="+mj-lt"/>
              <a:buAutoNum type="arabicPeriod"/>
            </a:pP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9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Chen DS, Mellman I. Oncology meets immunology: the cancer-immunity cycle.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2013;39:1-10.</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Zhang Q, Zhu B, Li Y. Resolution of cancer-promoting inflammation: a new approach for anticancer therapy. </a:t>
            </a:r>
            <a:r>
              <a:rPr lang="en-US" sz="900" i="1" dirty="0">
                <a:effectLst/>
                <a:ea typeface="Calibri" panose="020F0502020204030204" pitchFamily="34" charset="0"/>
                <a:cs typeface="Times New Roman" panose="02020603050405020304" pitchFamily="18" charset="0"/>
              </a:rPr>
              <a:t>Front Immunol</a:t>
            </a:r>
            <a:r>
              <a:rPr lang="en-US" sz="900" dirty="0">
                <a:effectLst/>
                <a:ea typeface="Calibri" panose="020F0502020204030204" pitchFamily="34" charset="0"/>
                <a:cs typeface="Times New Roman" panose="02020603050405020304" pitchFamily="18" charset="0"/>
              </a:rPr>
              <a:t>. 2017;8:71. doi:10.3389/fimmu.2017.00071.</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Hegde PS, Karanikas V, Evers S. The where, the when, and the how of immune monitoring for cancer immunotherapies in the era of checkpoint inhibition.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2016;22(8):1865-1874.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Chen F, Zhuang X, Lin L, et al. New horizons in tumor microenvironment biology: challenges and opportunities. </a:t>
            </a:r>
            <a:r>
              <a:rPr lang="en-US" sz="900" i="1" dirty="0">
                <a:effectLst/>
                <a:ea typeface="Calibri" panose="020F0502020204030204" pitchFamily="34" charset="0"/>
                <a:cs typeface="Times New Roman" panose="02020603050405020304" pitchFamily="18" charset="0"/>
              </a:rPr>
              <a:t>BMC Med</a:t>
            </a:r>
            <a:r>
              <a:rPr lang="en-US" sz="900" dirty="0">
                <a:effectLst/>
                <a:ea typeface="Calibri" panose="020F0502020204030204" pitchFamily="34" charset="0"/>
                <a:cs typeface="Times New Roman" panose="02020603050405020304" pitchFamily="18" charset="0"/>
              </a:rPr>
              <a:t>. 2015. doi:10.1186/s12916-015-0278-7.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Spranger S, Gajewski TF. Tumor-intrinsic oncogene pathways mediating immune avoidance. </a:t>
            </a:r>
            <a:r>
              <a:rPr lang="en-US" sz="900" i="1" dirty="0">
                <a:effectLst/>
                <a:ea typeface="Calibri" panose="020F0502020204030204" pitchFamily="34" charset="0"/>
                <a:cs typeface="Times New Roman" panose="02020603050405020304" pitchFamily="18" charset="0"/>
              </a:rPr>
              <a:t>Oncoimmunology</a:t>
            </a:r>
            <a:r>
              <a:rPr lang="en-US" sz="900" dirty="0">
                <a:effectLst/>
                <a:ea typeface="Calibri" panose="020F0502020204030204" pitchFamily="34" charset="0"/>
                <a:cs typeface="Times New Roman" panose="02020603050405020304" pitchFamily="18" charset="0"/>
              </a:rPr>
              <a:t>. 2016;5(3):e1086862.</a:t>
            </a:r>
          </a:p>
          <a:p>
            <a:pPr marL="342900" marR="0" lvl="0" indent="-342900">
              <a:lnSpc>
                <a:spcPct val="107000"/>
              </a:lnSpc>
              <a:spcBef>
                <a:spcPts val="0"/>
              </a:spcBef>
              <a:spcAft>
                <a:spcPts val="0"/>
              </a:spcAft>
              <a:buFont typeface="+mj-lt"/>
              <a:buAutoNum type="arabicPeriod"/>
            </a:pPr>
            <a:r>
              <a:rPr lang="en-US" sz="900" dirty="0" err="1">
                <a:effectLst/>
                <a:ea typeface="Calibri" panose="020F0502020204030204" pitchFamily="34" charset="0"/>
                <a:cs typeface="Times New Roman" panose="02020603050405020304" pitchFamily="18" charset="0"/>
              </a:rPr>
              <a:t>Bindea</a:t>
            </a:r>
            <a:r>
              <a:rPr lang="en-US" sz="900" dirty="0">
                <a:effectLst/>
                <a:ea typeface="Calibri" panose="020F0502020204030204" pitchFamily="34" charset="0"/>
                <a:cs typeface="Times New Roman" panose="02020603050405020304" pitchFamily="18" charset="0"/>
              </a:rPr>
              <a:t> G, </a:t>
            </a:r>
            <a:r>
              <a:rPr lang="en-US" sz="900" dirty="0" err="1">
                <a:effectLst/>
                <a:ea typeface="Calibri" panose="020F0502020204030204" pitchFamily="34" charset="0"/>
                <a:cs typeface="Times New Roman" panose="02020603050405020304" pitchFamily="18" charset="0"/>
              </a:rPr>
              <a:t>Mlecnik</a:t>
            </a:r>
            <a:r>
              <a:rPr lang="en-US" sz="900" dirty="0">
                <a:effectLst/>
                <a:ea typeface="Calibri" panose="020F0502020204030204" pitchFamily="34" charset="0"/>
                <a:cs typeface="Times New Roman" panose="02020603050405020304" pitchFamily="18" charset="0"/>
              </a:rPr>
              <a:t> B, </a:t>
            </a:r>
            <a:r>
              <a:rPr lang="en-US" sz="900" dirty="0" err="1">
                <a:effectLst/>
                <a:ea typeface="Calibri" panose="020F0502020204030204" pitchFamily="34" charset="0"/>
                <a:cs typeface="Times New Roman" panose="02020603050405020304" pitchFamily="18" charset="0"/>
              </a:rPr>
              <a:t>Tosolini</a:t>
            </a:r>
            <a:r>
              <a:rPr lang="en-US" sz="900" dirty="0">
                <a:effectLst/>
                <a:ea typeface="Calibri" panose="020F0502020204030204" pitchFamily="34" charset="0"/>
                <a:cs typeface="Times New Roman" panose="02020603050405020304" pitchFamily="18" charset="0"/>
              </a:rPr>
              <a:t> M, et al. Spatiotemporal dynamics of </a:t>
            </a:r>
            <a:r>
              <a:rPr lang="en-US" sz="900" dirty="0" err="1">
                <a:effectLst/>
                <a:ea typeface="Calibri" panose="020F0502020204030204" pitchFamily="34" charset="0"/>
                <a:cs typeface="Times New Roman" panose="02020603050405020304" pitchFamily="18" charset="0"/>
              </a:rPr>
              <a:t>intratumoral</a:t>
            </a:r>
            <a:r>
              <a:rPr lang="en-US" sz="900" dirty="0">
                <a:effectLst/>
                <a:ea typeface="Calibri" panose="020F0502020204030204" pitchFamily="34" charset="0"/>
                <a:cs typeface="Times New Roman" panose="02020603050405020304" pitchFamily="18" charset="0"/>
              </a:rPr>
              <a:t> immune cells reveal the immune landscape in human cancer.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2013;39(4):782-795.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Chen DS, Mellman I. Elements of cancer immunity and the cancer–immune set point. </a:t>
            </a:r>
            <a:r>
              <a:rPr lang="en-US" sz="900" i="1" dirty="0">
                <a:effectLst/>
                <a:ea typeface="Calibri" panose="020F0502020204030204" pitchFamily="34" charset="0"/>
                <a:cs typeface="Times New Roman" panose="02020603050405020304" pitchFamily="18" charset="0"/>
              </a:rPr>
              <a:t>Nature</a:t>
            </a:r>
            <a:r>
              <a:rPr lang="en-US" sz="900" dirty="0">
                <a:effectLst/>
                <a:ea typeface="Calibri" panose="020F0502020204030204" pitchFamily="34" charset="0"/>
                <a:cs typeface="Times New Roman" panose="02020603050405020304" pitchFamily="18" charset="0"/>
              </a:rPr>
              <a:t>. 2017;541(7637):321-330.</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Spranger S, Bao R, Gajewski TF. Melanoma-intrinsic β-catenin signalling prevents anti-tumour immunity. </a:t>
            </a:r>
            <a:r>
              <a:rPr lang="en-US" sz="900" i="1" dirty="0">
                <a:effectLst/>
                <a:ea typeface="Calibri" panose="020F0502020204030204" pitchFamily="34" charset="0"/>
                <a:cs typeface="Times New Roman" panose="02020603050405020304" pitchFamily="18" charset="0"/>
              </a:rPr>
              <a:t>Nature</a:t>
            </a:r>
            <a:r>
              <a:rPr lang="en-US" sz="900" dirty="0">
                <a:effectLst/>
                <a:ea typeface="Calibri" panose="020F0502020204030204" pitchFamily="34" charset="0"/>
                <a:cs typeface="Times New Roman" panose="02020603050405020304" pitchFamily="18" charset="0"/>
              </a:rPr>
              <a:t>. 2015;523(7559):231-235.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Harlin H, Meng Y, Peterson AC, et al. Chemokine expression in melanoma metastases associated with CD8+ T-cell recruitment.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2009;69(7):3077-3085.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Spranger S, Spaapen RM, Zha Y, et al. Up-regulation of PD-L1, IDO, and Tregs in the melanoma tumor microenvironment is driven by CD8+ T cells. </a:t>
            </a:r>
            <a:r>
              <a:rPr lang="en-US" sz="900" i="1" dirty="0">
                <a:effectLst/>
                <a:ea typeface="Calibri" panose="020F0502020204030204" pitchFamily="34" charset="0"/>
                <a:cs typeface="Times New Roman" panose="02020603050405020304" pitchFamily="18" charset="0"/>
              </a:rPr>
              <a:t>Sci Transl Med</a:t>
            </a:r>
            <a:r>
              <a:rPr lang="en-US" sz="900" dirty="0">
                <a:effectLst/>
                <a:ea typeface="Calibri" panose="020F0502020204030204" pitchFamily="34" charset="0"/>
                <a:cs typeface="Times New Roman" panose="02020603050405020304" pitchFamily="18" charset="0"/>
              </a:rPr>
              <a:t>. 2013;5:200ra116.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Gajewski TF, Schreiber H, Fu Y-X. Innate and adaptive immune cells in the tumor microenvironment. </a:t>
            </a:r>
            <a:r>
              <a:rPr lang="en-US" sz="900" i="1" dirty="0">
                <a:effectLst/>
                <a:ea typeface="Calibri" panose="020F0502020204030204" pitchFamily="34" charset="0"/>
                <a:cs typeface="Times New Roman" panose="02020603050405020304" pitchFamily="18" charset="0"/>
              </a:rPr>
              <a:t>Nat Immunol</a:t>
            </a:r>
            <a:r>
              <a:rPr lang="en-US" sz="900" dirty="0">
                <a:effectLst/>
                <a:ea typeface="Calibri" panose="020F0502020204030204" pitchFamily="34" charset="0"/>
                <a:cs typeface="Times New Roman" panose="02020603050405020304" pitchFamily="18" charset="0"/>
              </a:rPr>
              <a:t>. 2013;14(10):1014-1022.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Lam M, Tie J, Lee B, Desai J, Gibbs P, Tran B. Systemic inflammation – impact on tumor biology and outcomes in colorectal cancer. </a:t>
            </a:r>
            <a:r>
              <a:rPr lang="en-US" sz="900" i="1" dirty="0">
                <a:effectLst/>
                <a:ea typeface="Calibri" panose="020F0502020204030204" pitchFamily="34" charset="0"/>
                <a:cs typeface="Times New Roman" panose="02020603050405020304" pitchFamily="18" charset="0"/>
              </a:rPr>
              <a:t>J Clin Cell Immunol</a:t>
            </a:r>
            <a:r>
              <a:rPr lang="en-US" sz="900" dirty="0">
                <a:effectLst/>
                <a:ea typeface="Calibri" panose="020F0502020204030204" pitchFamily="34" charset="0"/>
                <a:cs typeface="Times New Roman" panose="02020603050405020304" pitchFamily="18" charset="0"/>
              </a:rPr>
              <a:t>. 2015;6:377. doi:10.4172/2155-9899.1000377.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Ma W, Gilligan BM, Yuan J, Li T. Current status and perspectives in translational biomarker research for PD-1/PD-L1 immune checkpoint blockade therapy. </a:t>
            </a:r>
            <a:r>
              <a:rPr lang="en-US" sz="900" i="1" dirty="0">
                <a:effectLst/>
                <a:ea typeface="Calibri" panose="020F0502020204030204" pitchFamily="34" charset="0"/>
                <a:cs typeface="Times New Roman" panose="02020603050405020304" pitchFamily="18" charset="0"/>
              </a:rPr>
              <a:t>J Hematol Oncol</a:t>
            </a:r>
            <a:r>
              <a:rPr lang="en-US" sz="900" dirty="0">
                <a:effectLst/>
                <a:ea typeface="Calibri" panose="020F0502020204030204" pitchFamily="34" charset="0"/>
                <a:cs typeface="Times New Roman" panose="02020603050405020304" pitchFamily="18" charset="0"/>
              </a:rPr>
              <a:t>. 2016;9(1):47.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Gajewski TF. The next hurdle in cancer immunotherapy: overcoming the non–T-cell–inflamed tumor microenvironment. </a:t>
            </a:r>
            <a:r>
              <a:rPr lang="en-US" sz="900" i="1" dirty="0">
                <a:effectLst/>
                <a:ea typeface="Calibri" panose="020F0502020204030204" pitchFamily="34" charset="0"/>
                <a:cs typeface="Times New Roman" panose="02020603050405020304" pitchFamily="18" charset="0"/>
              </a:rPr>
              <a:t>Semin Oncol</a:t>
            </a:r>
            <a:r>
              <a:rPr lang="en-US" sz="900" dirty="0">
                <a:effectLst/>
                <a:ea typeface="Calibri" panose="020F0502020204030204" pitchFamily="34" charset="0"/>
                <a:cs typeface="Times New Roman" panose="02020603050405020304" pitchFamily="18" charset="0"/>
              </a:rPr>
              <a:t>. 2015;42(4):663-671.</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Zhang T, Somasundaram R, Berencsi K, et al.  CXC chemokine ligand 12 (stromal cell-derived factor 1 α) and CXCR4-dependent migration of CTLs toward melanoma cells in organotypic culture. </a:t>
            </a:r>
            <a:r>
              <a:rPr lang="en-US" sz="900" i="1" dirty="0">
                <a:effectLst/>
                <a:ea typeface="Calibri" panose="020F0502020204030204" pitchFamily="34" charset="0"/>
                <a:cs typeface="Times New Roman" panose="02020603050405020304" pitchFamily="18" charset="0"/>
              </a:rPr>
              <a:t>J Immunol</a:t>
            </a:r>
            <a:r>
              <a:rPr lang="en-US" sz="900" dirty="0">
                <a:effectLst/>
                <a:ea typeface="Calibri" panose="020F0502020204030204" pitchFamily="34" charset="0"/>
                <a:cs typeface="Times New Roman" panose="02020603050405020304" pitchFamily="18" charset="0"/>
              </a:rPr>
              <a:t>. 2005;174:5856-5863.</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Gajewski TF, Louahed J, Brichard VG. Gene signature in melanoma associated with clinical activity: a potential clue to unlock cancer immunotherapy. </a:t>
            </a:r>
            <a:r>
              <a:rPr lang="en-US" sz="900" i="1" dirty="0">
                <a:effectLst/>
                <a:ea typeface="Calibri" panose="020F0502020204030204" pitchFamily="34" charset="0"/>
                <a:cs typeface="Times New Roman" panose="02020603050405020304" pitchFamily="18" charset="0"/>
              </a:rPr>
              <a:t>Cancer J</a:t>
            </a:r>
            <a:r>
              <a:rPr lang="en-US" sz="900" dirty="0">
                <a:effectLst/>
                <a:ea typeface="Calibri" panose="020F0502020204030204" pitchFamily="34" charset="0"/>
                <a:cs typeface="Times New Roman" panose="02020603050405020304" pitchFamily="18" charset="0"/>
              </a:rPr>
              <a:t>. 2010;16(4):399-403.</a:t>
            </a:r>
          </a:p>
          <a:p>
            <a:pPr marL="346075" indent="-346075">
              <a:spcBef>
                <a:spcPts val="0"/>
              </a:spcBef>
              <a:buFont typeface="+mj-lt"/>
              <a:buAutoNum type="arabicPeriod"/>
            </a:pPr>
            <a:endParaRPr lang="en-US" sz="900" dirty="0"/>
          </a:p>
        </p:txBody>
      </p:sp>
      <p:sp>
        <p:nvSpPr>
          <p:cNvPr id="9" name="Slide Number Placeholder 8">
            <a:extLst>
              <a:ext uri="{FF2B5EF4-FFF2-40B4-BE49-F238E27FC236}">
                <a16:creationId xmlns:a16="http://schemas.microsoft.com/office/drawing/2014/main" id="{A2C91F8B-A4D1-4EB7-929F-4606C40F7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43775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0A0E-9A41-4E47-96C7-F793E4DEF4BC}"/>
              </a:ext>
            </a:extLst>
          </p:cNvPr>
          <p:cNvSpPr>
            <a:spLocks noGrp="1"/>
          </p:cNvSpPr>
          <p:nvPr>
            <p:ph type="title"/>
          </p:nvPr>
        </p:nvSpPr>
        <p:spPr>
          <a:xfrm>
            <a:off x="377242" y="337814"/>
            <a:ext cx="10378440" cy="914400"/>
          </a:xfrm>
        </p:spPr>
        <p:txBody>
          <a:bodyPr>
            <a:noAutofit/>
          </a:bodyPr>
          <a:lstStyle/>
          <a:p>
            <a:r>
              <a:rPr lang="en-US" dirty="0"/>
              <a:t>References for Topic 2 (2 of 3)</a:t>
            </a:r>
          </a:p>
        </p:txBody>
      </p:sp>
      <p:sp>
        <p:nvSpPr>
          <p:cNvPr id="8" name="Content Placeholder 7">
            <a:extLst>
              <a:ext uri="{FF2B5EF4-FFF2-40B4-BE49-F238E27FC236}">
                <a16:creationId xmlns:a16="http://schemas.microsoft.com/office/drawing/2014/main" id="{48E87DEF-A2F7-45A8-96B8-BADBD9CA1A2C}"/>
              </a:ext>
            </a:extLst>
          </p:cNvPr>
          <p:cNvSpPr>
            <a:spLocks noGrp="1"/>
          </p:cNvSpPr>
          <p:nvPr>
            <p:ph idx="1"/>
          </p:nvPr>
        </p:nvSpPr>
        <p:spPr>
          <a:xfrm>
            <a:off x="205105" y="1336028"/>
            <a:ext cx="11461115" cy="5521972"/>
          </a:xfrm>
        </p:spPr>
        <p:txBody>
          <a:bodyPr numCol="2"/>
          <a:lstStyle/>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r>
              <a:rPr kumimoji="0" lang="en-US" sz="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Ahmadzadeh M, Johnson LA, Heemskerk B, et al. Tumor antigen–specific CD8 T cells infiltrating the tumor express high levels of PD-1 and are functionally impaired. </a:t>
            </a:r>
            <a:r>
              <a:rPr kumimoji="0" lang="en-US" sz="900" b="0" i="1"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Blood</a:t>
            </a:r>
            <a:r>
              <a:rPr kumimoji="0" lang="en-US" sz="900" b="0" i="0" u="none" strike="noStrike" kern="1200" cap="none" spc="0" normalizeH="0" baseline="0" noProof="0" dirty="0">
                <a:ln>
                  <a:noFill/>
                </a:ln>
                <a:effectLst/>
                <a:uLnTx/>
                <a:uFillTx/>
                <a:ea typeface="Calibri" panose="020F0502020204030204" pitchFamily="34" charset="0"/>
                <a:cs typeface="Times New Roman" panose="02020603050405020304" pitchFamily="18" charset="0"/>
              </a:rPr>
              <a:t>. 2009;114(8):1537-1544.</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Melero I, Berman DM, Aznar MA, Korman AJ, Pérez Gracia JL, Haanen J. Evolving synergistic combinations of targeted immunotherapies to combat cancer.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2015;15(8):457-472.</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Smyth MJ, Ngiow SF, Ribas A, Teng MWL. Combination cancer immunotherapies tailored to the tumour microenvironment. </a:t>
            </a:r>
            <a:r>
              <a:rPr lang="en-US" sz="900" i="1" dirty="0">
                <a:effectLst/>
                <a:ea typeface="Calibri" panose="020F0502020204030204" pitchFamily="34" charset="0"/>
                <a:cs typeface="Times New Roman" panose="02020603050405020304" pitchFamily="18" charset="0"/>
              </a:rPr>
              <a:t>Nat Rev Clin Oncol</a:t>
            </a:r>
            <a:r>
              <a:rPr lang="en-US" sz="900" dirty="0">
                <a:effectLst/>
                <a:ea typeface="Calibri" panose="020F0502020204030204" pitchFamily="34" charset="0"/>
                <a:cs typeface="Times New Roman" panose="02020603050405020304" pitchFamily="18" charset="0"/>
              </a:rPr>
              <a:t>. 2016;13(3):143-158.</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Janeway Jr CA, Travers P, Walport M, Shlomchik MJ. </a:t>
            </a:r>
            <a:r>
              <a:rPr lang="en-US" sz="900" i="1" dirty="0">
                <a:effectLst/>
                <a:ea typeface="Calibri" panose="020F0502020204030204" pitchFamily="34" charset="0"/>
                <a:cs typeface="Times New Roman" panose="02020603050405020304" pitchFamily="18" charset="0"/>
              </a:rPr>
              <a:t>Immunobiology: The Immune System in Health and Disease</a:t>
            </a:r>
            <a:r>
              <a:rPr lang="en-US" sz="900" dirty="0">
                <a:effectLst/>
                <a:ea typeface="Calibri" panose="020F0502020204030204" pitchFamily="34" charset="0"/>
                <a:cs typeface="Times New Roman" panose="02020603050405020304" pitchFamily="18" charset="0"/>
              </a:rPr>
              <a:t>. 5th ed. New York, NY: Garland Publishing; 2001.</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Spranger S, Gajewski TF. Mechanisms of tumor cell-intrinsic immune evasion. </a:t>
            </a:r>
            <a:r>
              <a:rPr lang="en-US" sz="900" i="1" dirty="0">
                <a:effectLst/>
                <a:ea typeface="Calibri" panose="020F0502020204030204" pitchFamily="34" charset="0"/>
                <a:cs typeface="Times New Roman" panose="02020603050405020304" pitchFamily="18" charset="0"/>
              </a:rPr>
              <a:t>Annu Rev Cancer Biol</a:t>
            </a:r>
            <a:r>
              <a:rPr lang="en-US" sz="900" dirty="0">
                <a:effectLst/>
                <a:ea typeface="Calibri" panose="020F0502020204030204" pitchFamily="34" charset="0"/>
                <a:cs typeface="Times New Roman" panose="02020603050405020304" pitchFamily="18" charset="0"/>
              </a:rPr>
              <a:t>. 2018. 2:213–228.</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Gonzalez H, </a:t>
            </a:r>
            <a:r>
              <a:rPr lang="en-US" sz="900" dirty="0" err="1">
                <a:effectLst/>
                <a:ea typeface="Calibri" panose="020F0502020204030204" pitchFamily="34" charset="0"/>
                <a:cs typeface="Times New Roman" panose="02020603050405020304" pitchFamily="18" charset="0"/>
              </a:rPr>
              <a:t>Hagerling</a:t>
            </a:r>
            <a:r>
              <a:rPr lang="en-US" sz="900" dirty="0">
                <a:effectLst/>
                <a:ea typeface="Calibri" panose="020F0502020204030204" pitchFamily="34" charset="0"/>
                <a:cs typeface="Times New Roman" panose="02020603050405020304" pitchFamily="18" charset="0"/>
              </a:rPr>
              <a:t> C, </a:t>
            </a:r>
            <a:r>
              <a:rPr lang="en-US" sz="900" dirty="0" err="1">
                <a:effectLst/>
                <a:ea typeface="Calibri" panose="020F0502020204030204" pitchFamily="34" charset="0"/>
                <a:cs typeface="Times New Roman" panose="02020603050405020304" pitchFamily="18" charset="0"/>
              </a:rPr>
              <a:t>Werb</a:t>
            </a:r>
            <a:r>
              <a:rPr lang="en-US" sz="900" dirty="0">
                <a:effectLst/>
                <a:ea typeface="Calibri" panose="020F0502020204030204" pitchFamily="34" charset="0"/>
                <a:cs typeface="Times New Roman" panose="02020603050405020304" pitchFamily="18" charset="0"/>
              </a:rPr>
              <a:t> Z. Roles of the immune system in cancer: from tumor initiation to metastatic progression. </a:t>
            </a:r>
            <a:r>
              <a:rPr lang="en-US" sz="900" i="1" dirty="0">
                <a:effectLst/>
                <a:ea typeface="Calibri" panose="020F0502020204030204" pitchFamily="34" charset="0"/>
                <a:cs typeface="Times New Roman" panose="02020603050405020304" pitchFamily="18" charset="0"/>
              </a:rPr>
              <a:t>Genes Dev</a:t>
            </a:r>
            <a:r>
              <a:rPr lang="en-US" sz="900" dirty="0">
                <a:effectLst/>
                <a:ea typeface="Calibri" panose="020F0502020204030204" pitchFamily="34" charset="0"/>
                <a:cs typeface="Times New Roman" panose="02020603050405020304" pitchFamily="18" charset="0"/>
              </a:rPr>
              <a:t>. 2018;32(19-20):1267-1284.</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Disis M. Mechanism of action of immunotherapy. </a:t>
            </a:r>
            <a:r>
              <a:rPr lang="en-US" sz="900" i="1" dirty="0">
                <a:effectLst/>
                <a:ea typeface="Calibri" panose="020F0502020204030204" pitchFamily="34" charset="0"/>
                <a:cs typeface="Times New Roman" panose="02020603050405020304" pitchFamily="18" charset="0"/>
              </a:rPr>
              <a:t>Semin Oncol</a:t>
            </a:r>
            <a:r>
              <a:rPr lang="en-US" sz="900" dirty="0">
                <a:effectLst/>
                <a:ea typeface="Calibri" panose="020F0502020204030204" pitchFamily="34" charset="0"/>
                <a:cs typeface="Times New Roman" panose="02020603050405020304" pitchFamily="18" charset="0"/>
              </a:rPr>
              <a:t>. 2014;41:S3-S13.</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Shimizu K, Iyoda T, Okada M, et al. Immune suppression and reversal of the suppressive tumor microenvironment. </a:t>
            </a:r>
            <a:r>
              <a:rPr lang="en-US" sz="900" i="1" dirty="0">
                <a:effectLst/>
                <a:ea typeface="Calibri" panose="020F0502020204030204" pitchFamily="34" charset="0"/>
                <a:cs typeface="Times New Roman" panose="02020603050405020304" pitchFamily="18" charset="0"/>
              </a:rPr>
              <a:t>Int Immunol</a:t>
            </a:r>
            <a:r>
              <a:rPr lang="en-US" sz="900" dirty="0">
                <a:effectLst/>
                <a:ea typeface="Calibri" panose="020F0502020204030204" pitchFamily="34" charset="0"/>
                <a:cs typeface="Times New Roman" panose="02020603050405020304" pitchFamily="18" charset="0"/>
              </a:rPr>
              <a:t>. 2018;30(10):445-454.</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Marshall HT, Djamgoz MBA. Immuno-oncology: emerging targets and combination therapies. </a:t>
            </a:r>
            <a:r>
              <a:rPr lang="en-US" sz="900" i="1" dirty="0">
                <a:effectLst/>
                <a:ea typeface="Calibri" panose="020F0502020204030204" pitchFamily="34" charset="0"/>
                <a:cs typeface="Times New Roman" panose="02020603050405020304" pitchFamily="18" charset="0"/>
              </a:rPr>
              <a:t>Front Oncol</a:t>
            </a:r>
            <a:r>
              <a:rPr lang="en-US" sz="900" dirty="0">
                <a:effectLst/>
                <a:ea typeface="Calibri" panose="020F0502020204030204" pitchFamily="34" charset="0"/>
                <a:cs typeface="Times New Roman" panose="02020603050405020304" pitchFamily="18" charset="0"/>
              </a:rPr>
              <a:t>. 2018;8:315.</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Marin-Acevedo JA, Dholaria B, Soyano AE, et al. Next generation of immune checkpoint therapy in cancer: new developments and challenges. </a:t>
            </a:r>
            <a:r>
              <a:rPr lang="en-US" sz="900" i="1" dirty="0">
                <a:effectLst/>
                <a:ea typeface="Calibri" panose="020F0502020204030204" pitchFamily="34" charset="0"/>
                <a:cs typeface="Times New Roman" panose="02020603050405020304" pitchFamily="18" charset="0"/>
              </a:rPr>
              <a:t>J Hematol Oncol</a:t>
            </a:r>
            <a:r>
              <a:rPr lang="en-US" sz="900" dirty="0">
                <a:effectLst/>
                <a:ea typeface="Calibri" panose="020F0502020204030204" pitchFamily="34" charset="0"/>
                <a:cs typeface="Times New Roman" panose="02020603050405020304" pitchFamily="18" charset="0"/>
              </a:rPr>
              <a:t>. 2018;11(1):39.</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National Cancer Institute. Cancer metabolism. https://ccr.cancer.gov/news/horizons/article/cell-metabolism-and-cancer. Accessed October 10, 2020.</a:t>
            </a:r>
          </a:p>
          <a:p>
            <a:pPr marR="0" lvl="0">
              <a:lnSpc>
                <a:spcPct val="107000"/>
              </a:lnSpc>
              <a:spcBef>
                <a:spcPts val="0"/>
              </a:spcBef>
              <a:buFont typeface="+mj-lt"/>
              <a:buAutoNum type="arabicPeriod" startAt="33"/>
            </a:pPr>
            <a:r>
              <a:rPr lang="en-US" sz="900" dirty="0" err="1">
                <a:effectLst/>
                <a:ea typeface="Calibri" panose="020F0502020204030204" pitchFamily="34" charset="0"/>
                <a:cs typeface="Times New Roman" panose="02020603050405020304" pitchFamily="18" charset="0"/>
              </a:rPr>
              <a:t>Uger</a:t>
            </a:r>
            <a:r>
              <a:rPr lang="en-US" sz="900" dirty="0">
                <a:effectLst/>
                <a:ea typeface="Calibri" panose="020F0502020204030204" pitchFamily="34" charset="0"/>
                <a:cs typeface="Times New Roman" panose="02020603050405020304" pitchFamily="18" charset="0"/>
              </a:rPr>
              <a:t> R, Johnson L. Blockade of the CD47-SIRPα axis: a promising approach for cancer immunotherapy. </a:t>
            </a:r>
            <a:r>
              <a:rPr lang="en-US" sz="900" i="1" dirty="0">
                <a:effectLst/>
                <a:ea typeface="Calibri" panose="020F0502020204030204" pitchFamily="34" charset="0"/>
                <a:cs typeface="Times New Roman" panose="02020603050405020304" pitchFamily="18" charset="0"/>
              </a:rPr>
              <a:t>Expert </a:t>
            </a:r>
            <a:r>
              <a:rPr lang="en-US" sz="900" i="1" dirty="0" err="1">
                <a:effectLst/>
                <a:ea typeface="Calibri" panose="020F0502020204030204" pitchFamily="34" charset="0"/>
                <a:cs typeface="Times New Roman" panose="02020603050405020304" pitchFamily="18" charset="0"/>
              </a:rPr>
              <a:t>Opin</a:t>
            </a:r>
            <a:r>
              <a:rPr lang="en-US" sz="900" i="1" dirty="0">
                <a:effectLst/>
                <a:ea typeface="Calibri" panose="020F0502020204030204" pitchFamily="34" charset="0"/>
                <a:cs typeface="Times New Roman" panose="02020603050405020304" pitchFamily="18" charset="0"/>
              </a:rPr>
              <a:t> Biol </a:t>
            </a:r>
            <a:r>
              <a:rPr lang="en-US" sz="900" i="1" dirty="0" err="1">
                <a:effectLst/>
                <a:ea typeface="Calibri" panose="020F0502020204030204" pitchFamily="34" charset="0"/>
                <a:cs typeface="Times New Roman" panose="02020603050405020304" pitchFamily="18" charset="0"/>
              </a:rPr>
              <a:t>Ther</a:t>
            </a:r>
            <a:r>
              <a:rPr lang="en-US" sz="900" dirty="0">
                <a:effectLst/>
                <a:ea typeface="Calibri" panose="020F0502020204030204" pitchFamily="34" charset="0"/>
                <a:cs typeface="Times New Roman" panose="02020603050405020304" pitchFamily="18" charset="0"/>
              </a:rPr>
              <a:t>. 2020;20(1):5-8. </a:t>
            </a:r>
          </a:p>
          <a:p>
            <a:pPr marR="0" lvl="0">
              <a:lnSpc>
                <a:spcPct val="107000"/>
              </a:lnSpc>
              <a:spcBef>
                <a:spcPts val="0"/>
              </a:spcBef>
              <a:buFont typeface="+mj-lt"/>
              <a:buAutoNum type="arabicPeriod" startAt="33"/>
            </a:pPr>
            <a:r>
              <a:rPr lang="en-US" sz="900" dirty="0" err="1">
                <a:effectLst/>
                <a:ea typeface="Calibri" panose="020F0502020204030204" pitchFamily="34" charset="0"/>
                <a:cs typeface="Times New Roman" panose="02020603050405020304" pitchFamily="18" charset="0"/>
              </a:rPr>
              <a:t>Ponath</a:t>
            </a:r>
            <a:r>
              <a:rPr lang="en-US" sz="900" dirty="0">
                <a:effectLst/>
                <a:ea typeface="Calibri" panose="020F0502020204030204" pitchFamily="34" charset="0"/>
                <a:cs typeface="Times New Roman" panose="02020603050405020304" pitchFamily="18" charset="0"/>
              </a:rPr>
              <a:t> P, Menezes D, Pan C, et al. A novel, fully human anti–fucosyl-GM1 antibody demonstrates potent in vitro and in vivo antitumor activity in preclinical models of small cell lung cancer.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2018;24(20):5178-5189. </a:t>
            </a:r>
          </a:p>
          <a:p>
            <a:pPr marR="0" lvl="0">
              <a:lnSpc>
                <a:spcPct val="107000"/>
              </a:lnSpc>
              <a:spcBef>
                <a:spcPts val="0"/>
              </a:spcBef>
              <a:buFont typeface="+mj-lt"/>
              <a:buAutoNum type="arabicPeriod" startAt="33"/>
            </a:pPr>
            <a:r>
              <a:rPr lang="en-US" sz="900" dirty="0" err="1">
                <a:ea typeface="Calibri" panose="020F0502020204030204" pitchFamily="34" charset="0"/>
                <a:cs typeface="Times New Roman" panose="02020603050405020304" pitchFamily="18" charset="0"/>
              </a:rPr>
              <a:t>Majello</a:t>
            </a:r>
            <a:r>
              <a:rPr lang="en-US" sz="900" dirty="0">
                <a:ea typeface="Calibri" panose="020F0502020204030204" pitchFamily="34" charset="0"/>
                <a:cs typeface="Times New Roman" panose="02020603050405020304" pitchFamily="18" charset="0"/>
              </a:rPr>
              <a:t> B, </a:t>
            </a:r>
            <a:r>
              <a:rPr lang="en-US" sz="900" dirty="0" err="1">
                <a:ea typeface="Calibri" panose="020F0502020204030204" pitchFamily="34" charset="0"/>
                <a:cs typeface="Times New Roman" panose="02020603050405020304" pitchFamily="18" charset="0"/>
              </a:rPr>
              <a:t>Gorini</a:t>
            </a:r>
            <a:r>
              <a:rPr lang="en-US" sz="900" dirty="0">
                <a:ea typeface="Calibri" panose="020F0502020204030204" pitchFamily="34" charset="0"/>
                <a:cs typeface="Times New Roman" panose="02020603050405020304" pitchFamily="18" charset="0"/>
              </a:rPr>
              <a:t> F, </a:t>
            </a:r>
            <a:r>
              <a:rPr lang="en-US" sz="900" dirty="0" err="1">
                <a:ea typeface="Calibri" panose="020F0502020204030204" pitchFamily="34" charset="0"/>
                <a:cs typeface="Times New Roman" panose="02020603050405020304" pitchFamily="18" charset="0"/>
              </a:rPr>
              <a:t>Sacca</a:t>
            </a:r>
            <a:r>
              <a:rPr lang="en-US" sz="900" dirty="0">
                <a:ea typeface="Calibri" panose="020F0502020204030204" pitchFamily="34" charset="0"/>
                <a:cs typeface="Times New Roman" panose="02020603050405020304" pitchFamily="18" charset="0"/>
              </a:rPr>
              <a:t> CD, </a:t>
            </a:r>
            <a:r>
              <a:rPr lang="en-US" sz="900" dirty="0" err="1">
                <a:ea typeface="Calibri" panose="020F0502020204030204" pitchFamily="34" charset="0"/>
                <a:cs typeface="Times New Roman" panose="02020603050405020304" pitchFamily="18" charset="0"/>
              </a:rPr>
              <a:t>Amente</a:t>
            </a:r>
            <a:r>
              <a:rPr lang="en-US" sz="900" dirty="0">
                <a:ea typeface="Calibri" panose="020F0502020204030204" pitchFamily="34" charset="0"/>
                <a:cs typeface="Times New Roman" panose="02020603050405020304" pitchFamily="18" charset="0"/>
              </a:rPr>
              <a:t> S. Expanding the role of the histone lysine-specific demethylase LSD1 in cancer. </a:t>
            </a:r>
            <a:r>
              <a:rPr lang="en-US" sz="900" i="1" dirty="0">
                <a:ea typeface="Calibri" panose="020F0502020204030204" pitchFamily="34" charset="0"/>
                <a:cs typeface="Times New Roman" panose="02020603050405020304" pitchFamily="18" charset="0"/>
              </a:rPr>
              <a:t>Cancers</a:t>
            </a:r>
            <a:r>
              <a:rPr lang="en-US" sz="900" dirty="0">
                <a:ea typeface="Calibri" panose="020F0502020204030204" pitchFamily="34" charset="0"/>
                <a:cs typeface="Times New Roman" panose="02020603050405020304" pitchFamily="18" charset="0"/>
              </a:rPr>
              <a:t>. 2019;11(3):324. </a:t>
            </a:r>
          </a:p>
          <a:p>
            <a:pPr marR="0" lvl="0">
              <a:lnSpc>
                <a:spcPct val="107000"/>
              </a:lnSpc>
              <a:spcBef>
                <a:spcPts val="0"/>
              </a:spcBef>
              <a:buFont typeface="+mj-lt"/>
              <a:buAutoNum type="arabicPeriod" startAt="33"/>
            </a:pPr>
            <a:r>
              <a:rPr lang="en-US" sz="900" dirty="0">
                <a:ea typeface="Calibri" panose="020F0502020204030204" pitchFamily="34" charset="0"/>
                <a:cs typeface="Times New Roman" panose="02020603050405020304" pitchFamily="18" charset="0"/>
              </a:rPr>
              <a:t>Beretta JL, </a:t>
            </a:r>
            <a:r>
              <a:rPr lang="en-US" sz="900" dirty="0" err="1">
                <a:ea typeface="Calibri" panose="020F0502020204030204" pitchFamily="34" charset="0"/>
                <a:cs typeface="Times New Roman" panose="02020603050405020304" pitchFamily="18" charset="0"/>
              </a:rPr>
              <a:t>Zaffaroni</a:t>
            </a:r>
            <a:r>
              <a:rPr lang="en-US" sz="900" dirty="0">
                <a:ea typeface="Calibri" panose="020F0502020204030204" pitchFamily="34" charset="0"/>
                <a:cs typeface="Times New Roman" panose="02020603050405020304" pitchFamily="18" charset="0"/>
              </a:rPr>
              <a:t> N. Androgen receptor-directed molecular conjugates for targeting prostate cancer. </a:t>
            </a:r>
            <a:r>
              <a:rPr lang="en-US" sz="900" i="1" dirty="0">
                <a:ea typeface="Calibri" panose="020F0502020204030204" pitchFamily="34" charset="0"/>
                <a:cs typeface="Times New Roman" panose="02020603050405020304" pitchFamily="18" charset="0"/>
              </a:rPr>
              <a:t>Front Chem</a:t>
            </a:r>
            <a:r>
              <a:rPr lang="en-US" sz="900" dirty="0">
                <a:ea typeface="Calibri" panose="020F0502020204030204" pitchFamily="34" charset="0"/>
                <a:cs typeface="Times New Roman" panose="02020603050405020304" pitchFamily="18" charset="0"/>
              </a:rPr>
              <a:t>. 2019. doi:10.3389/fchem.2019.00369. </a:t>
            </a:r>
          </a:p>
          <a:p>
            <a:pPr marR="0" lvl="0">
              <a:lnSpc>
                <a:spcPct val="107000"/>
              </a:lnSpc>
              <a:spcBef>
                <a:spcPts val="0"/>
              </a:spcBef>
              <a:buFont typeface="+mj-lt"/>
              <a:buAutoNum type="arabicPeriod" startAt="33"/>
            </a:pPr>
            <a:r>
              <a:rPr lang="en-US" sz="900" dirty="0">
                <a:ea typeface="Calibri" panose="020F0502020204030204" pitchFamily="34" charset="0"/>
                <a:cs typeface="Times New Roman" panose="02020603050405020304" pitchFamily="18" charset="0"/>
              </a:rPr>
              <a:t>Davies KD, </a:t>
            </a:r>
            <a:r>
              <a:rPr lang="en-US" sz="900" dirty="0" err="1">
                <a:ea typeface="Calibri" panose="020F0502020204030204" pitchFamily="34" charset="0"/>
                <a:cs typeface="Times New Roman" panose="02020603050405020304" pitchFamily="18" charset="0"/>
              </a:rPr>
              <a:t>Doebele</a:t>
            </a:r>
            <a:r>
              <a:rPr lang="en-US" sz="900" dirty="0">
                <a:ea typeface="Calibri" panose="020F0502020204030204" pitchFamily="34" charset="0"/>
                <a:cs typeface="Times New Roman" panose="02020603050405020304" pitchFamily="18" charset="0"/>
              </a:rPr>
              <a:t> RC. Molecular pathways: ROS1 fusion proteins in cancer. </a:t>
            </a:r>
            <a:r>
              <a:rPr lang="en-US" sz="900" i="1" dirty="0">
                <a:ea typeface="Calibri" panose="020F0502020204030204" pitchFamily="34" charset="0"/>
                <a:cs typeface="Times New Roman" panose="02020603050405020304" pitchFamily="18" charset="0"/>
              </a:rPr>
              <a:t>Clin Cancer Res</a:t>
            </a:r>
            <a:r>
              <a:rPr lang="en-US" sz="900" dirty="0">
                <a:ea typeface="Calibri" panose="020F0502020204030204" pitchFamily="34" charset="0"/>
                <a:cs typeface="Times New Roman" panose="02020603050405020304" pitchFamily="18" charset="0"/>
              </a:rPr>
              <a:t>. 2013;19(15):4040-4045. </a:t>
            </a:r>
          </a:p>
          <a:p>
            <a:pPr marR="0" lvl="0">
              <a:lnSpc>
                <a:spcPct val="107000"/>
              </a:lnSpc>
              <a:spcBef>
                <a:spcPts val="0"/>
              </a:spcBef>
              <a:buFont typeface="+mj-lt"/>
              <a:buAutoNum type="arabicPeriod" startAt="33"/>
            </a:pPr>
            <a:r>
              <a:rPr lang="it-IT" sz="900" dirty="0">
                <a:ea typeface="Calibri" panose="020F0502020204030204" pitchFamily="34" charset="0"/>
                <a:cs typeface="Times New Roman" panose="02020603050405020304" pitchFamily="18" charset="0"/>
              </a:rPr>
              <a:t>Cocco E, Scaltriti M, Drilon A. NTRK fusion-positive cancers and TRK inhibitor therapy. </a:t>
            </a:r>
            <a:r>
              <a:rPr lang="it-IT" sz="900" i="1" dirty="0">
                <a:ea typeface="Calibri" panose="020F0502020204030204" pitchFamily="34" charset="0"/>
                <a:cs typeface="Times New Roman" panose="02020603050405020304" pitchFamily="18" charset="0"/>
              </a:rPr>
              <a:t>Nat Rev Clin Oncol</a:t>
            </a:r>
            <a:r>
              <a:rPr lang="it-IT" sz="900" dirty="0">
                <a:ea typeface="Calibri" panose="020F0502020204030204" pitchFamily="34" charset="0"/>
                <a:cs typeface="Times New Roman" panose="02020603050405020304" pitchFamily="18" charset="0"/>
              </a:rPr>
              <a:t>. 2018;15(12):731-747. </a:t>
            </a: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it-IT" sz="900" dirty="0">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Freeman GJ, Long AJ, Iwai Y, et al. Engagement of the PD-1 immunoinhibitory receptor by a novel B7 family member leads to negative regulation of lymphocyte activation. </a:t>
            </a:r>
            <a:r>
              <a:rPr kumimoji="0" lang="en-US" sz="900" b="0" i="1"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J Exp Med</a:t>
            </a: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 2000;192(7): 1027-1034.</a:t>
            </a: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Watzl C, Stebbins CC, Long EO. Cutting edge: NK cell inhibitory receptors prevent tyrosine phosphorylation of the activation receptor 2B4 (CD244). </a:t>
            </a:r>
            <a:r>
              <a:rPr kumimoji="0" lang="en-US" sz="900" b="0" i="1"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J Immunol</a:t>
            </a: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 2000;165(7):3545-3548.</a:t>
            </a: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Parry RV, Chemnitz JM, </a:t>
            </a:r>
            <a:r>
              <a:rPr kumimoji="0" lang="en-US" sz="900" b="0" i="0" u="none" strike="noStrike" kern="1200" cap="none" spc="0" normalizeH="0" baseline="0" noProof="0" dirty="0" err="1">
                <a:ln>
                  <a:noFill/>
                </a:ln>
                <a:solidFill>
                  <a:srgbClr val="595454"/>
                </a:solidFill>
                <a:effectLst/>
                <a:uLnTx/>
                <a:uFillTx/>
                <a:ea typeface="Calibri" panose="020F0502020204030204" pitchFamily="34" charset="0"/>
                <a:cs typeface="Times New Roman" panose="02020603050405020304" pitchFamily="18" charset="0"/>
              </a:rPr>
              <a:t>Frauwirth</a:t>
            </a: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 KA, et al. CTLA-4 and PD-1 receptors inhibit T-cell activation by distinct mechanisms. </a:t>
            </a:r>
            <a:r>
              <a:rPr kumimoji="0" lang="en-US" sz="900" b="0" i="1"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Mol Cell Biol</a:t>
            </a: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 2005;25(21):9543-9553.</a:t>
            </a: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Kim JM, Chen DS. Immune escape to PD-L1/PD-1 blockade: seven steps to success (or failure). </a:t>
            </a:r>
            <a:r>
              <a:rPr kumimoji="0" lang="en-US" sz="900" b="0" i="1"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Ann Oncol</a:t>
            </a:r>
            <a:r>
              <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rPr>
              <a:t>. 2016;27(8):1492-1504.</a:t>
            </a:r>
          </a:p>
          <a:p>
            <a:pPr marR="0" lvl="0">
              <a:lnSpc>
                <a:spcPct val="107000"/>
              </a:lnSpc>
              <a:spcBef>
                <a:spcPts val="0"/>
              </a:spcBef>
              <a:spcAft>
                <a:spcPts val="0"/>
              </a:spcAft>
              <a:buFont typeface="+mj-lt"/>
              <a:buAutoNum type="arabicPeriod" startAt="33"/>
            </a:pPr>
            <a:r>
              <a:rPr lang="en-US" sz="900" dirty="0">
                <a:effectLst/>
                <a:ea typeface="Calibri" panose="020F0502020204030204" pitchFamily="34" charset="0"/>
                <a:cs typeface="Times New Roman" panose="02020603050405020304" pitchFamily="18" charset="0"/>
              </a:rPr>
              <a:t>Chen S, Lee LF, Fisher TS, et al. Combination of 4-1BB agonist and PD-1 antagonist promotes antitumor effector/memory CD8 T cells in a poorly immunogenic tumor model. </a:t>
            </a:r>
            <a:r>
              <a:rPr lang="en-US" sz="900" i="1" dirty="0">
                <a:effectLst/>
                <a:ea typeface="Calibri" panose="020F0502020204030204" pitchFamily="34" charset="0"/>
                <a:cs typeface="Times New Roman" panose="02020603050405020304" pitchFamily="18" charset="0"/>
              </a:rPr>
              <a:t>Cancer Immunol Res</a:t>
            </a:r>
            <a:r>
              <a:rPr lang="en-US" sz="900" dirty="0">
                <a:effectLst/>
                <a:ea typeface="Calibri" panose="020F0502020204030204" pitchFamily="34" charset="0"/>
                <a:cs typeface="Times New Roman" panose="02020603050405020304" pitchFamily="18" charset="0"/>
              </a:rPr>
              <a:t>. 2014;3(2):149-160.</a:t>
            </a:r>
          </a:p>
          <a:p>
            <a:pPr marR="0" lvl="0">
              <a:lnSpc>
                <a:spcPct val="107000"/>
              </a:lnSpc>
              <a:spcBef>
                <a:spcPts val="0"/>
              </a:spcBef>
              <a:spcAft>
                <a:spcPts val="0"/>
              </a:spcAft>
              <a:buFont typeface="+mj-lt"/>
              <a:buAutoNum type="arabicPeriod" startAt="33"/>
            </a:pPr>
            <a:r>
              <a:rPr lang="en-US" sz="900" dirty="0">
                <a:effectLst/>
                <a:ea typeface="Calibri" panose="020F0502020204030204" pitchFamily="34" charset="0"/>
                <a:cs typeface="Times New Roman" panose="02020603050405020304" pitchFamily="18" charset="0"/>
              </a:rPr>
              <a:t>Lu L, Xu X, Zhang B, Zhang R, Ji H, Wang X. Combined PD-1 blockade and GITR triggering induce a potent antitumor immunity in murine cancer models and synergizes with chemotherapeutic drugs. </a:t>
            </a:r>
            <a:r>
              <a:rPr lang="en-US" sz="900" i="1" dirty="0">
                <a:effectLst/>
                <a:ea typeface="Calibri" panose="020F0502020204030204" pitchFamily="34" charset="0"/>
                <a:cs typeface="Times New Roman" panose="02020603050405020304" pitchFamily="18" charset="0"/>
              </a:rPr>
              <a:t>J </a:t>
            </a:r>
            <a:r>
              <a:rPr lang="en-US" sz="900" i="1" dirty="0" err="1">
                <a:effectLst/>
                <a:ea typeface="Calibri" panose="020F0502020204030204" pitchFamily="34" charset="0"/>
                <a:cs typeface="Times New Roman" panose="02020603050405020304" pitchFamily="18" charset="0"/>
              </a:rPr>
              <a:t>Transl</a:t>
            </a:r>
            <a:r>
              <a:rPr lang="en-US" sz="900" i="1" dirty="0">
                <a:effectLst/>
                <a:ea typeface="Calibri" panose="020F0502020204030204" pitchFamily="34" charset="0"/>
                <a:cs typeface="Times New Roman" panose="02020603050405020304" pitchFamily="18" charset="0"/>
              </a:rPr>
              <a:t> Med</a:t>
            </a:r>
            <a:r>
              <a:rPr lang="en-US" sz="900" dirty="0">
                <a:effectLst/>
                <a:ea typeface="Calibri" panose="020F0502020204030204" pitchFamily="34" charset="0"/>
                <a:cs typeface="Times New Roman" panose="02020603050405020304" pitchFamily="18" charset="0"/>
              </a:rPr>
              <a:t>. 2014. doi:10.1186/1479-5876-12-36.</a:t>
            </a:r>
          </a:p>
          <a:p>
            <a:pPr marR="0" lvl="0">
              <a:lnSpc>
                <a:spcPct val="107000"/>
              </a:lnSpc>
              <a:spcBef>
                <a:spcPts val="0"/>
              </a:spcBef>
              <a:spcAft>
                <a:spcPts val="0"/>
              </a:spcAft>
              <a:buFont typeface="+mj-lt"/>
              <a:buAutoNum type="arabicPeriod" startAt="33"/>
            </a:pPr>
            <a:r>
              <a:rPr lang="en-US" sz="900" dirty="0">
                <a:effectLst/>
                <a:ea typeface="Calibri" panose="020F0502020204030204" pitchFamily="34" charset="0"/>
                <a:cs typeface="Times New Roman" panose="02020603050405020304" pitchFamily="18" charset="0"/>
              </a:rPr>
              <a:t>Curran MA, Montalvo W, </a:t>
            </a:r>
            <a:r>
              <a:rPr lang="en-US" sz="900" dirty="0" err="1">
                <a:effectLst/>
                <a:ea typeface="Calibri" panose="020F0502020204030204" pitchFamily="34" charset="0"/>
                <a:cs typeface="Times New Roman" panose="02020603050405020304" pitchFamily="18" charset="0"/>
              </a:rPr>
              <a:t>Yagita</a:t>
            </a:r>
            <a:r>
              <a:rPr lang="en-US" sz="900" dirty="0">
                <a:effectLst/>
                <a:ea typeface="Calibri" panose="020F0502020204030204" pitchFamily="34" charset="0"/>
                <a:cs typeface="Times New Roman" panose="02020603050405020304" pitchFamily="18" charset="0"/>
              </a:rPr>
              <a:t> H, Allison JP. PD-1 and CTLA-4 combination blockade expands infiltrating T cells and reduces regulatory T and myeloid cells within B16 melanoma tumors. </a:t>
            </a:r>
            <a:r>
              <a:rPr lang="en-US" sz="900" i="1" dirty="0">
                <a:effectLst/>
                <a:ea typeface="Calibri" panose="020F0502020204030204" pitchFamily="34" charset="0"/>
                <a:cs typeface="Times New Roman" panose="02020603050405020304" pitchFamily="18" charset="0"/>
              </a:rPr>
              <a:t>Proc Natl </a:t>
            </a:r>
            <a:r>
              <a:rPr lang="en-US" sz="900" i="1" dirty="0" err="1">
                <a:effectLst/>
                <a:ea typeface="Calibri" panose="020F0502020204030204" pitchFamily="34" charset="0"/>
                <a:cs typeface="Times New Roman" panose="02020603050405020304" pitchFamily="18" charset="0"/>
              </a:rPr>
              <a:t>Acad</a:t>
            </a:r>
            <a:r>
              <a:rPr lang="en-US" sz="900" i="1" dirty="0">
                <a:effectLst/>
                <a:ea typeface="Calibri" panose="020F0502020204030204" pitchFamily="34" charset="0"/>
                <a:cs typeface="Times New Roman" panose="02020603050405020304" pitchFamily="18" charset="0"/>
              </a:rPr>
              <a:t> Sci U S A</a:t>
            </a:r>
            <a:r>
              <a:rPr lang="en-US" sz="900" dirty="0">
                <a:effectLst/>
                <a:ea typeface="Calibri" panose="020F0502020204030204" pitchFamily="34" charset="0"/>
                <a:cs typeface="Times New Roman" panose="02020603050405020304" pitchFamily="18" charset="0"/>
              </a:rPr>
              <a:t>. 2010;107(9):4275-4280.</a:t>
            </a:r>
          </a:p>
          <a:p>
            <a:pPr marR="0" lvl="0">
              <a:lnSpc>
                <a:spcPct val="107000"/>
              </a:lnSpc>
              <a:spcBef>
                <a:spcPts val="0"/>
              </a:spcBef>
              <a:spcAft>
                <a:spcPts val="0"/>
              </a:spcAft>
              <a:buFont typeface="+mj-lt"/>
              <a:buAutoNum type="arabicPeriod" startAt="33"/>
            </a:pPr>
            <a:r>
              <a:rPr lang="en-US" sz="900" dirty="0">
                <a:effectLst/>
                <a:ea typeface="Calibri" panose="020F0502020204030204" pitchFamily="34" charset="0"/>
                <a:cs typeface="Times New Roman" panose="02020603050405020304" pitchFamily="18" charset="0"/>
              </a:rPr>
              <a:t>Woo SR, </a:t>
            </a:r>
            <a:r>
              <a:rPr lang="en-US" sz="900" dirty="0" err="1">
                <a:effectLst/>
                <a:ea typeface="Calibri" panose="020F0502020204030204" pitchFamily="34" charset="0"/>
                <a:cs typeface="Times New Roman" panose="02020603050405020304" pitchFamily="18" charset="0"/>
              </a:rPr>
              <a:t>Turnis</a:t>
            </a:r>
            <a:r>
              <a:rPr lang="en-US" sz="900" dirty="0">
                <a:effectLst/>
                <a:ea typeface="Calibri" panose="020F0502020204030204" pitchFamily="34" charset="0"/>
                <a:cs typeface="Times New Roman" panose="02020603050405020304" pitchFamily="18" charset="0"/>
              </a:rPr>
              <a:t> ME, Goldberg MV, et al. Immune inhibitory molecules LAG-3 and PD-1 synergistically regulate T-cell function to promote tumoral immune escape.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2011;72(4):917-927.</a:t>
            </a:r>
          </a:p>
          <a:p>
            <a:pPr marR="0" lvl="0">
              <a:lnSpc>
                <a:spcPct val="107000"/>
              </a:lnSpc>
              <a:spcBef>
                <a:spcPts val="0"/>
              </a:spcBef>
              <a:buFont typeface="+mj-lt"/>
              <a:buAutoNum type="arabicPeriod" startAt="33"/>
            </a:pPr>
            <a:r>
              <a:rPr lang="en-US" sz="900" dirty="0">
                <a:effectLst/>
                <a:ea typeface="Calibri" panose="020F0502020204030204" pitchFamily="34" charset="0"/>
                <a:cs typeface="Times New Roman" panose="02020603050405020304" pitchFamily="18" charset="0"/>
              </a:rPr>
              <a:t>Singh M, </a:t>
            </a:r>
            <a:r>
              <a:rPr lang="en-US" sz="900" dirty="0" err="1">
                <a:effectLst/>
                <a:ea typeface="Calibri" panose="020F0502020204030204" pitchFamily="34" charset="0"/>
                <a:cs typeface="Times New Roman" panose="02020603050405020304" pitchFamily="18" charset="0"/>
              </a:rPr>
              <a:t>Vianden</a:t>
            </a:r>
            <a:r>
              <a:rPr lang="en-US" sz="900" dirty="0">
                <a:effectLst/>
                <a:ea typeface="Calibri" panose="020F0502020204030204" pitchFamily="34" charset="0"/>
                <a:cs typeface="Times New Roman" panose="02020603050405020304" pitchFamily="18" charset="0"/>
              </a:rPr>
              <a:t> C, Cantwell MJ, et al. </a:t>
            </a:r>
            <a:r>
              <a:rPr lang="en-US" sz="900" dirty="0" err="1">
                <a:effectLst/>
                <a:ea typeface="Calibri" panose="020F0502020204030204" pitchFamily="34" charset="0"/>
                <a:cs typeface="Times New Roman" panose="02020603050405020304" pitchFamily="18" charset="0"/>
              </a:rPr>
              <a:t>Intratumoral</a:t>
            </a:r>
            <a:r>
              <a:rPr lang="en-US" sz="900" dirty="0">
                <a:effectLst/>
                <a:ea typeface="Calibri" panose="020F0502020204030204" pitchFamily="34" charset="0"/>
                <a:cs typeface="Times New Roman" panose="02020603050405020304" pitchFamily="18" charset="0"/>
              </a:rPr>
              <a:t> CD40 activation and checkpoint blockade induces T cell-mediated eradication of melanoma in the brain. </a:t>
            </a:r>
            <a:r>
              <a:rPr lang="en-US" sz="900" i="1" dirty="0">
                <a:effectLst/>
                <a:ea typeface="Calibri" panose="020F0502020204030204" pitchFamily="34" charset="0"/>
                <a:cs typeface="Times New Roman" panose="02020603050405020304" pitchFamily="18" charset="0"/>
              </a:rPr>
              <a:t>Nat </a:t>
            </a:r>
            <a:r>
              <a:rPr lang="en-US" sz="900" i="1" dirty="0" err="1">
                <a:effectLst/>
                <a:ea typeface="Calibri" panose="020F0502020204030204" pitchFamily="34" charset="0"/>
                <a:cs typeface="Times New Roman" panose="02020603050405020304" pitchFamily="18" charset="0"/>
              </a:rPr>
              <a:t>Commun</a:t>
            </a:r>
            <a:r>
              <a:rPr lang="en-US" sz="900" dirty="0">
                <a:effectLst/>
                <a:ea typeface="Calibri" panose="020F0502020204030204" pitchFamily="34" charset="0"/>
                <a:cs typeface="Times New Roman" panose="02020603050405020304" pitchFamily="18" charset="0"/>
              </a:rPr>
              <a:t>. 2017;8(1):1447.</a:t>
            </a:r>
          </a:p>
          <a:p>
            <a:pPr marR="0" lvl="0">
              <a:lnSpc>
                <a:spcPct val="107000"/>
              </a:lnSpc>
              <a:spcBef>
                <a:spcPts val="0"/>
              </a:spcBef>
              <a:buFont typeface="+mj-lt"/>
              <a:buAutoNum type="arabicPeriod" startAt="33"/>
            </a:pPr>
            <a:r>
              <a:rPr kumimoji="0" lang="en-US" sz="900" b="0" i="0" u="none" strike="noStrike" kern="1200" cap="none" spc="0" normalizeH="0" baseline="0" noProof="0" dirty="0">
                <a:ln>
                  <a:noFill/>
                </a:ln>
                <a:solidFill>
                  <a:srgbClr val="595454"/>
                </a:solidFill>
                <a:effectLst/>
                <a:uLnTx/>
                <a:uFillTx/>
                <a:latin typeface="Trebuchet MS"/>
                <a:ea typeface="+mn-ea"/>
                <a:cs typeface="+mn-cs"/>
              </a:rPr>
              <a:t>Bachireddy P, Burkhardt UE,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Rajasagi</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M, Wu CJ. Hematological malignancies: at the forefront of immunotherapeutic innovation.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Nat Rev Cancer</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2015;15(4):201-215.</a:t>
            </a:r>
          </a:p>
          <a:p>
            <a:pPr marR="0" lvl="0">
              <a:lnSpc>
                <a:spcPct val="107000"/>
              </a:lnSpc>
              <a:spcBef>
                <a:spcPts val="0"/>
              </a:spcBef>
              <a:buFont typeface="+mj-lt"/>
              <a:buAutoNum type="arabicPeriod" startAt="33"/>
            </a:pP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Blankenstein</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T,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Coulie</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PG, Gilboa E, Jaffee EM. The determinants of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tumour</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immunogenicity.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Nat Rev Cancer</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2012;12(4):307-313.</a:t>
            </a:r>
          </a:p>
          <a:p>
            <a:pPr marR="0" lvl="0" algn="l" defTabSz="914400" rtl="0" eaLnBrk="1" fontAlgn="auto" latinLnBrk="0" hangingPunct="1">
              <a:lnSpc>
                <a:spcPct val="107000"/>
              </a:lnSpc>
              <a:spcBef>
                <a:spcPts val="0"/>
              </a:spcBef>
              <a:spcAft>
                <a:spcPts val="0"/>
              </a:spcAft>
              <a:buClrTx/>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Lawrence MS,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Stojanov</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P,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Polak</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P, et al. Mutational heterogeneity in cancer and the search for new cancer-associated genes.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Nature</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2013;499(7457):214-218.</a:t>
            </a:r>
          </a:p>
          <a:p>
            <a:pPr marR="0" lvl="0" algn="l" defTabSz="914400" rtl="0" eaLnBrk="1" fontAlgn="auto" latinLnBrk="0" hangingPunct="1">
              <a:lnSpc>
                <a:spcPct val="107000"/>
              </a:lnSpc>
              <a:spcBef>
                <a:spcPts val="0"/>
              </a:spcBef>
              <a:spcAft>
                <a:spcPts val="0"/>
              </a:spcAft>
              <a:buClrTx/>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Schumacher T,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Bunse</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L,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Pusch</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S, et al. A vaccine targeting mutant IDH1 induces antitumor immunity.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Nature</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2014;512(7514):324-327.</a:t>
            </a:r>
          </a:p>
          <a:p>
            <a:pPr marR="0" lvl="0" algn="l" defTabSz="914400" rtl="0" eaLnBrk="1" fontAlgn="auto" latinLnBrk="0" hangingPunct="1">
              <a:lnSpc>
                <a:spcPct val="107000"/>
              </a:lnSpc>
              <a:spcBef>
                <a:spcPts val="0"/>
              </a:spcBef>
              <a:spcAft>
                <a:spcPts val="0"/>
              </a:spcAft>
              <a:buClrTx/>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Ansell SM, Stenson M,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Habermann</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TM, Jelinek DF,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Witzig</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TE. CD4+ T-cell immune response to large B-cell non-Hodgkin’s lymphoma predicts patient outcome.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J Clin Oncol</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2001;19(3):720-726.</a:t>
            </a:r>
          </a:p>
          <a:p>
            <a:pPr marR="0" lvl="0" algn="l" defTabSz="914400" rtl="0" eaLnBrk="1" fontAlgn="auto" latinLnBrk="0" hangingPunct="1">
              <a:lnSpc>
                <a:spcPct val="107000"/>
              </a:lnSpc>
              <a:spcBef>
                <a:spcPts val="0"/>
              </a:spcBef>
              <a:spcAft>
                <a:spcPts val="0"/>
              </a:spcAft>
              <a:buClrTx/>
              <a:buSzTx/>
              <a:buFont typeface="+mj-lt"/>
              <a:buAutoNum type="arabicPeriod" startAt="33"/>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Berghoff AS,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Kiesel</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B,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Widhalm</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G, et al. Programmed death ligand 1 expression and tumor-infiltrating lymphocytes in glioblastoma.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Neuro Oncol.</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2015;17(8):1064-1075.</a:t>
            </a:r>
          </a:p>
          <a:p>
            <a:pPr marR="0" lvl="0" algn="l" defTabSz="914400" rtl="0" eaLnBrk="1" fontAlgn="auto" latinLnBrk="0" hangingPunct="1">
              <a:lnSpc>
                <a:spcPct val="107000"/>
              </a:lnSpc>
              <a:spcBef>
                <a:spcPts val="0"/>
              </a:spcBef>
              <a:spcAft>
                <a:spcPts val="0"/>
              </a:spcAft>
              <a:buClrTx/>
              <a:buSzTx/>
              <a:buFont typeface="+mj-lt"/>
              <a:buAutoNum type="arabicPeriod" startAt="33"/>
              <a:tabLst/>
              <a:defRPr/>
            </a:pPr>
            <a:endParaRPr kumimoji="0" lang="en-US" sz="900" b="0" i="0" u="none" strike="noStrike" kern="1200" cap="none" spc="0" normalizeH="0" baseline="0" noProof="0" dirty="0">
              <a:ln>
                <a:noFill/>
              </a:ln>
              <a:solidFill>
                <a:srgbClr val="595454"/>
              </a:solidFill>
              <a:effectLst/>
              <a:uLnTx/>
              <a:uFillTx/>
              <a:latin typeface="Trebuchet MS"/>
              <a:ea typeface="+mn-ea"/>
              <a:cs typeface="+mn-cs"/>
            </a:endParaRPr>
          </a:p>
          <a:p>
            <a:pPr marR="0" lvl="0">
              <a:lnSpc>
                <a:spcPct val="107000"/>
              </a:lnSpc>
              <a:spcBef>
                <a:spcPts val="0"/>
              </a:spcBef>
              <a:spcAft>
                <a:spcPts val="800"/>
              </a:spcAft>
              <a:buFont typeface="+mj-lt"/>
              <a:buAutoNum type="arabicPeriod" startAt="33"/>
            </a:pPr>
            <a:endParaRPr lang="en-US" sz="9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mj-lt"/>
              <a:buAutoNum type="arabicPeriod" startAt="33"/>
            </a:pPr>
            <a:endParaRPr lang="en-US" sz="9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mj-lt"/>
              <a:buAutoNum type="arabicPeriod" startAt="33"/>
            </a:pPr>
            <a:endParaRPr lang="en-US" sz="9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mj-lt"/>
              <a:buAutoNum type="arabicPeriod" startAt="33"/>
            </a:pPr>
            <a:endParaRPr lang="en-US" sz="9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mj-lt"/>
              <a:buAutoNum type="arabicPeriod" startAt="33"/>
            </a:pPr>
            <a:endParaRPr kumimoji="0" lang="en-US" sz="900" b="0" i="0" u="none" kern="1200" cap="none" spc="0" normalizeH="0" baseline="0" noProof="0" dirty="0">
              <a:ln>
                <a:noFill/>
              </a:ln>
              <a:effectLst/>
              <a:uLnTx/>
              <a:uFillTx/>
              <a:ea typeface="+mn-ea"/>
              <a:cs typeface="+mn-cs"/>
            </a:endParaRP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endPar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endParaRPr>
          </a:p>
          <a:p>
            <a:pPr marR="0" lvl="0" algn="l" defTabSz="914400" rtl="0" eaLnBrk="1" fontAlgn="auto" latinLnBrk="0" hangingPunct="1">
              <a:lnSpc>
                <a:spcPct val="107000"/>
              </a:lnSpc>
              <a:spcBef>
                <a:spcPts val="0"/>
              </a:spcBef>
              <a:spcAft>
                <a:spcPts val="0"/>
              </a:spcAft>
              <a:buClr>
                <a:srgbClr val="595454"/>
              </a:buClr>
              <a:buSzTx/>
              <a:buFont typeface="+mj-lt"/>
              <a:buAutoNum type="arabicPeriod" startAt="33"/>
              <a:tabLst/>
              <a:defRPr/>
            </a:pPr>
            <a:endPar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endParaRPr>
          </a:p>
          <a:p>
            <a:pPr marR="0" lvl="0">
              <a:lnSpc>
                <a:spcPct val="107000"/>
              </a:lnSpc>
              <a:spcBef>
                <a:spcPts val="0"/>
              </a:spcBef>
              <a:buFont typeface="+mj-lt"/>
              <a:buAutoNum type="arabicPeriod" startAt="33"/>
            </a:pPr>
            <a:endParaRPr lang="en-US" sz="9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mj-lt"/>
              <a:buAutoNum type="arabicPeriod" startAt="33"/>
            </a:pPr>
            <a:endParaRPr lang="en-US" sz="900" dirty="0">
              <a:effectLst/>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A2C91F8B-A4D1-4EB7-929F-4606C40F7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1433484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0A0E-9A41-4E47-96C7-F793E4DEF4BC}"/>
              </a:ext>
            </a:extLst>
          </p:cNvPr>
          <p:cNvSpPr>
            <a:spLocks noGrp="1"/>
          </p:cNvSpPr>
          <p:nvPr>
            <p:ph type="title"/>
          </p:nvPr>
        </p:nvSpPr>
        <p:spPr>
          <a:xfrm>
            <a:off x="365759" y="365760"/>
            <a:ext cx="10378440" cy="914400"/>
          </a:xfrm>
        </p:spPr>
        <p:txBody>
          <a:bodyPr>
            <a:noAutofit/>
          </a:bodyPr>
          <a:lstStyle/>
          <a:p>
            <a:r>
              <a:rPr lang="en-US" dirty="0"/>
              <a:t>References for Topic 2 (3 of 3)</a:t>
            </a:r>
          </a:p>
        </p:txBody>
      </p:sp>
      <p:sp>
        <p:nvSpPr>
          <p:cNvPr id="8" name="Content Placeholder 7">
            <a:extLst>
              <a:ext uri="{FF2B5EF4-FFF2-40B4-BE49-F238E27FC236}">
                <a16:creationId xmlns:a16="http://schemas.microsoft.com/office/drawing/2014/main" id="{48E87DEF-A2F7-45A8-96B8-BADBD9CA1A2C}"/>
              </a:ext>
            </a:extLst>
          </p:cNvPr>
          <p:cNvSpPr>
            <a:spLocks noGrp="1"/>
          </p:cNvSpPr>
          <p:nvPr>
            <p:ph idx="1"/>
          </p:nvPr>
        </p:nvSpPr>
        <p:spPr>
          <a:xfrm>
            <a:off x="205105" y="1619498"/>
            <a:ext cx="11461115" cy="4718437"/>
          </a:xfrm>
        </p:spPr>
        <p:txBody>
          <a:bodyPr numCol="2"/>
          <a:lstStyle/>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Dhodapkar MV, </a:t>
            </a:r>
            <a:r>
              <a:rPr kumimoji="0" lang="en-US" sz="900" b="0" i="0" u="none" strike="noStrike" kern="1200" cap="none" spc="0" normalizeH="0" baseline="0" noProof="0" dirty="0" err="1">
                <a:ln>
                  <a:noFill/>
                </a:ln>
                <a:solidFill>
                  <a:srgbClr val="595454"/>
                </a:solidFill>
                <a:effectLst/>
                <a:uLnTx/>
                <a:uFillTx/>
                <a:ea typeface="+mn-ea"/>
                <a:cs typeface="+mn-cs"/>
              </a:rPr>
              <a:t>Krasovsky</a:t>
            </a:r>
            <a:r>
              <a:rPr kumimoji="0" lang="en-US" sz="900" b="0" i="0" u="none" strike="noStrike" kern="1200" cap="none" spc="0" normalizeH="0" baseline="0" noProof="0" dirty="0">
                <a:ln>
                  <a:noFill/>
                </a:ln>
                <a:solidFill>
                  <a:srgbClr val="595454"/>
                </a:solidFill>
                <a:effectLst/>
                <a:uLnTx/>
                <a:uFillTx/>
                <a:ea typeface="+mn-ea"/>
                <a:cs typeface="+mn-cs"/>
              </a:rPr>
              <a:t> J, Olson K. T cells from the tumor microenvironment of patients with progressive myeloma can generate strong, tumor-specific cytolytic responses to autologous, tumor-loaded dendritic cells. </a:t>
            </a:r>
            <a:r>
              <a:rPr kumimoji="0" lang="en-US" sz="900" b="0" i="1" u="none" strike="noStrike" kern="1200" cap="none" spc="0" normalizeH="0" baseline="0" noProof="0" dirty="0">
                <a:ln>
                  <a:noFill/>
                </a:ln>
                <a:solidFill>
                  <a:srgbClr val="595454"/>
                </a:solidFill>
                <a:effectLst/>
                <a:uLnTx/>
                <a:uFillTx/>
                <a:ea typeface="+mn-ea"/>
                <a:cs typeface="+mn-cs"/>
              </a:rPr>
              <a:t>Proc Natl </a:t>
            </a:r>
            <a:r>
              <a:rPr kumimoji="0" lang="en-US" sz="900" b="0" i="1" u="none" strike="noStrike" kern="1200" cap="none" spc="0" normalizeH="0" baseline="0" noProof="0" dirty="0" err="1">
                <a:ln>
                  <a:noFill/>
                </a:ln>
                <a:solidFill>
                  <a:srgbClr val="595454"/>
                </a:solidFill>
                <a:effectLst/>
                <a:uLnTx/>
                <a:uFillTx/>
                <a:ea typeface="+mn-ea"/>
                <a:cs typeface="+mn-cs"/>
              </a:rPr>
              <a:t>Acad</a:t>
            </a:r>
            <a:r>
              <a:rPr kumimoji="0" lang="en-US" sz="900" b="0" i="1" u="none" strike="noStrike" kern="1200" cap="none" spc="0" normalizeH="0" baseline="0" noProof="0" dirty="0">
                <a:ln>
                  <a:noFill/>
                </a:ln>
                <a:solidFill>
                  <a:srgbClr val="595454"/>
                </a:solidFill>
                <a:effectLst/>
                <a:uLnTx/>
                <a:uFillTx/>
                <a:ea typeface="+mn-ea"/>
                <a:cs typeface="+mn-cs"/>
              </a:rPr>
              <a:t> Sci U S A</a:t>
            </a:r>
            <a:r>
              <a:rPr kumimoji="0" lang="en-US" sz="900" b="0" i="0" u="none" strike="noStrike" kern="1200" cap="none" spc="0" normalizeH="0" baseline="0" noProof="0" dirty="0">
                <a:ln>
                  <a:noFill/>
                </a:ln>
                <a:solidFill>
                  <a:srgbClr val="595454"/>
                </a:solidFill>
                <a:effectLst/>
                <a:uLnTx/>
                <a:uFillTx/>
                <a:ea typeface="+mn-ea"/>
                <a:cs typeface="+mn-cs"/>
              </a:rPr>
              <a:t>. 2002;99(20):13009-13013.</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Gentles AJ, Newman AM, Liu CL, et al. The prognostic landscape of genes and infiltrating immune cells across human cancers. </a:t>
            </a:r>
            <a:r>
              <a:rPr kumimoji="0" lang="en-US" sz="900" b="0" i="1" u="none" strike="noStrike" kern="1200" cap="none" spc="0" normalizeH="0" baseline="0" noProof="0" dirty="0">
                <a:ln>
                  <a:noFill/>
                </a:ln>
                <a:solidFill>
                  <a:srgbClr val="595454"/>
                </a:solidFill>
                <a:effectLst/>
                <a:uLnTx/>
                <a:uFillTx/>
                <a:ea typeface="+mn-ea"/>
                <a:cs typeface="+mn-cs"/>
              </a:rPr>
              <a:t>Nat Med</a:t>
            </a:r>
            <a:r>
              <a:rPr kumimoji="0" lang="en-US" sz="900" b="0" i="0" u="none" strike="noStrike" kern="1200" cap="none" spc="0" normalizeH="0" baseline="0" noProof="0" dirty="0">
                <a:ln>
                  <a:noFill/>
                </a:ln>
                <a:solidFill>
                  <a:srgbClr val="595454"/>
                </a:solidFill>
                <a:effectLst/>
                <a:uLnTx/>
                <a:uFillTx/>
                <a:ea typeface="+mn-ea"/>
                <a:cs typeface="+mn-cs"/>
              </a:rPr>
              <a:t>. 2015;21(8):938-945.</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Heusinkveld</a:t>
            </a:r>
            <a:r>
              <a:rPr kumimoji="0" lang="en-US" sz="900" b="0" i="0" u="none" strike="noStrike" kern="1200" cap="none" spc="0" normalizeH="0" baseline="0" noProof="0" dirty="0">
                <a:ln>
                  <a:noFill/>
                </a:ln>
                <a:solidFill>
                  <a:srgbClr val="595454"/>
                </a:solidFill>
                <a:effectLst/>
                <a:uLnTx/>
                <a:uFillTx/>
                <a:ea typeface="+mn-ea"/>
                <a:cs typeface="+mn-cs"/>
              </a:rPr>
              <a:t> M, </a:t>
            </a:r>
            <a:r>
              <a:rPr kumimoji="0" lang="en-US" sz="900" b="0" i="0" u="none" strike="noStrike" kern="1200" cap="none" spc="0" normalizeH="0" baseline="0" noProof="0" dirty="0" err="1">
                <a:ln>
                  <a:noFill/>
                </a:ln>
                <a:solidFill>
                  <a:srgbClr val="595454"/>
                </a:solidFill>
                <a:effectLst/>
                <a:uLnTx/>
                <a:uFillTx/>
                <a:ea typeface="+mn-ea"/>
                <a:cs typeface="+mn-cs"/>
              </a:rPr>
              <a:t>Goedemans</a:t>
            </a:r>
            <a:r>
              <a:rPr kumimoji="0" lang="en-US" sz="900" b="0" i="0" u="none" strike="noStrike" kern="1200" cap="none" spc="0" normalizeH="0" baseline="0" noProof="0" dirty="0">
                <a:ln>
                  <a:noFill/>
                </a:ln>
                <a:solidFill>
                  <a:srgbClr val="595454"/>
                </a:solidFill>
                <a:effectLst/>
                <a:uLnTx/>
                <a:uFillTx/>
                <a:ea typeface="+mn-ea"/>
                <a:cs typeface="+mn-cs"/>
              </a:rPr>
              <a:t> R, </a:t>
            </a:r>
            <a:r>
              <a:rPr kumimoji="0" lang="en-US" sz="900" b="0" i="0" u="none" strike="noStrike" kern="1200" cap="none" spc="0" normalizeH="0" baseline="0" noProof="0" dirty="0" err="1">
                <a:ln>
                  <a:noFill/>
                </a:ln>
                <a:solidFill>
                  <a:srgbClr val="595454"/>
                </a:solidFill>
                <a:effectLst/>
                <a:uLnTx/>
                <a:uFillTx/>
                <a:ea typeface="+mn-ea"/>
                <a:cs typeface="+mn-cs"/>
              </a:rPr>
              <a:t>Briet</a:t>
            </a:r>
            <a:r>
              <a:rPr kumimoji="0" lang="en-US" sz="900" b="0" i="0" u="none" strike="noStrike" kern="1200" cap="none" spc="0" normalizeH="0" baseline="0" noProof="0" dirty="0">
                <a:ln>
                  <a:noFill/>
                </a:ln>
                <a:solidFill>
                  <a:srgbClr val="595454"/>
                </a:solidFill>
                <a:effectLst/>
                <a:uLnTx/>
                <a:uFillTx/>
                <a:ea typeface="+mn-ea"/>
                <a:cs typeface="+mn-cs"/>
              </a:rPr>
              <a:t> RJP, et al. Systemic and local human papillomavirus 16-specific T-cell immunity in patients with head and neck cancer. </a:t>
            </a:r>
            <a:r>
              <a:rPr kumimoji="0" lang="en-US" sz="900" b="0" i="1" u="none" strike="noStrike" kern="1200" cap="none" spc="0" normalizeH="0" baseline="0" noProof="0" dirty="0">
                <a:ln>
                  <a:noFill/>
                </a:ln>
                <a:solidFill>
                  <a:srgbClr val="595454"/>
                </a:solidFill>
                <a:effectLst/>
                <a:uLnTx/>
                <a:uFillTx/>
                <a:ea typeface="+mn-ea"/>
                <a:cs typeface="+mn-cs"/>
              </a:rPr>
              <a:t>Int J Cancer</a:t>
            </a:r>
            <a:r>
              <a:rPr kumimoji="0" lang="en-US" sz="900" b="0" i="0" u="none" strike="noStrike" kern="1200" cap="none" spc="0" normalizeH="0" baseline="0" noProof="0" dirty="0">
                <a:ln>
                  <a:noFill/>
                </a:ln>
                <a:solidFill>
                  <a:srgbClr val="595454"/>
                </a:solidFill>
                <a:effectLst/>
                <a:uLnTx/>
                <a:uFillTx/>
                <a:ea typeface="+mn-ea"/>
                <a:cs typeface="+mn-cs"/>
              </a:rPr>
              <a:t>. 2012;131(2):E74-E85.</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Hussein M-R A, AL-</a:t>
            </a:r>
            <a:r>
              <a:rPr kumimoji="0" lang="en-US" sz="900" b="0" i="0" u="none" strike="noStrike" kern="1200" cap="none" spc="0" normalizeH="0" baseline="0" noProof="0" dirty="0" err="1">
                <a:ln>
                  <a:noFill/>
                </a:ln>
                <a:solidFill>
                  <a:srgbClr val="595454"/>
                </a:solidFill>
                <a:effectLst/>
                <a:uLnTx/>
                <a:uFillTx/>
                <a:ea typeface="+mn-ea"/>
                <a:cs typeface="+mn-cs"/>
              </a:rPr>
              <a:t>Assiri</a:t>
            </a:r>
            <a:r>
              <a:rPr kumimoji="0" lang="en-US" sz="900" b="0" i="0" u="none" strike="noStrike" kern="1200" cap="none" spc="0" normalizeH="0" baseline="0" noProof="0" dirty="0">
                <a:ln>
                  <a:noFill/>
                </a:ln>
                <a:solidFill>
                  <a:srgbClr val="595454"/>
                </a:solidFill>
                <a:effectLst/>
                <a:uLnTx/>
                <a:uFillTx/>
                <a:ea typeface="+mn-ea"/>
                <a:cs typeface="+mn-cs"/>
              </a:rPr>
              <a:t> M, </a:t>
            </a:r>
            <a:r>
              <a:rPr kumimoji="0" lang="en-US" sz="900" b="0" i="0" u="none" strike="noStrike" kern="1200" cap="none" spc="0" normalizeH="0" baseline="0" noProof="0" dirty="0" err="1">
                <a:ln>
                  <a:noFill/>
                </a:ln>
                <a:solidFill>
                  <a:srgbClr val="595454"/>
                </a:solidFill>
                <a:effectLst/>
                <a:uLnTx/>
                <a:uFillTx/>
                <a:ea typeface="+mn-ea"/>
                <a:cs typeface="+mn-cs"/>
              </a:rPr>
              <a:t>Musalam</a:t>
            </a:r>
            <a:r>
              <a:rPr kumimoji="0" lang="en-US" sz="900" b="0" i="0" u="none" strike="noStrike" kern="1200" cap="none" spc="0" normalizeH="0" baseline="0" noProof="0" dirty="0">
                <a:ln>
                  <a:noFill/>
                </a:ln>
                <a:solidFill>
                  <a:srgbClr val="595454"/>
                </a:solidFill>
                <a:effectLst/>
                <a:uLnTx/>
                <a:uFillTx/>
                <a:ea typeface="+mn-ea"/>
                <a:cs typeface="+mn-cs"/>
              </a:rPr>
              <a:t> AO. Phenotypic characterization of the infiltrating immune cells in normal prostate, benign nodular prostatic hyperplasia and prostatic adenocarcinoma. </a:t>
            </a:r>
            <a:r>
              <a:rPr kumimoji="0" lang="en-US" sz="900" b="0" i="1" u="none" strike="noStrike" kern="1200" cap="none" spc="0" normalizeH="0" baseline="0" noProof="0" dirty="0">
                <a:ln>
                  <a:noFill/>
                </a:ln>
                <a:solidFill>
                  <a:srgbClr val="595454"/>
                </a:solidFill>
                <a:effectLst/>
                <a:uLnTx/>
                <a:uFillTx/>
                <a:ea typeface="+mn-ea"/>
                <a:cs typeface="+mn-cs"/>
              </a:rPr>
              <a:t>Exp Mol </a:t>
            </a:r>
            <a:r>
              <a:rPr kumimoji="0" lang="en-US" sz="900" b="0" i="1" u="none" strike="noStrike" kern="1200" cap="none" spc="0" normalizeH="0" baseline="0" noProof="0" dirty="0" err="1">
                <a:ln>
                  <a:noFill/>
                </a:ln>
                <a:solidFill>
                  <a:srgbClr val="595454"/>
                </a:solidFill>
                <a:effectLst/>
                <a:uLnTx/>
                <a:uFillTx/>
                <a:ea typeface="+mn-ea"/>
                <a:cs typeface="+mn-cs"/>
              </a:rPr>
              <a:t>Pathol</a:t>
            </a:r>
            <a:r>
              <a:rPr kumimoji="0" lang="en-US" sz="900" b="0" i="0" u="none" strike="noStrike" kern="1200" cap="none" spc="0" normalizeH="0" baseline="0" noProof="0" dirty="0">
                <a:ln>
                  <a:noFill/>
                </a:ln>
                <a:solidFill>
                  <a:srgbClr val="595454"/>
                </a:solidFill>
                <a:effectLst/>
                <a:uLnTx/>
                <a:uFillTx/>
                <a:ea typeface="+mn-ea"/>
                <a:cs typeface="+mn-cs"/>
              </a:rPr>
              <a:t>. 2009;86(2):108-113.</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Itsumi</a:t>
            </a:r>
            <a:r>
              <a:rPr kumimoji="0" lang="en-US" sz="900" b="0" i="0" u="none" strike="noStrike" kern="1200" cap="none" spc="0" normalizeH="0" baseline="0" noProof="0" dirty="0">
                <a:ln>
                  <a:noFill/>
                </a:ln>
                <a:solidFill>
                  <a:srgbClr val="595454"/>
                </a:solidFill>
                <a:effectLst/>
                <a:uLnTx/>
                <a:uFillTx/>
                <a:ea typeface="+mn-ea"/>
                <a:cs typeface="+mn-cs"/>
              </a:rPr>
              <a:t> M, </a:t>
            </a:r>
            <a:r>
              <a:rPr kumimoji="0" lang="en-US" sz="900" b="0" i="0" u="none" strike="noStrike" kern="1200" cap="none" spc="0" normalizeH="0" baseline="0" noProof="0" dirty="0" err="1">
                <a:ln>
                  <a:noFill/>
                </a:ln>
                <a:solidFill>
                  <a:srgbClr val="595454"/>
                </a:solidFill>
                <a:effectLst/>
                <a:uLnTx/>
                <a:uFillTx/>
                <a:ea typeface="+mn-ea"/>
                <a:cs typeface="+mn-cs"/>
              </a:rPr>
              <a:t>Tatsugami</a:t>
            </a:r>
            <a:r>
              <a:rPr kumimoji="0" lang="en-US" sz="900" b="0" i="0" u="none" strike="noStrike" kern="1200" cap="none" spc="0" normalizeH="0" baseline="0" noProof="0" dirty="0">
                <a:ln>
                  <a:noFill/>
                </a:ln>
                <a:solidFill>
                  <a:srgbClr val="595454"/>
                </a:solidFill>
                <a:effectLst/>
                <a:uLnTx/>
                <a:uFillTx/>
                <a:ea typeface="+mn-ea"/>
                <a:cs typeface="+mn-cs"/>
              </a:rPr>
              <a:t> K. Immunotherapy for renal cell carcinoma. </a:t>
            </a:r>
            <a:r>
              <a:rPr kumimoji="0" lang="en-US" sz="900" b="0" i="1" u="none" strike="noStrike" kern="1200" cap="none" spc="0" normalizeH="0" baseline="0" noProof="0" dirty="0">
                <a:ln>
                  <a:noFill/>
                </a:ln>
                <a:solidFill>
                  <a:srgbClr val="595454"/>
                </a:solidFill>
                <a:effectLst/>
                <a:uLnTx/>
                <a:uFillTx/>
                <a:ea typeface="+mn-ea"/>
                <a:cs typeface="+mn-cs"/>
              </a:rPr>
              <a:t>Clin Dev Immunol</a:t>
            </a:r>
            <a:r>
              <a:rPr kumimoji="0" lang="en-US" sz="900" b="0" i="0" u="none" strike="noStrike" kern="1200" cap="none" spc="0" normalizeH="0" baseline="0" noProof="0" dirty="0">
                <a:ln>
                  <a:noFill/>
                </a:ln>
                <a:solidFill>
                  <a:srgbClr val="595454"/>
                </a:solidFill>
                <a:effectLst/>
                <a:uLnTx/>
                <a:uFillTx/>
                <a:ea typeface="+mn-ea"/>
                <a:cs typeface="+mn-cs"/>
              </a:rPr>
              <a:t>. 2010;2010:1-8.</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Kandalaft</a:t>
            </a:r>
            <a:r>
              <a:rPr kumimoji="0" lang="en-US" sz="900" b="0" i="0" u="none" strike="noStrike" kern="1200" cap="none" spc="0" normalizeH="0" baseline="0" noProof="0" dirty="0">
                <a:ln>
                  <a:noFill/>
                </a:ln>
                <a:solidFill>
                  <a:srgbClr val="595454"/>
                </a:solidFill>
                <a:effectLst/>
                <a:uLnTx/>
                <a:uFillTx/>
                <a:ea typeface="+mn-ea"/>
                <a:cs typeface="+mn-cs"/>
              </a:rPr>
              <a:t> LE, </a:t>
            </a:r>
            <a:r>
              <a:rPr kumimoji="0" lang="en-US" sz="900" b="0" i="0" u="none" strike="noStrike" kern="1200" cap="none" spc="0" normalizeH="0" baseline="0" noProof="0" dirty="0" err="1">
                <a:ln>
                  <a:noFill/>
                </a:ln>
                <a:solidFill>
                  <a:srgbClr val="595454"/>
                </a:solidFill>
                <a:effectLst/>
                <a:uLnTx/>
                <a:uFillTx/>
                <a:ea typeface="+mn-ea"/>
                <a:cs typeface="+mn-cs"/>
              </a:rPr>
              <a:t>Motz</a:t>
            </a:r>
            <a:r>
              <a:rPr kumimoji="0" lang="en-US" sz="900" b="0" i="0" u="none" strike="noStrike" kern="1200" cap="none" spc="0" normalizeH="0" baseline="0" noProof="0" dirty="0">
                <a:ln>
                  <a:noFill/>
                </a:ln>
                <a:solidFill>
                  <a:srgbClr val="595454"/>
                </a:solidFill>
                <a:effectLst/>
                <a:uLnTx/>
                <a:uFillTx/>
                <a:ea typeface="+mn-ea"/>
                <a:cs typeface="+mn-cs"/>
              </a:rPr>
              <a:t> GT, </a:t>
            </a:r>
            <a:r>
              <a:rPr kumimoji="0" lang="en-US" sz="900" b="0" i="0" u="none" strike="noStrike" kern="1200" cap="none" spc="0" normalizeH="0" baseline="0" noProof="0" dirty="0" err="1">
                <a:ln>
                  <a:noFill/>
                </a:ln>
                <a:solidFill>
                  <a:srgbClr val="595454"/>
                </a:solidFill>
                <a:effectLst/>
                <a:uLnTx/>
                <a:uFillTx/>
                <a:ea typeface="+mn-ea"/>
                <a:cs typeface="+mn-cs"/>
              </a:rPr>
              <a:t>Duraiswamy</a:t>
            </a:r>
            <a:r>
              <a:rPr kumimoji="0" lang="en-US" sz="900" b="0" i="0" u="none" strike="noStrike" kern="1200" cap="none" spc="0" normalizeH="0" baseline="0" noProof="0" dirty="0">
                <a:ln>
                  <a:noFill/>
                </a:ln>
                <a:solidFill>
                  <a:srgbClr val="595454"/>
                </a:solidFill>
                <a:effectLst/>
                <a:uLnTx/>
                <a:uFillTx/>
                <a:ea typeface="+mn-ea"/>
                <a:cs typeface="+mn-cs"/>
              </a:rPr>
              <a:t> J, Coukos G. Tumor immune surveillance and ovarian cancer: lessons on immune mediated tumor rejection or tolerance. </a:t>
            </a:r>
            <a:r>
              <a:rPr kumimoji="0" lang="en-US" sz="900" b="0" i="1" u="none" strike="noStrike" kern="1200" cap="none" spc="0" normalizeH="0" baseline="0" noProof="0" dirty="0">
                <a:ln>
                  <a:noFill/>
                </a:ln>
                <a:solidFill>
                  <a:srgbClr val="595454"/>
                </a:solidFill>
                <a:effectLst/>
                <a:uLnTx/>
                <a:uFillTx/>
                <a:ea typeface="+mn-ea"/>
                <a:cs typeface="+mn-cs"/>
              </a:rPr>
              <a:t>Cancer Metastasis Rev</a:t>
            </a:r>
            <a:r>
              <a:rPr kumimoji="0" lang="en-US" sz="900" b="0" i="0" u="none" strike="noStrike" kern="1200" cap="none" spc="0" normalizeH="0" baseline="0" noProof="0" dirty="0">
                <a:ln>
                  <a:noFill/>
                </a:ln>
                <a:solidFill>
                  <a:srgbClr val="595454"/>
                </a:solidFill>
                <a:effectLst/>
                <a:uLnTx/>
                <a:uFillTx/>
                <a:ea typeface="+mn-ea"/>
                <a:cs typeface="+mn-cs"/>
              </a:rPr>
              <a:t>. 2011;30:141-151.</a:t>
            </a:r>
            <a:endParaRPr kumimoji="0" lang="en-US" sz="900" b="0" i="0" u="none" strike="noStrike" kern="1200" cap="none" spc="0" normalizeH="0" baseline="0" noProof="0" dirty="0">
              <a:ln>
                <a:noFill/>
              </a:ln>
              <a:solidFill>
                <a:srgbClr val="595454"/>
              </a:solidFill>
              <a:effectLst/>
              <a:uLnTx/>
              <a:uFillTx/>
              <a:ea typeface="Calibri" panose="020F0502020204030204" pitchFamily="34" charset="0"/>
              <a:cs typeface="Times New Roman" panose="02020603050405020304" pitchFamily="18" charset="0"/>
            </a:endParaRP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Liang J, Ding T, Guo Z-W, et al. Expression pattern of </a:t>
            </a:r>
            <a:r>
              <a:rPr kumimoji="0" lang="en-US" sz="900" b="0" i="0" u="none" strike="noStrike" kern="1200" cap="none" spc="0" normalizeH="0" baseline="0" noProof="0" dirty="0" err="1">
                <a:ln>
                  <a:noFill/>
                </a:ln>
                <a:solidFill>
                  <a:srgbClr val="595454"/>
                </a:solidFill>
                <a:effectLst/>
                <a:uLnTx/>
                <a:uFillTx/>
                <a:ea typeface="+mn-ea"/>
                <a:cs typeface="+mn-cs"/>
              </a:rPr>
              <a:t>tumour</a:t>
            </a:r>
            <a:r>
              <a:rPr kumimoji="0" lang="en-US" sz="900" b="0" i="0" u="none" strike="noStrike" kern="1200" cap="none" spc="0" normalizeH="0" baseline="0" noProof="0" dirty="0">
                <a:ln>
                  <a:noFill/>
                </a:ln>
                <a:solidFill>
                  <a:srgbClr val="595454"/>
                </a:solidFill>
                <a:effectLst/>
                <a:uLnTx/>
                <a:uFillTx/>
                <a:ea typeface="+mn-ea"/>
                <a:cs typeface="+mn-cs"/>
              </a:rPr>
              <a:t>-associated antigens in hepatocellular carcinoma: association with immune infiltration and disease progression. </a:t>
            </a:r>
            <a:r>
              <a:rPr kumimoji="0" lang="en-US" sz="900" b="0" i="1" u="none" strike="noStrike" kern="1200" cap="none" spc="0" normalizeH="0" baseline="0" noProof="0" dirty="0">
                <a:ln>
                  <a:noFill/>
                </a:ln>
                <a:solidFill>
                  <a:srgbClr val="595454"/>
                </a:solidFill>
                <a:effectLst/>
                <a:uLnTx/>
                <a:uFillTx/>
                <a:ea typeface="+mn-ea"/>
                <a:cs typeface="+mn-cs"/>
              </a:rPr>
              <a:t>Br J Cancer</a:t>
            </a:r>
            <a:r>
              <a:rPr kumimoji="0" lang="en-US" sz="900" b="0" i="0" u="none" strike="noStrike" kern="1200" cap="none" spc="0" normalizeH="0" baseline="0" noProof="0" dirty="0">
                <a:ln>
                  <a:noFill/>
                </a:ln>
                <a:solidFill>
                  <a:srgbClr val="595454"/>
                </a:solidFill>
                <a:effectLst/>
                <a:uLnTx/>
                <a:uFillTx/>
                <a:ea typeface="+mn-ea"/>
                <a:cs typeface="+mn-cs"/>
              </a:rPr>
              <a:t>. 2013;109(4):1031-1039.</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Schreck S, </a:t>
            </a:r>
            <a:r>
              <a:rPr kumimoji="0" lang="en-US" sz="900" b="0" i="0" u="none" strike="noStrike" kern="1200" cap="none" spc="0" normalizeH="0" baseline="0" noProof="0" dirty="0" err="1">
                <a:ln>
                  <a:noFill/>
                </a:ln>
                <a:solidFill>
                  <a:srgbClr val="595454"/>
                </a:solidFill>
                <a:effectLst/>
                <a:uLnTx/>
                <a:uFillTx/>
                <a:ea typeface="+mn-ea"/>
                <a:cs typeface="+mn-cs"/>
              </a:rPr>
              <a:t>Friebel</a:t>
            </a:r>
            <a:r>
              <a:rPr kumimoji="0" lang="en-US" sz="900" b="0" i="0" u="none" strike="noStrike" kern="1200" cap="none" spc="0" normalizeH="0" baseline="0" noProof="0" dirty="0">
                <a:ln>
                  <a:noFill/>
                </a:ln>
                <a:solidFill>
                  <a:srgbClr val="595454"/>
                </a:solidFill>
                <a:effectLst/>
                <a:uLnTx/>
                <a:uFillTx/>
                <a:ea typeface="+mn-ea"/>
                <a:cs typeface="+mn-cs"/>
              </a:rPr>
              <a:t> D, Buettner M, et al. Prognostic impact of </a:t>
            </a:r>
            <a:r>
              <a:rPr kumimoji="0" lang="en-US" sz="900" b="0" i="0" u="none" strike="noStrike" kern="1200" cap="none" spc="0" normalizeH="0" baseline="0" noProof="0" dirty="0" err="1">
                <a:ln>
                  <a:noFill/>
                </a:ln>
                <a:solidFill>
                  <a:srgbClr val="595454"/>
                </a:solidFill>
                <a:effectLst/>
                <a:uLnTx/>
                <a:uFillTx/>
                <a:ea typeface="+mn-ea"/>
                <a:cs typeface="+mn-cs"/>
              </a:rPr>
              <a:t>tumour</a:t>
            </a:r>
            <a:r>
              <a:rPr kumimoji="0" lang="en-US" sz="900" b="0" i="0" u="none" strike="noStrike" kern="1200" cap="none" spc="0" normalizeH="0" baseline="0" noProof="0" dirty="0">
                <a:ln>
                  <a:noFill/>
                </a:ln>
                <a:solidFill>
                  <a:srgbClr val="595454"/>
                </a:solidFill>
                <a:effectLst/>
                <a:uLnTx/>
                <a:uFillTx/>
                <a:ea typeface="+mn-ea"/>
                <a:cs typeface="+mn-cs"/>
              </a:rPr>
              <a:t>-infiltrating Th2 and regulatory </a:t>
            </a:r>
            <a:br>
              <a:rPr kumimoji="0" lang="en-US" sz="900" b="0" i="0" u="none" strike="noStrike" kern="1200" cap="none" spc="0" normalizeH="0" baseline="0" noProof="0" dirty="0">
                <a:ln>
                  <a:noFill/>
                </a:ln>
                <a:solidFill>
                  <a:srgbClr val="595454"/>
                </a:solidFill>
                <a:effectLst/>
                <a:uLnTx/>
                <a:uFillTx/>
                <a:ea typeface="+mn-ea"/>
                <a:cs typeface="+mn-cs"/>
              </a:rPr>
            </a:br>
            <a:r>
              <a:rPr kumimoji="0" lang="en-US" sz="900" b="0" i="0" u="none" strike="noStrike" kern="1200" cap="none" spc="0" normalizeH="0" baseline="0" noProof="0" dirty="0">
                <a:ln>
                  <a:noFill/>
                </a:ln>
                <a:solidFill>
                  <a:srgbClr val="595454"/>
                </a:solidFill>
                <a:effectLst/>
                <a:uLnTx/>
                <a:uFillTx/>
                <a:ea typeface="+mn-ea"/>
                <a:cs typeface="+mn-cs"/>
              </a:rPr>
              <a:t>T cells in classical Hodgkin lymphoma. </a:t>
            </a:r>
            <a:r>
              <a:rPr kumimoji="0" lang="en-US" sz="900" b="0" i="1" u="none" strike="noStrike" kern="1200" cap="none" spc="0" normalizeH="0" baseline="0" noProof="0" dirty="0" err="1">
                <a:ln>
                  <a:noFill/>
                </a:ln>
                <a:solidFill>
                  <a:srgbClr val="595454"/>
                </a:solidFill>
                <a:effectLst/>
                <a:uLnTx/>
                <a:uFillTx/>
                <a:ea typeface="+mn-ea"/>
                <a:cs typeface="+mn-cs"/>
              </a:rPr>
              <a:t>Hematol</a:t>
            </a:r>
            <a:r>
              <a:rPr kumimoji="0" lang="en-US" sz="900" b="0" i="1" u="none" strike="noStrike" kern="1200" cap="none" spc="0" normalizeH="0" baseline="0" noProof="0" dirty="0">
                <a:ln>
                  <a:noFill/>
                </a:ln>
                <a:solidFill>
                  <a:srgbClr val="595454"/>
                </a:solidFill>
                <a:effectLst/>
                <a:uLnTx/>
                <a:uFillTx/>
                <a:ea typeface="+mn-ea"/>
                <a:cs typeface="+mn-cs"/>
              </a:rPr>
              <a:t> Oncol</a:t>
            </a:r>
            <a:r>
              <a:rPr kumimoji="0" lang="en-US" sz="900" b="0" i="0" u="none" strike="noStrike" kern="1200" cap="none" spc="0" normalizeH="0" baseline="0" noProof="0" dirty="0">
                <a:ln>
                  <a:noFill/>
                </a:ln>
                <a:solidFill>
                  <a:srgbClr val="595454"/>
                </a:solidFill>
                <a:effectLst/>
                <a:uLnTx/>
                <a:uFillTx/>
                <a:ea typeface="+mn-ea"/>
                <a:cs typeface="+mn-cs"/>
              </a:rPr>
              <a:t>. 2009;27(1):31-39.</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Sharma P, Shen Y, Wen S, et al. CD8 tumor-infiltrating lymphocytes are predictive of survival in muscle-invasive urothelial carcinoma. </a:t>
            </a:r>
            <a:r>
              <a:rPr kumimoji="0" lang="en-US" sz="900" b="0" i="1" u="none" strike="noStrike" kern="1200" cap="none" spc="0" normalizeH="0" baseline="0" noProof="0" dirty="0">
                <a:ln>
                  <a:noFill/>
                </a:ln>
                <a:solidFill>
                  <a:srgbClr val="595454"/>
                </a:solidFill>
                <a:effectLst/>
                <a:uLnTx/>
                <a:uFillTx/>
                <a:ea typeface="+mn-ea"/>
                <a:cs typeface="+mn-cs"/>
              </a:rPr>
              <a:t>Proc Natl </a:t>
            </a:r>
            <a:r>
              <a:rPr kumimoji="0" lang="en-US" sz="900" b="0" i="1" u="none" strike="noStrike" kern="1200" cap="none" spc="0" normalizeH="0" baseline="0" noProof="0" dirty="0" err="1">
                <a:ln>
                  <a:noFill/>
                </a:ln>
                <a:solidFill>
                  <a:srgbClr val="595454"/>
                </a:solidFill>
                <a:effectLst/>
                <a:uLnTx/>
                <a:uFillTx/>
                <a:ea typeface="+mn-ea"/>
                <a:cs typeface="+mn-cs"/>
              </a:rPr>
              <a:t>Acad</a:t>
            </a:r>
            <a:r>
              <a:rPr kumimoji="0" lang="en-US" sz="900" b="0" i="1" u="none" strike="noStrike" kern="1200" cap="none" spc="0" normalizeH="0" baseline="0" noProof="0" dirty="0">
                <a:ln>
                  <a:noFill/>
                </a:ln>
                <a:solidFill>
                  <a:srgbClr val="595454"/>
                </a:solidFill>
                <a:effectLst/>
                <a:uLnTx/>
                <a:uFillTx/>
                <a:ea typeface="+mn-ea"/>
                <a:cs typeface="+mn-cs"/>
              </a:rPr>
              <a:t> Sci U S A</a:t>
            </a:r>
            <a:r>
              <a:rPr kumimoji="0" lang="en-US" sz="900" b="0" i="0" u="none" strike="noStrike" kern="1200" cap="none" spc="0" normalizeH="0" baseline="0" noProof="0" dirty="0">
                <a:ln>
                  <a:noFill/>
                </a:ln>
                <a:solidFill>
                  <a:srgbClr val="595454"/>
                </a:solidFill>
                <a:effectLst/>
                <a:uLnTx/>
                <a:uFillTx/>
                <a:ea typeface="+mn-ea"/>
                <a:cs typeface="+mn-cs"/>
              </a:rPr>
              <a:t>. 2007;104(10):3967-3972.</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Tran E, </a:t>
            </a:r>
            <a:r>
              <a:rPr kumimoji="0" lang="en-US" sz="900" b="0" i="0" u="none" strike="noStrike" kern="1200" cap="none" spc="0" normalizeH="0" baseline="0" noProof="0" dirty="0" err="1">
                <a:ln>
                  <a:noFill/>
                </a:ln>
                <a:solidFill>
                  <a:srgbClr val="595454"/>
                </a:solidFill>
                <a:effectLst/>
                <a:uLnTx/>
                <a:uFillTx/>
                <a:ea typeface="+mn-ea"/>
                <a:cs typeface="+mn-cs"/>
              </a:rPr>
              <a:t>Ahmadzadeh</a:t>
            </a:r>
            <a:r>
              <a:rPr kumimoji="0" lang="en-US" sz="900" b="0" i="0" u="none" strike="noStrike" kern="1200" cap="none" spc="0" normalizeH="0" baseline="0" noProof="0" dirty="0">
                <a:ln>
                  <a:noFill/>
                </a:ln>
                <a:solidFill>
                  <a:srgbClr val="595454"/>
                </a:solidFill>
                <a:effectLst/>
                <a:uLnTx/>
                <a:uFillTx/>
                <a:ea typeface="+mn-ea"/>
                <a:cs typeface="+mn-cs"/>
              </a:rPr>
              <a:t> M, Lu Y-C, et al. Immunogenicity of somatic mutations in human gastrointestinal cancers. </a:t>
            </a:r>
            <a:r>
              <a:rPr kumimoji="0" lang="en-US" sz="900" b="0" i="1" u="none" strike="noStrike" kern="1200" cap="none" spc="0" normalizeH="0" baseline="0" noProof="0" dirty="0">
                <a:ln>
                  <a:noFill/>
                </a:ln>
                <a:solidFill>
                  <a:srgbClr val="595454"/>
                </a:solidFill>
                <a:effectLst/>
                <a:uLnTx/>
                <a:uFillTx/>
                <a:ea typeface="+mn-ea"/>
                <a:cs typeface="+mn-cs"/>
              </a:rPr>
              <a:t>Science</a:t>
            </a:r>
            <a:r>
              <a:rPr kumimoji="0" lang="en-US" sz="900" b="0" i="0" u="none" strike="noStrike" kern="1200" cap="none" spc="0" normalizeH="0" baseline="0" noProof="0" dirty="0">
                <a:ln>
                  <a:noFill/>
                </a:ln>
                <a:solidFill>
                  <a:srgbClr val="595454"/>
                </a:solidFill>
                <a:effectLst/>
                <a:uLnTx/>
                <a:uFillTx/>
                <a:ea typeface="+mn-ea"/>
                <a:cs typeface="+mn-cs"/>
              </a:rPr>
              <a:t>. 2015;350(6266):1387-1390.</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Whitford</a:t>
            </a:r>
            <a:r>
              <a:rPr kumimoji="0" lang="en-US" sz="900" b="0" i="0" u="none" strike="noStrike" kern="1200" cap="none" spc="0" normalizeH="0" baseline="0" noProof="0" dirty="0">
                <a:ln>
                  <a:noFill/>
                </a:ln>
                <a:solidFill>
                  <a:srgbClr val="595454"/>
                </a:solidFill>
                <a:effectLst/>
                <a:uLnTx/>
                <a:uFillTx/>
                <a:ea typeface="+mn-ea"/>
                <a:cs typeface="+mn-cs"/>
              </a:rPr>
              <a:t> P, Mallon EA, George WD, Campbell AM. Flow cytometric analysis of </a:t>
            </a:r>
            <a:r>
              <a:rPr kumimoji="0" lang="en-US" sz="900" b="0" i="0" u="none" strike="noStrike" kern="1200" cap="none" spc="0" normalizeH="0" baseline="0" noProof="0" dirty="0" err="1">
                <a:ln>
                  <a:noFill/>
                </a:ln>
                <a:solidFill>
                  <a:srgbClr val="595454"/>
                </a:solidFill>
                <a:effectLst/>
                <a:uLnTx/>
                <a:uFillTx/>
                <a:ea typeface="+mn-ea"/>
                <a:cs typeface="+mn-cs"/>
              </a:rPr>
              <a:t>tumour</a:t>
            </a:r>
            <a:r>
              <a:rPr kumimoji="0" lang="en-US" sz="900" b="0" i="0" u="none" strike="noStrike" kern="1200" cap="none" spc="0" normalizeH="0" baseline="0" noProof="0" dirty="0">
                <a:ln>
                  <a:noFill/>
                </a:ln>
                <a:solidFill>
                  <a:srgbClr val="595454"/>
                </a:solidFill>
                <a:effectLst/>
                <a:uLnTx/>
                <a:uFillTx/>
                <a:ea typeface="+mn-ea"/>
                <a:cs typeface="+mn-cs"/>
              </a:rPr>
              <a:t> infiltrating lymphocytes in breast cancer. </a:t>
            </a:r>
            <a:r>
              <a:rPr kumimoji="0" lang="en-US" sz="900" b="0" i="1" u="none" strike="noStrike" kern="1200" cap="none" spc="0" normalizeH="0" baseline="0" noProof="0" dirty="0">
                <a:ln>
                  <a:noFill/>
                </a:ln>
                <a:solidFill>
                  <a:srgbClr val="595454"/>
                </a:solidFill>
                <a:effectLst/>
                <a:uLnTx/>
                <a:uFillTx/>
                <a:ea typeface="+mn-ea"/>
                <a:cs typeface="+mn-cs"/>
              </a:rPr>
              <a:t>Br J Cancer</a:t>
            </a:r>
            <a:r>
              <a:rPr kumimoji="0" lang="en-US" sz="900" b="0" i="0" u="none" strike="noStrike" kern="1200" cap="none" spc="0" normalizeH="0" baseline="0" noProof="0" dirty="0">
                <a:ln>
                  <a:noFill/>
                </a:ln>
                <a:solidFill>
                  <a:srgbClr val="595454"/>
                </a:solidFill>
                <a:effectLst/>
                <a:uLnTx/>
                <a:uFillTx/>
                <a:ea typeface="+mn-ea"/>
                <a:cs typeface="+mn-cs"/>
              </a:rPr>
              <a:t>. 1990;62(6):971-975.</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Kalialis</a:t>
            </a:r>
            <a:r>
              <a:rPr kumimoji="0" lang="en-US" sz="900" b="0" i="0" u="none" strike="noStrike" kern="1200" cap="none" spc="0" normalizeH="0" baseline="0" noProof="0" dirty="0">
                <a:ln>
                  <a:noFill/>
                </a:ln>
                <a:solidFill>
                  <a:srgbClr val="595454"/>
                </a:solidFill>
                <a:effectLst/>
                <a:uLnTx/>
                <a:uFillTx/>
                <a:ea typeface="+mn-ea"/>
                <a:cs typeface="+mn-cs"/>
              </a:rPr>
              <a:t> LV, </a:t>
            </a:r>
            <a:r>
              <a:rPr kumimoji="0" lang="en-US" sz="900" b="0" i="0" u="none" strike="noStrike" kern="1200" cap="none" spc="0" normalizeH="0" baseline="0" noProof="0" dirty="0" err="1">
                <a:ln>
                  <a:noFill/>
                </a:ln>
                <a:solidFill>
                  <a:srgbClr val="595454"/>
                </a:solidFill>
                <a:effectLst/>
                <a:uLnTx/>
                <a:uFillTx/>
                <a:ea typeface="+mn-ea"/>
                <a:cs typeface="+mn-cs"/>
              </a:rPr>
              <a:t>Drzewiecki</a:t>
            </a:r>
            <a:r>
              <a:rPr kumimoji="0" lang="en-US" sz="900" b="0" i="0" u="none" strike="noStrike" kern="1200" cap="none" spc="0" normalizeH="0" baseline="0" noProof="0" dirty="0">
                <a:ln>
                  <a:noFill/>
                </a:ln>
                <a:solidFill>
                  <a:srgbClr val="595454"/>
                </a:solidFill>
                <a:effectLst/>
                <a:uLnTx/>
                <a:uFillTx/>
                <a:ea typeface="+mn-ea"/>
                <a:cs typeface="+mn-cs"/>
              </a:rPr>
              <a:t> KT, </a:t>
            </a:r>
            <a:r>
              <a:rPr kumimoji="0" lang="en-US" sz="900" b="0" i="0" u="none" strike="noStrike" kern="1200" cap="none" spc="0" normalizeH="0" baseline="0" noProof="0" dirty="0" err="1">
                <a:ln>
                  <a:noFill/>
                </a:ln>
                <a:solidFill>
                  <a:srgbClr val="595454"/>
                </a:solidFill>
                <a:effectLst/>
                <a:uLnTx/>
                <a:uFillTx/>
                <a:ea typeface="+mn-ea"/>
                <a:cs typeface="+mn-cs"/>
              </a:rPr>
              <a:t>Klyver</a:t>
            </a:r>
            <a:r>
              <a:rPr kumimoji="0" lang="en-US" sz="900" b="0" i="0" u="none" strike="noStrike" kern="1200" cap="none" spc="0" normalizeH="0" baseline="0" noProof="0" dirty="0">
                <a:ln>
                  <a:noFill/>
                </a:ln>
                <a:solidFill>
                  <a:srgbClr val="595454"/>
                </a:solidFill>
                <a:effectLst/>
                <a:uLnTx/>
                <a:uFillTx/>
                <a:ea typeface="+mn-ea"/>
                <a:cs typeface="+mn-cs"/>
              </a:rPr>
              <a:t> H. Spontaneous regression of metastases from melanoma: review of the literature. </a:t>
            </a:r>
            <a:r>
              <a:rPr kumimoji="0" lang="en-US" sz="900" b="0" i="1" u="none" strike="noStrike" kern="1200" cap="none" spc="0" normalizeH="0" baseline="0" noProof="0" dirty="0">
                <a:ln>
                  <a:noFill/>
                </a:ln>
                <a:solidFill>
                  <a:srgbClr val="595454"/>
                </a:solidFill>
                <a:effectLst/>
                <a:uLnTx/>
                <a:uFillTx/>
                <a:ea typeface="+mn-ea"/>
                <a:cs typeface="+mn-cs"/>
              </a:rPr>
              <a:t>Melanoma</a:t>
            </a:r>
            <a:r>
              <a:rPr kumimoji="0" lang="en-US" sz="900" b="0" i="0" u="none" strike="noStrike" kern="1200" cap="none" spc="0" normalizeH="0" baseline="0" noProof="0" dirty="0">
                <a:ln>
                  <a:noFill/>
                </a:ln>
                <a:solidFill>
                  <a:srgbClr val="595454"/>
                </a:solidFill>
                <a:effectLst/>
                <a:uLnTx/>
                <a:uFillTx/>
                <a:ea typeface="+mn-ea"/>
                <a:cs typeface="+mn-cs"/>
              </a:rPr>
              <a:t> </a:t>
            </a:r>
            <a:r>
              <a:rPr kumimoji="0" lang="en-US" sz="900" b="0" i="1" u="none" strike="noStrike" kern="1200" cap="none" spc="0" normalizeH="0" baseline="0" noProof="0" dirty="0">
                <a:ln>
                  <a:noFill/>
                </a:ln>
                <a:solidFill>
                  <a:srgbClr val="595454"/>
                </a:solidFill>
                <a:effectLst/>
                <a:uLnTx/>
                <a:uFillTx/>
                <a:ea typeface="+mn-ea"/>
                <a:cs typeface="+mn-cs"/>
              </a:rPr>
              <a:t>Res</a:t>
            </a:r>
            <a:r>
              <a:rPr kumimoji="0" lang="en-US" sz="900" b="0" i="0" u="none" strike="noStrike" kern="1200" cap="none" spc="0" normalizeH="0" baseline="0" noProof="0" dirty="0">
                <a:ln>
                  <a:noFill/>
                </a:ln>
                <a:solidFill>
                  <a:srgbClr val="595454"/>
                </a:solidFill>
                <a:effectLst/>
                <a:uLnTx/>
                <a:uFillTx/>
                <a:ea typeface="+mn-ea"/>
                <a:cs typeface="+mn-cs"/>
              </a:rPr>
              <a:t>. 2009;19(5):275-282.</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Maio M. Melanoma as a model </a:t>
            </a:r>
            <a:r>
              <a:rPr kumimoji="0" lang="en-US" sz="900" b="0" i="0" u="none" strike="noStrike" kern="1200" cap="none" spc="0" normalizeH="0" baseline="0" noProof="0" dirty="0" err="1">
                <a:ln>
                  <a:noFill/>
                </a:ln>
                <a:solidFill>
                  <a:srgbClr val="595454"/>
                </a:solidFill>
                <a:effectLst/>
                <a:uLnTx/>
                <a:uFillTx/>
                <a:ea typeface="+mn-ea"/>
                <a:cs typeface="+mn-cs"/>
              </a:rPr>
              <a:t>tumour</a:t>
            </a:r>
            <a:r>
              <a:rPr kumimoji="0" lang="en-US" sz="900" b="0" i="0" u="none" strike="noStrike" kern="1200" cap="none" spc="0" normalizeH="0" baseline="0" noProof="0" dirty="0">
                <a:ln>
                  <a:noFill/>
                </a:ln>
                <a:solidFill>
                  <a:srgbClr val="595454"/>
                </a:solidFill>
                <a:effectLst/>
                <a:uLnTx/>
                <a:uFillTx/>
                <a:ea typeface="+mn-ea"/>
                <a:cs typeface="+mn-cs"/>
              </a:rPr>
              <a:t> for immuno-oncology. </a:t>
            </a:r>
            <a:r>
              <a:rPr kumimoji="0" lang="en-US" sz="900" b="0" i="1" u="none" strike="noStrike" kern="1200" cap="none" spc="0" normalizeH="0" baseline="0" noProof="0" dirty="0">
                <a:ln>
                  <a:noFill/>
                </a:ln>
                <a:solidFill>
                  <a:srgbClr val="595454"/>
                </a:solidFill>
                <a:effectLst/>
                <a:uLnTx/>
                <a:uFillTx/>
                <a:ea typeface="+mn-ea"/>
                <a:cs typeface="+mn-cs"/>
              </a:rPr>
              <a:t>Ann Oncol</a:t>
            </a:r>
            <a:r>
              <a:rPr kumimoji="0" lang="en-US" sz="900" b="0" i="0" u="none" strike="noStrike" kern="1200" cap="none" spc="0" normalizeH="0" baseline="0" noProof="0" dirty="0">
                <a:ln>
                  <a:noFill/>
                </a:ln>
                <a:solidFill>
                  <a:srgbClr val="595454"/>
                </a:solidFill>
                <a:effectLst/>
                <a:uLnTx/>
                <a:uFillTx/>
                <a:ea typeface="+mn-ea"/>
                <a:cs typeface="+mn-cs"/>
              </a:rPr>
              <a:t>. 2012;23(suppl 8):viii10-viii14.</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Antonia SJ, Larkin J, </a:t>
            </a:r>
            <a:r>
              <a:rPr kumimoji="0" lang="en-US" sz="900" b="0" i="0" u="none" strike="noStrike" kern="1200" cap="none" spc="0" normalizeH="0" baseline="0" noProof="0" dirty="0" err="1">
                <a:ln>
                  <a:noFill/>
                </a:ln>
                <a:solidFill>
                  <a:srgbClr val="595454"/>
                </a:solidFill>
                <a:effectLst/>
                <a:uLnTx/>
                <a:uFillTx/>
                <a:ea typeface="+mn-ea"/>
                <a:cs typeface="+mn-cs"/>
              </a:rPr>
              <a:t>Ascierto</a:t>
            </a:r>
            <a:r>
              <a:rPr kumimoji="0" lang="en-US" sz="900" b="0" i="0" u="none" strike="noStrike" kern="1200" cap="none" spc="0" normalizeH="0" baseline="0" noProof="0" dirty="0">
                <a:ln>
                  <a:noFill/>
                </a:ln>
                <a:solidFill>
                  <a:srgbClr val="595454"/>
                </a:solidFill>
                <a:effectLst/>
                <a:uLnTx/>
                <a:uFillTx/>
                <a:ea typeface="+mn-ea"/>
                <a:cs typeface="+mn-cs"/>
              </a:rPr>
              <a:t> PA. Immuno-oncology combinations: a review of clinical experience and future prospects. </a:t>
            </a:r>
            <a:r>
              <a:rPr kumimoji="0" lang="en-US" sz="900" b="0" i="1" u="none" strike="noStrike" kern="1200" cap="none" spc="0" normalizeH="0" baseline="0" noProof="0" dirty="0">
                <a:ln>
                  <a:noFill/>
                </a:ln>
                <a:solidFill>
                  <a:srgbClr val="595454"/>
                </a:solidFill>
                <a:effectLst/>
                <a:uLnTx/>
                <a:uFillTx/>
                <a:ea typeface="+mn-ea"/>
                <a:cs typeface="+mn-cs"/>
              </a:rPr>
              <a:t>Clin Cancer Res</a:t>
            </a:r>
            <a:r>
              <a:rPr kumimoji="0" lang="en-US" sz="900" b="0" i="0" u="none" strike="noStrike" kern="1200" cap="none" spc="0" normalizeH="0" baseline="0" noProof="0" dirty="0">
                <a:ln>
                  <a:noFill/>
                </a:ln>
                <a:solidFill>
                  <a:srgbClr val="595454"/>
                </a:solidFill>
                <a:effectLst/>
                <a:uLnTx/>
                <a:uFillTx/>
                <a:ea typeface="+mn-ea"/>
                <a:cs typeface="+mn-cs"/>
              </a:rPr>
              <a:t>. 2014;20(24):6258-6268.</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Wood LD, Parsons DW, Jones S, et al. The genomic landscapes of human breast and colorectal cancers. </a:t>
            </a:r>
            <a:r>
              <a:rPr kumimoji="0" lang="en-US" sz="900" b="0" i="1" u="none" strike="noStrike" kern="1200" cap="none" spc="0" normalizeH="0" baseline="0" noProof="0" dirty="0">
                <a:ln>
                  <a:noFill/>
                </a:ln>
                <a:solidFill>
                  <a:srgbClr val="595454"/>
                </a:solidFill>
                <a:effectLst/>
                <a:uLnTx/>
                <a:uFillTx/>
                <a:ea typeface="+mn-ea"/>
                <a:cs typeface="+mn-cs"/>
              </a:rPr>
              <a:t>Science</a:t>
            </a:r>
            <a:r>
              <a:rPr kumimoji="0" lang="en-US" sz="900" b="0" i="0" u="none" strike="noStrike" kern="1200" cap="none" spc="0" normalizeH="0" baseline="0" noProof="0" dirty="0">
                <a:ln>
                  <a:noFill/>
                </a:ln>
                <a:solidFill>
                  <a:srgbClr val="595454"/>
                </a:solidFill>
                <a:effectLst/>
                <a:uLnTx/>
                <a:uFillTx/>
                <a:ea typeface="+mn-ea"/>
                <a:cs typeface="+mn-cs"/>
              </a:rPr>
              <a:t>. 2007;318(5853):1108-1113.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Matsueda</a:t>
            </a:r>
            <a:r>
              <a:rPr kumimoji="0" lang="en-US" sz="900" b="0" i="0" u="none" strike="noStrike" kern="1200" cap="none" spc="0" normalizeH="0" baseline="0" noProof="0" dirty="0">
                <a:ln>
                  <a:noFill/>
                </a:ln>
                <a:solidFill>
                  <a:srgbClr val="595454"/>
                </a:solidFill>
                <a:effectLst/>
                <a:uLnTx/>
                <a:uFillTx/>
                <a:ea typeface="+mn-ea"/>
                <a:cs typeface="+mn-cs"/>
              </a:rPr>
              <a:t> S, Graham DY. Immunotherapy in gastric cancer. </a:t>
            </a:r>
            <a:r>
              <a:rPr kumimoji="0" lang="en-US" sz="900" b="0" i="1" u="none" strike="noStrike" kern="1200" cap="none" spc="0" normalizeH="0" baseline="0" noProof="0" dirty="0">
                <a:ln>
                  <a:noFill/>
                </a:ln>
                <a:solidFill>
                  <a:srgbClr val="595454"/>
                </a:solidFill>
                <a:effectLst/>
                <a:uLnTx/>
                <a:uFillTx/>
                <a:ea typeface="+mn-ea"/>
                <a:cs typeface="+mn-cs"/>
              </a:rPr>
              <a:t>World J Gastroenterol</a:t>
            </a:r>
            <a:r>
              <a:rPr kumimoji="0" lang="en-US" sz="900" b="0" i="0" u="none" strike="noStrike" kern="1200" cap="none" spc="0" normalizeH="0" baseline="0" noProof="0" dirty="0">
                <a:ln>
                  <a:noFill/>
                </a:ln>
                <a:solidFill>
                  <a:srgbClr val="595454"/>
                </a:solidFill>
                <a:effectLst/>
                <a:uLnTx/>
                <a:uFillTx/>
                <a:ea typeface="+mn-ea"/>
                <a:cs typeface="+mn-cs"/>
              </a:rPr>
              <a:t>. 2014;20(7):</a:t>
            </a:r>
            <a:br>
              <a:rPr kumimoji="0" lang="en-US" sz="900" b="0" i="0" u="none" strike="noStrike" kern="1200" cap="none" spc="0" normalizeH="0" baseline="0" noProof="0" dirty="0">
                <a:ln>
                  <a:noFill/>
                </a:ln>
                <a:solidFill>
                  <a:srgbClr val="595454"/>
                </a:solidFill>
                <a:effectLst/>
                <a:uLnTx/>
                <a:uFillTx/>
                <a:ea typeface="+mn-ea"/>
                <a:cs typeface="+mn-cs"/>
              </a:rPr>
            </a:br>
            <a:r>
              <a:rPr kumimoji="0" lang="en-US" sz="900" b="0" i="0" u="none" strike="noStrike" kern="1200" cap="none" spc="0" normalizeH="0" baseline="0" noProof="0" dirty="0">
                <a:ln>
                  <a:noFill/>
                </a:ln>
                <a:solidFill>
                  <a:srgbClr val="595454"/>
                </a:solidFill>
                <a:effectLst/>
                <a:uLnTx/>
                <a:uFillTx/>
                <a:ea typeface="+mn-ea"/>
                <a:cs typeface="+mn-cs"/>
              </a:rPr>
              <a:t>1657-1666.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Kass</a:t>
            </a:r>
            <a:r>
              <a:rPr kumimoji="0" lang="en-US" sz="900" b="0" i="0" u="none" strike="noStrike" kern="1200" cap="none" spc="0" normalizeH="0" baseline="0" noProof="0" dirty="0">
                <a:ln>
                  <a:noFill/>
                </a:ln>
                <a:solidFill>
                  <a:srgbClr val="595454"/>
                </a:solidFill>
                <a:effectLst/>
                <a:uLnTx/>
                <a:uFillTx/>
                <a:ea typeface="+mn-ea"/>
                <a:cs typeface="+mn-cs"/>
              </a:rPr>
              <a:t> ES, Greiner JW, Kantor JA, et al. Carcinoembryonic antigen as a target for specific antitumor immunotherapy of head and neck cancer. </a:t>
            </a:r>
            <a:r>
              <a:rPr kumimoji="0" lang="en-US" sz="900" b="0" i="1" u="none" strike="noStrike" kern="1200" cap="none" spc="0" normalizeH="0" baseline="0" noProof="0" dirty="0">
                <a:ln>
                  <a:noFill/>
                </a:ln>
                <a:solidFill>
                  <a:srgbClr val="595454"/>
                </a:solidFill>
                <a:effectLst/>
                <a:uLnTx/>
                <a:uFillTx/>
                <a:ea typeface="+mn-ea"/>
                <a:cs typeface="+mn-cs"/>
              </a:rPr>
              <a:t>Cancer Res</a:t>
            </a:r>
            <a:r>
              <a:rPr kumimoji="0" lang="en-US" sz="900" b="0" i="0" u="none" strike="noStrike" kern="1200" cap="none" spc="0" normalizeH="0" baseline="0" noProof="0" dirty="0">
                <a:ln>
                  <a:noFill/>
                </a:ln>
                <a:solidFill>
                  <a:srgbClr val="595454"/>
                </a:solidFill>
                <a:effectLst/>
                <a:uLnTx/>
                <a:uFillTx/>
                <a:ea typeface="+mn-ea"/>
                <a:cs typeface="+mn-cs"/>
              </a:rPr>
              <a:t>. 2002;62(17):5049-5057.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Cancer Genome Atlas Research Network. Integrated genomic analyses of ovarian carcinoma. </a:t>
            </a:r>
            <a:r>
              <a:rPr kumimoji="0" lang="en-US" sz="900" b="0" i="1" u="none" strike="noStrike" kern="1200" cap="none" spc="0" normalizeH="0" baseline="0" noProof="0" dirty="0">
                <a:ln>
                  <a:noFill/>
                </a:ln>
                <a:solidFill>
                  <a:srgbClr val="595454"/>
                </a:solidFill>
                <a:effectLst/>
                <a:uLnTx/>
                <a:uFillTx/>
                <a:ea typeface="+mn-ea"/>
                <a:cs typeface="+mn-cs"/>
              </a:rPr>
              <a:t>Nature</a:t>
            </a:r>
            <a:r>
              <a:rPr kumimoji="0" lang="en-US" sz="900" b="0" i="0" u="none" strike="noStrike" kern="1200" cap="none" spc="0" normalizeH="0" baseline="0" noProof="0" dirty="0">
                <a:ln>
                  <a:noFill/>
                </a:ln>
                <a:solidFill>
                  <a:srgbClr val="595454"/>
                </a:solidFill>
                <a:effectLst/>
                <a:uLnTx/>
                <a:uFillTx/>
                <a:ea typeface="+mn-ea"/>
                <a:cs typeface="+mn-cs"/>
              </a:rPr>
              <a:t>. 2011;474(7353):609-615.</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Berger MF, Lawrence MS, </a:t>
            </a:r>
            <a:r>
              <a:rPr kumimoji="0" lang="en-US" sz="900" b="0" i="0" u="none" strike="noStrike" kern="1200" cap="none" spc="0" normalizeH="0" baseline="0" noProof="0" dirty="0" err="1">
                <a:ln>
                  <a:noFill/>
                </a:ln>
                <a:solidFill>
                  <a:srgbClr val="595454"/>
                </a:solidFill>
                <a:effectLst/>
                <a:uLnTx/>
                <a:uFillTx/>
                <a:ea typeface="+mn-ea"/>
                <a:cs typeface="+mn-cs"/>
              </a:rPr>
              <a:t>Demichelis</a:t>
            </a:r>
            <a:r>
              <a:rPr kumimoji="0" lang="en-US" sz="900" b="0" i="0" u="none" strike="noStrike" kern="1200" cap="none" spc="0" normalizeH="0" baseline="0" noProof="0" dirty="0">
                <a:ln>
                  <a:noFill/>
                </a:ln>
                <a:solidFill>
                  <a:srgbClr val="595454"/>
                </a:solidFill>
                <a:effectLst/>
                <a:uLnTx/>
                <a:uFillTx/>
                <a:ea typeface="+mn-ea"/>
                <a:cs typeface="+mn-cs"/>
              </a:rPr>
              <a:t> F, et al. The genomic complexity of primary human prostate cancer. </a:t>
            </a:r>
            <a:r>
              <a:rPr kumimoji="0" lang="en-US" sz="900" b="0" i="1" u="none" strike="noStrike" kern="1200" cap="none" spc="0" normalizeH="0" baseline="0" noProof="0" dirty="0">
                <a:ln>
                  <a:noFill/>
                </a:ln>
                <a:solidFill>
                  <a:srgbClr val="595454"/>
                </a:solidFill>
                <a:effectLst/>
                <a:uLnTx/>
                <a:uFillTx/>
                <a:ea typeface="+mn-ea"/>
                <a:cs typeface="+mn-cs"/>
              </a:rPr>
              <a:t>Nature</a:t>
            </a:r>
            <a:r>
              <a:rPr kumimoji="0" lang="en-US" sz="900" b="0" i="0" u="none" strike="noStrike" kern="1200" cap="none" spc="0" normalizeH="0" baseline="0" noProof="0" dirty="0">
                <a:ln>
                  <a:noFill/>
                </a:ln>
                <a:solidFill>
                  <a:srgbClr val="595454"/>
                </a:solidFill>
                <a:effectLst/>
                <a:uLnTx/>
                <a:uFillTx/>
                <a:ea typeface="+mn-ea"/>
                <a:cs typeface="+mn-cs"/>
              </a:rPr>
              <a:t>. 2011;470(7333):214-220.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ea typeface="+mn-ea"/>
                <a:cs typeface="+mn-cs"/>
              </a:rPr>
              <a:t>Morin RD, Mendez-Lago M, </a:t>
            </a:r>
            <a:r>
              <a:rPr kumimoji="0" lang="en-US" sz="900" b="0" i="0" u="none" strike="noStrike" kern="1200" cap="none" spc="0" normalizeH="0" baseline="0" noProof="0" dirty="0" err="1">
                <a:ln>
                  <a:noFill/>
                </a:ln>
                <a:solidFill>
                  <a:srgbClr val="595454"/>
                </a:solidFill>
                <a:effectLst/>
                <a:uLnTx/>
                <a:uFillTx/>
                <a:ea typeface="+mn-ea"/>
                <a:cs typeface="+mn-cs"/>
              </a:rPr>
              <a:t>Mungall</a:t>
            </a:r>
            <a:r>
              <a:rPr kumimoji="0" lang="en-US" sz="900" b="0" i="0" u="none" strike="noStrike" kern="1200" cap="none" spc="0" normalizeH="0" baseline="0" noProof="0" dirty="0">
                <a:ln>
                  <a:noFill/>
                </a:ln>
                <a:solidFill>
                  <a:srgbClr val="595454"/>
                </a:solidFill>
                <a:effectLst/>
                <a:uLnTx/>
                <a:uFillTx/>
                <a:ea typeface="+mn-ea"/>
                <a:cs typeface="+mn-cs"/>
              </a:rPr>
              <a:t> AJ, et al. Frequent mutation of histone-modifying genes in </a:t>
            </a:r>
            <a:br>
              <a:rPr kumimoji="0" lang="en-US" sz="900" b="0" i="0" u="none" strike="noStrike" kern="1200" cap="none" spc="0" normalizeH="0" baseline="0" noProof="0" dirty="0">
                <a:ln>
                  <a:noFill/>
                </a:ln>
                <a:solidFill>
                  <a:srgbClr val="595454"/>
                </a:solidFill>
                <a:effectLst/>
                <a:uLnTx/>
                <a:uFillTx/>
                <a:ea typeface="+mn-ea"/>
                <a:cs typeface="+mn-cs"/>
              </a:rPr>
            </a:br>
            <a:r>
              <a:rPr kumimoji="0" lang="en-US" sz="900" b="0" i="0" u="none" strike="noStrike" kern="1200" cap="none" spc="0" normalizeH="0" baseline="0" noProof="0" dirty="0">
                <a:ln>
                  <a:noFill/>
                </a:ln>
                <a:solidFill>
                  <a:srgbClr val="595454"/>
                </a:solidFill>
                <a:effectLst/>
                <a:uLnTx/>
                <a:uFillTx/>
                <a:ea typeface="+mn-ea"/>
                <a:cs typeface="+mn-cs"/>
              </a:rPr>
              <a:t>non-Hodgkin lymphoma. </a:t>
            </a:r>
            <a:r>
              <a:rPr kumimoji="0" lang="en-US" sz="900" b="0" i="1" u="none" strike="noStrike" kern="1200" cap="none" spc="0" normalizeH="0" baseline="0" noProof="0" dirty="0">
                <a:ln>
                  <a:noFill/>
                </a:ln>
                <a:solidFill>
                  <a:srgbClr val="595454"/>
                </a:solidFill>
                <a:effectLst/>
                <a:uLnTx/>
                <a:uFillTx/>
                <a:ea typeface="+mn-ea"/>
                <a:cs typeface="+mn-cs"/>
              </a:rPr>
              <a:t>Nature</a:t>
            </a:r>
            <a:r>
              <a:rPr kumimoji="0" lang="en-US" sz="900" b="0" i="0" u="none" strike="noStrike" kern="1200" cap="none" spc="0" normalizeH="0" baseline="0" noProof="0" dirty="0">
                <a:ln>
                  <a:noFill/>
                </a:ln>
                <a:solidFill>
                  <a:srgbClr val="595454"/>
                </a:solidFill>
                <a:effectLst/>
                <a:uLnTx/>
                <a:uFillTx/>
                <a:ea typeface="+mn-ea"/>
                <a:cs typeface="+mn-cs"/>
              </a:rPr>
              <a:t>. 2011;476(7360):298-303.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err="1">
                <a:ln>
                  <a:noFill/>
                </a:ln>
                <a:solidFill>
                  <a:srgbClr val="595454"/>
                </a:solidFill>
                <a:effectLst/>
                <a:uLnTx/>
                <a:uFillTx/>
                <a:ea typeface="+mn-ea"/>
                <a:cs typeface="+mn-cs"/>
              </a:rPr>
              <a:t>Gunawardana</a:t>
            </a:r>
            <a:r>
              <a:rPr kumimoji="0" lang="en-US" sz="900" b="0" i="0" u="none" strike="noStrike" kern="1200" cap="none" spc="0" normalizeH="0" baseline="0" noProof="0" dirty="0">
                <a:ln>
                  <a:noFill/>
                </a:ln>
                <a:solidFill>
                  <a:srgbClr val="595454"/>
                </a:solidFill>
                <a:effectLst/>
                <a:uLnTx/>
                <a:uFillTx/>
                <a:ea typeface="+mn-ea"/>
                <a:cs typeface="+mn-cs"/>
              </a:rPr>
              <a:t> J, Chan FC, </a:t>
            </a:r>
            <a:r>
              <a:rPr kumimoji="0" lang="en-US" sz="900" b="0" i="0" u="none" strike="noStrike" kern="1200" cap="none" spc="0" normalizeH="0" baseline="0" noProof="0" dirty="0" err="1">
                <a:ln>
                  <a:noFill/>
                </a:ln>
                <a:solidFill>
                  <a:srgbClr val="595454"/>
                </a:solidFill>
                <a:effectLst/>
                <a:uLnTx/>
                <a:uFillTx/>
                <a:ea typeface="+mn-ea"/>
                <a:cs typeface="+mn-cs"/>
              </a:rPr>
              <a:t>Telenius</a:t>
            </a:r>
            <a:r>
              <a:rPr kumimoji="0" lang="en-US" sz="900" b="0" i="0" u="none" strike="noStrike" kern="1200" cap="none" spc="0" normalizeH="0" baseline="0" noProof="0" dirty="0">
                <a:ln>
                  <a:noFill/>
                </a:ln>
                <a:solidFill>
                  <a:srgbClr val="595454"/>
                </a:solidFill>
                <a:effectLst/>
                <a:uLnTx/>
                <a:uFillTx/>
                <a:ea typeface="+mn-ea"/>
                <a:cs typeface="+mn-cs"/>
              </a:rPr>
              <a:t> A, et al. Recurrent somatic mutations of PTPN1 in primary mediastinal B cell lymphoma and Hodgkin lymphoma. </a:t>
            </a:r>
            <a:r>
              <a:rPr kumimoji="0" lang="en-US" sz="900" b="0" i="1" u="none" strike="noStrike" kern="1200" cap="none" spc="0" normalizeH="0" baseline="0" noProof="0" dirty="0">
                <a:ln>
                  <a:noFill/>
                </a:ln>
                <a:solidFill>
                  <a:srgbClr val="595454"/>
                </a:solidFill>
                <a:effectLst/>
                <a:uLnTx/>
                <a:uFillTx/>
                <a:ea typeface="+mn-ea"/>
                <a:cs typeface="+mn-cs"/>
              </a:rPr>
              <a:t>Nat Genet</a:t>
            </a:r>
            <a:r>
              <a:rPr kumimoji="0" lang="en-US" sz="900" b="0" i="0" u="none" strike="noStrike" kern="1200" cap="none" spc="0" normalizeH="0" baseline="0" noProof="0" dirty="0">
                <a:ln>
                  <a:noFill/>
                </a:ln>
                <a:solidFill>
                  <a:srgbClr val="595454"/>
                </a:solidFill>
                <a:effectLst/>
                <a:uLnTx/>
                <a:uFillTx/>
                <a:ea typeface="+mn-ea"/>
                <a:cs typeface="+mn-cs"/>
              </a:rPr>
              <a:t>. 2014;46(4):329-335.</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Rajasagi M, Shukla SA, Fritsch EF, et al. Systematic identification of personal tumor-specific neoantigens in chronic lymphocytic leukemia.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Blood</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2014;124(3):453-462. </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r>
              <a:rPr kumimoji="0" lang="en-US" sz="900" b="0" i="0" u="none" strike="noStrike" kern="1200" cap="none" spc="0" normalizeH="0" baseline="0" noProof="0" dirty="0">
                <a:ln>
                  <a:noFill/>
                </a:ln>
                <a:solidFill>
                  <a:srgbClr val="595454"/>
                </a:solidFill>
                <a:effectLst/>
                <a:uLnTx/>
                <a:uFillTx/>
                <a:latin typeface="Trebuchet MS"/>
                <a:ea typeface="+mn-ea"/>
                <a:cs typeface="+mn-cs"/>
              </a:rPr>
              <a:t>Walz S,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Stickel</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JS, </a:t>
            </a:r>
            <a:r>
              <a:rPr kumimoji="0" lang="en-US" sz="900" b="0" i="0" u="none" strike="noStrike" kern="1200" cap="none" spc="0" normalizeH="0" baseline="0" noProof="0" dirty="0" err="1">
                <a:ln>
                  <a:noFill/>
                </a:ln>
                <a:solidFill>
                  <a:srgbClr val="595454"/>
                </a:solidFill>
                <a:effectLst/>
                <a:uLnTx/>
                <a:uFillTx/>
                <a:latin typeface="Trebuchet MS"/>
                <a:ea typeface="+mn-ea"/>
                <a:cs typeface="+mn-cs"/>
              </a:rPr>
              <a:t>Kowalewski</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DJ, et al. The antigenic landscape of multiple myeloma: mass spectrometry (re)defines targets for T-cell-based immunotherapy. </a:t>
            </a:r>
            <a:r>
              <a:rPr kumimoji="0" lang="en-US" sz="900" b="0" i="1" u="none" strike="noStrike" kern="1200" cap="none" spc="0" normalizeH="0" baseline="0" noProof="0" dirty="0">
                <a:ln>
                  <a:noFill/>
                </a:ln>
                <a:solidFill>
                  <a:srgbClr val="595454"/>
                </a:solidFill>
                <a:effectLst/>
                <a:uLnTx/>
                <a:uFillTx/>
                <a:latin typeface="Trebuchet MS"/>
                <a:ea typeface="+mn-ea"/>
                <a:cs typeface="+mn-cs"/>
              </a:rPr>
              <a:t>Blood</a:t>
            </a:r>
            <a:r>
              <a:rPr kumimoji="0" lang="en-US" sz="900" b="0" i="0" u="none" strike="noStrike" kern="1200" cap="none" spc="0" normalizeH="0" baseline="0" noProof="0" dirty="0">
                <a:ln>
                  <a:noFill/>
                </a:ln>
                <a:solidFill>
                  <a:srgbClr val="595454"/>
                </a:solidFill>
                <a:effectLst/>
                <a:uLnTx/>
                <a:uFillTx/>
                <a:latin typeface="Trebuchet MS"/>
                <a:ea typeface="+mn-ea"/>
                <a:cs typeface="+mn-cs"/>
              </a:rPr>
              <a:t>. 2015;126(10):1203-1213.</a:t>
            </a: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endParaRPr kumimoji="0" lang="en-US" sz="900" b="0" i="0" u="none" strike="noStrike" kern="1200" cap="none" spc="0" normalizeH="0" baseline="0" noProof="0" dirty="0">
              <a:ln>
                <a:noFill/>
              </a:ln>
              <a:solidFill>
                <a:srgbClr val="595454"/>
              </a:solidFill>
              <a:effectLst/>
              <a:uLnTx/>
              <a:uFillTx/>
              <a:ea typeface="+mn-ea"/>
              <a:cs typeface="+mn-cs"/>
            </a:endParaRPr>
          </a:p>
          <a:p>
            <a:pPr marL="346075" marR="0" lvl="0" indent="-346075" algn="l" defTabSz="914400" rtl="0" eaLnBrk="1" fontAlgn="auto" latinLnBrk="0" hangingPunct="1">
              <a:lnSpc>
                <a:spcPct val="100000"/>
              </a:lnSpc>
              <a:spcBef>
                <a:spcPts val="0"/>
              </a:spcBef>
              <a:spcAft>
                <a:spcPts val="0"/>
              </a:spcAft>
              <a:buClrTx/>
              <a:buSzTx/>
              <a:buFont typeface="+mj-lt"/>
              <a:buAutoNum type="arabicPeriod" startAt="65"/>
              <a:tabLst/>
              <a:defRPr/>
            </a:pPr>
            <a:endParaRPr kumimoji="0" lang="en-US" sz="900" b="0" i="0" u="none" strike="noStrike" kern="1200" cap="none" spc="0" normalizeH="0" baseline="0" noProof="0" dirty="0">
              <a:ln>
                <a:noFill/>
              </a:ln>
              <a:solidFill>
                <a:srgbClr val="595454"/>
              </a:solidFill>
              <a:effectLst/>
              <a:uLnTx/>
              <a:uFillTx/>
              <a:ea typeface="+mn-ea"/>
              <a:cs typeface="+mn-cs"/>
            </a:endParaRPr>
          </a:p>
        </p:txBody>
      </p:sp>
      <p:sp>
        <p:nvSpPr>
          <p:cNvPr id="9" name="Slide Number Placeholder 8">
            <a:extLst>
              <a:ext uri="{FF2B5EF4-FFF2-40B4-BE49-F238E27FC236}">
                <a16:creationId xmlns:a16="http://schemas.microsoft.com/office/drawing/2014/main" id="{A2C91F8B-A4D1-4EB7-929F-4606C40F71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Tree>
    <p:extLst>
      <p:ext uri="{BB962C8B-B14F-4D97-AF65-F5344CB8AC3E}">
        <p14:creationId xmlns:p14="http://schemas.microsoft.com/office/powerpoint/2010/main" val="221721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3 (1 of 2)</a:t>
            </a:r>
          </a:p>
        </p:txBody>
      </p:sp>
      <p:sp>
        <p:nvSpPr>
          <p:cNvPr id="3" name="Content Placeholder 2">
            <a:extLst>
              <a:ext uri="{FF2B5EF4-FFF2-40B4-BE49-F238E27FC236}">
                <a16:creationId xmlns:a16="http://schemas.microsoft.com/office/drawing/2014/main" id="{DEAAAF6E-9137-5615-7AD7-9534A10E327F}"/>
              </a:ext>
            </a:extLst>
          </p:cNvPr>
          <p:cNvSpPr>
            <a:spLocks noGrp="1"/>
          </p:cNvSpPr>
          <p:nvPr>
            <p:ph idx="1"/>
          </p:nvPr>
        </p:nvSpPr>
        <p:spPr>
          <a:xfrm>
            <a:off x="365760" y="1514723"/>
            <a:ext cx="11460480" cy="4700546"/>
          </a:xfrm>
        </p:spPr>
        <p:txBody>
          <a:bodyPr numCol="2"/>
          <a:lstStyle/>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Yu X, Harden K, Gonzalez LC, et al. The surface protein TIGIT suppresses T cell activation by promoting the generation of mature immunoregulatory dendritic cells. </a:t>
            </a:r>
            <a:r>
              <a:rPr lang="en-US" sz="900" i="1" dirty="0">
                <a:effectLst/>
                <a:ea typeface="Calibri" panose="020F0502020204030204" pitchFamily="34" charset="0"/>
                <a:cs typeface="Times New Roman" panose="02020603050405020304" pitchFamily="18" charset="0"/>
              </a:rPr>
              <a:t>Nat Immunol</a:t>
            </a:r>
            <a:r>
              <a:rPr lang="en-US" sz="900" dirty="0">
                <a:effectLst/>
                <a:ea typeface="Calibri" panose="020F0502020204030204" pitchFamily="34" charset="0"/>
                <a:cs typeface="Times New Roman" panose="02020603050405020304" pitchFamily="18" charset="0"/>
              </a:rPr>
              <a:t>. 2009;10(1):48-57.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Stanietsky N, Simic H, Arapovic J, et al. The interaction of TIGIT with PVR and PVRL2 inhibits human NK cell cytotoxicity. </a:t>
            </a:r>
            <a:r>
              <a:rPr lang="en-US" sz="900" i="1" dirty="0">
                <a:effectLst/>
                <a:ea typeface="Calibri" panose="020F0502020204030204" pitchFamily="34" charset="0"/>
                <a:cs typeface="Times New Roman" panose="02020603050405020304" pitchFamily="18" charset="0"/>
              </a:rPr>
              <a:t>Proc Natl Acad Sci U S A</a:t>
            </a:r>
            <a:r>
              <a:rPr lang="en-US" sz="900" dirty="0">
                <a:effectLst/>
                <a:ea typeface="Calibri" panose="020F0502020204030204" pitchFamily="34" charset="0"/>
                <a:cs typeface="Times New Roman" panose="02020603050405020304" pitchFamily="18" charset="0"/>
              </a:rPr>
              <a:t>. 2009;106(42):17858-17863.</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Kamiya T, Seow SV, Wong D, Robinson M, Campana D. Blocking expression of inhibitory receptor NKG2A overcomes tumor resistance to NK cells. </a:t>
            </a:r>
            <a:r>
              <a:rPr lang="en-US" sz="900" i="1" dirty="0">
                <a:effectLst/>
                <a:ea typeface="Calibri" panose="020F0502020204030204" pitchFamily="34" charset="0"/>
                <a:cs typeface="Times New Roman" panose="02020603050405020304" pitchFamily="18" charset="0"/>
              </a:rPr>
              <a:t>J Clin Invest</a:t>
            </a:r>
            <a:r>
              <a:rPr lang="en-US" sz="900" dirty="0">
                <a:effectLst/>
                <a:ea typeface="Calibri" panose="020F0502020204030204" pitchFamily="34" charset="0"/>
                <a:cs typeface="Times New Roman" panose="02020603050405020304" pitchFamily="18" charset="0"/>
              </a:rPr>
              <a:t>. 2019;129(5):2094-2106.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Haanen JB, Cerundolo V. NKG2A, a new kid on the immune checkpoint block. </a:t>
            </a:r>
            <a:r>
              <a:rPr lang="en-US" sz="900" i="1" dirty="0">
                <a:effectLst/>
                <a:ea typeface="Calibri" panose="020F0502020204030204" pitchFamily="34" charset="0"/>
                <a:cs typeface="Times New Roman" panose="02020603050405020304" pitchFamily="18" charset="0"/>
              </a:rPr>
              <a:t>Cell</a:t>
            </a:r>
            <a:r>
              <a:rPr lang="en-US" sz="900" dirty="0">
                <a:effectLst/>
                <a:ea typeface="Calibri" panose="020F0502020204030204" pitchFamily="34" charset="0"/>
                <a:cs typeface="Times New Roman" panose="02020603050405020304" pitchFamily="18" charset="0"/>
              </a:rPr>
              <a:t>. 2018;175(7):</a:t>
            </a:r>
            <a:br>
              <a:rPr lang="en-US" sz="900" dirty="0">
                <a:effectLst/>
                <a:ea typeface="Calibri" panose="020F0502020204030204" pitchFamily="34" charset="0"/>
                <a:cs typeface="Times New Roman" panose="02020603050405020304" pitchFamily="18" charset="0"/>
              </a:rPr>
            </a:br>
            <a:r>
              <a:rPr lang="en-US" sz="900" dirty="0">
                <a:effectLst/>
                <a:ea typeface="Calibri" panose="020F0502020204030204" pitchFamily="34" charset="0"/>
                <a:cs typeface="Times New Roman" panose="02020603050405020304" pitchFamily="18" charset="0"/>
              </a:rPr>
              <a:t>1720-1722.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Ahmadzadeh M, Johnson LA, Heemskerk B, et al. Tumor antigen-specific CD8 T cells infiltrating the tumor express high levels of PD-1 and are functionally impaired. </a:t>
            </a:r>
            <a:r>
              <a:rPr lang="en-US" sz="900" i="1" dirty="0">
                <a:effectLst/>
                <a:ea typeface="Calibri" panose="020F0502020204030204" pitchFamily="34" charset="0"/>
                <a:cs typeface="Times New Roman" panose="02020603050405020304" pitchFamily="18" charset="0"/>
              </a:rPr>
              <a:t>Blood</a:t>
            </a:r>
            <a:r>
              <a:rPr lang="en-US" sz="900" dirty="0">
                <a:effectLst/>
                <a:ea typeface="Calibri" panose="020F0502020204030204" pitchFamily="34" charset="0"/>
                <a:cs typeface="Times New Roman" panose="02020603050405020304" pitchFamily="18" charset="0"/>
              </a:rPr>
              <a:t>. 2009;114(8):1537-1544.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Workman CJ, Cauley LS, Kim IJ, Blackman MA, Woodland DL, Vignali DA. Lymphocyte activation gene-3 (CD223) regulates the size of the expanding T cell population following antigen activation in vivo. </a:t>
            </a:r>
            <a:r>
              <a:rPr lang="en-US" sz="900" i="1" dirty="0">
                <a:effectLst/>
                <a:ea typeface="Calibri" panose="020F0502020204030204" pitchFamily="34" charset="0"/>
                <a:cs typeface="Times New Roman" panose="02020603050405020304" pitchFamily="18" charset="0"/>
              </a:rPr>
              <a:t>J Immunol</a:t>
            </a:r>
            <a:r>
              <a:rPr lang="en-US" sz="900" dirty="0">
                <a:effectLst/>
                <a:ea typeface="Calibri" panose="020F0502020204030204" pitchFamily="34" charset="0"/>
                <a:cs typeface="Times New Roman" panose="02020603050405020304" pitchFamily="18" charset="0"/>
              </a:rPr>
              <a:t>. 2004;172(9):5450-5455.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Blackburn SD, Shin H, Haining WN, et al. Coregulation of CD8+ T cell exhaustion by multiple inhibitory receptors during chronic viral infection. </a:t>
            </a:r>
            <a:r>
              <a:rPr lang="en-US" sz="900" i="1" dirty="0">
                <a:effectLst/>
                <a:ea typeface="Calibri" panose="020F0502020204030204" pitchFamily="34" charset="0"/>
                <a:cs typeface="Times New Roman" panose="02020603050405020304" pitchFamily="18" charset="0"/>
              </a:rPr>
              <a:t>Nat Immunol</a:t>
            </a:r>
            <a:r>
              <a:rPr lang="en-US" sz="900" dirty="0">
                <a:effectLst/>
                <a:ea typeface="Calibri" panose="020F0502020204030204" pitchFamily="34" charset="0"/>
                <a:cs typeface="Times New Roman" panose="02020603050405020304" pitchFamily="18" charset="0"/>
              </a:rPr>
              <a:t>. 2009;10(1):29-37.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Deng WW, Mao L, Yu GT, et al. LAG-3 confers poor prognosis and its blockade reshapes antitumor response in head and neck squamous cell carcinoma. </a:t>
            </a:r>
            <a:r>
              <a:rPr lang="en-US" sz="900" i="1" dirty="0">
                <a:effectLst/>
                <a:ea typeface="Calibri" panose="020F0502020204030204" pitchFamily="34" charset="0"/>
                <a:cs typeface="Times New Roman" panose="02020603050405020304" pitchFamily="18" charset="0"/>
              </a:rPr>
              <a:t>Oncoimmunology</a:t>
            </a:r>
            <a:r>
              <a:rPr lang="en-US" sz="900" dirty="0">
                <a:effectLst/>
                <a:ea typeface="Calibri" panose="020F0502020204030204" pitchFamily="34" charset="0"/>
                <a:cs typeface="Times New Roman" panose="02020603050405020304" pitchFamily="18" charset="0"/>
              </a:rPr>
              <a:t>. 2016;5(11):e1239005.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Chambers CA, Sullivan TJ, Truong T, Allison JP. Secondary but not primary T cell responses are enhanced in CTLA-4-deficient CD8+ T cells. </a:t>
            </a:r>
            <a:r>
              <a:rPr lang="en-US" sz="900" i="1" dirty="0">
                <a:effectLst/>
                <a:ea typeface="Calibri" panose="020F0502020204030204" pitchFamily="34" charset="0"/>
                <a:cs typeface="Times New Roman" panose="02020603050405020304" pitchFamily="18" charset="0"/>
              </a:rPr>
              <a:t>Eur J Immunol</a:t>
            </a:r>
            <a:r>
              <a:rPr lang="en-US" sz="900" dirty="0">
                <a:effectLst/>
                <a:ea typeface="Calibri" panose="020F0502020204030204" pitchFamily="34" charset="0"/>
                <a:cs typeface="Times New Roman" panose="02020603050405020304" pitchFamily="18" charset="0"/>
              </a:rPr>
              <a:t>. 1998;28(10):3137-3143.</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Pardoll DM. The blockade of immune checkpoints in cancer immunotherapy.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2012;12(4):252-264.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Melero I, Berman DM, Aznar MA, Korman AJ, Pérez Gracia JL, Haanen J. Evolving synergistic combinations of targeted immunotherapies to combat cancer.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2015;15(8):457-472.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Perkins D, Wang Z, Donovan C, et al. Regulation of CTLA-4 expression during T cell activation. </a:t>
            </a:r>
            <a:r>
              <a:rPr lang="en-US" sz="900" i="1" dirty="0">
                <a:effectLst/>
                <a:ea typeface="Calibri" panose="020F0502020204030204" pitchFamily="34" charset="0"/>
                <a:cs typeface="Times New Roman" panose="02020603050405020304" pitchFamily="18" charset="0"/>
              </a:rPr>
              <a:t>J Immunol</a:t>
            </a:r>
            <a:r>
              <a:rPr lang="en-US" sz="900" dirty="0">
                <a:effectLst/>
                <a:ea typeface="Calibri" panose="020F0502020204030204" pitchFamily="34" charset="0"/>
                <a:cs typeface="Times New Roman" panose="02020603050405020304" pitchFamily="18" charset="0"/>
              </a:rPr>
              <a:t>. 1996;156(11):4154-4159.</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Johnston RJ, Comps-Agrar L, Hackney J, et al. The immunoreceptor TIGIT regulates antitumor and antiviral CD8(+) T cell effector function. </a:t>
            </a:r>
            <a:r>
              <a:rPr lang="en-US" sz="900" i="1" dirty="0">
                <a:effectLst/>
                <a:ea typeface="Calibri" panose="020F0502020204030204" pitchFamily="34" charset="0"/>
                <a:cs typeface="Times New Roman" panose="02020603050405020304" pitchFamily="18" charset="0"/>
              </a:rPr>
              <a:t>Cancer Cell</a:t>
            </a:r>
            <a:r>
              <a:rPr lang="en-US" sz="900" dirty="0">
                <a:effectLst/>
                <a:ea typeface="Calibri" panose="020F0502020204030204" pitchFamily="34" charset="0"/>
                <a:cs typeface="Times New Roman" panose="02020603050405020304" pitchFamily="18" charset="0"/>
              </a:rPr>
              <a:t>. 2014;26(6):923-937.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Joller N, Hafler JP, Brynedal B, et al. Cutting edge: TIGIT has T cell-intrinsic inhibitory functions. </a:t>
            </a:r>
            <a:r>
              <a:rPr lang="en-US" sz="900" i="1" dirty="0">
                <a:effectLst/>
                <a:ea typeface="Calibri" panose="020F0502020204030204" pitchFamily="34" charset="0"/>
                <a:cs typeface="Times New Roman" panose="02020603050405020304" pitchFamily="18" charset="0"/>
              </a:rPr>
              <a:t>J Immunol</a:t>
            </a:r>
            <a:r>
              <a:rPr lang="en-US" sz="900" dirty="0">
                <a:effectLst/>
                <a:ea typeface="Calibri" panose="020F0502020204030204" pitchFamily="34" charset="0"/>
                <a:cs typeface="Times New Roman" panose="02020603050405020304" pitchFamily="18" charset="0"/>
              </a:rPr>
              <a:t>. 2011;186(3):1338-1342.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Hung AL, Maxwell R, Theodros D, et al. TIGIT and PD-1 dual checkpoint blockade enhances antitumor immunity and survival in GBM. </a:t>
            </a:r>
            <a:r>
              <a:rPr lang="en-US" sz="900" i="1" dirty="0">
                <a:effectLst/>
                <a:ea typeface="Calibri" panose="020F0502020204030204" pitchFamily="34" charset="0"/>
                <a:cs typeface="Times New Roman" panose="02020603050405020304" pitchFamily="18" charset="0"/>
              </a:rPr>
              <a:t>Oncoimmunology</a:t>
            </a:r>
            <a:r>
              <a:rPr lang="en-US" sz="900" dirty="0">
                <a:effectLst/>
                <a:ea typeface="Calibri" panose="020F0502020204030204" pitchFamily="34" charset="0"/>
                <a:cs typeface="Times New Roman" panose="02020603050405020304" pitchFamily="18" charset="0"/>
              </a:rPr>
              <a:t>. 2018;7(8):e1466769.</a:t>
            </a:r>
          </a:p>
          <a:p>
            <a:pPr marL="342900" marR="0" lvl="0" indent="-342900">
              <a:lnSpc>
                <a:spcPct val="107000"/>
              </a:lnSpc>
              <a:spcBef>
                <a:spcPts val="0"/>
              </a:spcBef>
              <a:spcAft>
                <a:spcPts val="0"/>
              </a:spcAft>
              <a:buFont typeface="+mj-lt"/>
              <a:buAutoNum type="arabicPeriod"/>
            </a:pPr>
            <a:endParaRPr lang="nl-NL" sz="9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nl-NL" sz="900" dirty="0">
                <a:effectLst/>
                <a:ea typeface="Calibri" panose="020F0502020204030204" pitchFamily="34" charset="0"/>
                <a:cs typeface="Times New Roman" panose="02020603050405020304" pitchFamily="18" charset="0"/>
              </a:rPr>
              <a:t>Kurtulus S, Sakuishi K, Ngiow SF, et al. TIGIT predominantly regulates the immune response via regulatory T cells. </a:t>
            </a:r>
            <a:r>
              <a:rPr lang="nl-NL" sz="900" i="1" dirty="0">
                <a:effectLst/>
                <a:ea typeface="Calibri" panose="020F0502020204030204" pitchFamily="34" charset="0"/>
                <a:cs typeface="Times New Roman" panose="02020603050405020304" pitchFamily="18" charset="0"/>
              </a:rPr>
              <a:t>J Clin Invest</a:t>
            </a:r>
            <a:r>
              <a:rPr lang="nl-NL" sz="900" dirty="0">
                <a:effectLst/>
                <a:ea typeface="Calibri" panose="020F0502020204030204" pitchFamily="34" charset="0"/>
                <a:cs typeface="Times New Roman" panose="02020603050405020304" pitchFamily="18" charset="0"/>
              </a:rPr>
              <a:t>. 2015;125(11):4053-4062.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Wang C, Thudium KB, Han M, et al. In vitro characterization of the anti-PD-1 antibody nivolumab, BMS-936558, and in vivo toxicology in non-human primates. </a:t>
            </a:r>
            <a:r>
              <a:rPr lang="en-US" sz="900" i="1" dirty="0">
                <a:effectLst/>
                <a:ea typeface="Calibri" panose="020F0502020204030204" pitchFamily="34" charset="0"/>
                <a:cs typeface="Times New Roman" panose="02020603050405020304" pitchFamily="18" charset="0"/>
              </a:rPr>
              <a:t>Cancer Immunol Res</a:t>
            </a:r>
            <a:r>
              <a:rPr lang="en-US" sz="900" dirty="0">
                <a:effectLst/>
                <a:ea typeface="Calibri" panose="020F0502020204030204" pitchFamily="34" charset="0"/>
                <a:cs typeface="Times New Roman" panose="02020603050405020304" pitchFamily="18" charset="0"/>
              </a:rPr>
              <a:t>. 2014;2(9):846-856.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Warrington R, Watson W, Kim HL, Antonetti FR. An introduction to immunology and immunopathology. </a:t>
            </a:r>
            <a:r>
              <a:rPr lang="en-US" sz="900" i="1" dirty="0">
                <a:effectLst/>
                <a:ea typeface="Calibri" panose="020F0502020204030204" pitchFamily="34" charset="0"/>
                <a:cs typeface="Times New Roman" panose="02020603050405020304" pitchFamily="18" charset="0"/>
              </a:rPr>
              <a:t>Allergy Asthma Clin Immunol</a:t>
            </a:r>
            <a:r>
              <a:rPr lang="en-US" sz="900" dirty="0">
                <a:effectLst/>
                <a:ea typeface="Calibri" panose="020F0502020204030204" pitchFamily="34" charset="0"/>
                <a:cs typeface="Times New Roman" panose="02020603050405020304" pitchFamily="18" charset="0"/>
              </a:rPr>
              <a:t>. 2011;7(suppl 1):S1.</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Dranoff G. Cytokines in cancer pathogenesis and cancer therapy.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2004;4(1):11-22.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Slaney CY, Kershaw MH, Darcy PK. Trafficking of T cells into tumors.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a:t>
            </a:r>
            <a:br>
              <a:rPr lang="en-US" sz="900" dirty="0">
                <a:effectLst/>
                <a:ea typeface="Calibri" panose="020F0502020204030204" pitchFamily="34" charset="0"/>
                <a:cs typeface="Times New Roman" panose="02020603050405020304" pitchFamily="18" charset="0"/>
              </a:rPr>
            </a:br>
            <a:r>
              <a:rPr lang="en-US" sz="900" dirty="0">
                <a:effectLst/>
                <a:ea typeface="Calibri" panose="020F0502020204030204" pitchFamily="34" charset="0"/>
                <a:cs typeface="Times New Roman" panose="02020603050405020304" pitchFamily="18" charset="0"/>
              </a:rPr>
              <a:t>2014;74(24):7168-7174.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Cruse JM, Lewis RE, Wang H. Antigen presentation. In: Cruse JM, Lewis RE, Wang H, eds. </a:t>
            </a:r>
            <a:r>
              <a:rPr lang="en-US" sz="900" i="1" dirty="0">
                <a:effectLst/>
                <a:ea typeface="Calibri" panose="020F0502020204030204" pitchFamily="34" charset="0"/>
                <a:cs typeface="Times New Roman" panose="02020603050405020304" pitchFamily="18" charset="0"/>
              </a:rPr>
              <a:t>Immunology Guidebook. </a:t>
            </a:r>
            <a:r>
              <a:rPr lang="en-US" sz="900" dirty="0">
                <a:effectLst/>
                <a:ea typeface="Calibri" panose="020F0502020204030204" pitchFamily="34" charset="0"/>
                <a:cs typeface="Times New Roman" panose="02020603050405020304" pitchFamily="18" charset="0"/>
              </a:rPr>
              <a:t>Academic Press; 2004:267-276.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Wing K, Onishi Y, Prieto-Martin P, et al. CTLA-4 control over Foxp3+ regulatory T cell function.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2008;322(5899):271-275.</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Le Mercier I, Lines JL, Noelle RJ. Beyond CTLA-4 and PD-1, the Generation Z of negative checkpoint </a:t>
            </a:r>
            <a:r>
              <a:rPr lang="en-US" sz="900" dirty="0">
                <a:ea typeface="Calibri" panose="020F0502020204030204" pitchFamily="34" charset="0"/>
                <a:cs typeface="Times New Roman" panose="02020603050405020304" pitchFamily="18" charset="0"/>
              </a:rPr>
              <a:t>r</a:t>
            </a:r>
            <a:r>
              <a:rPr lang="en-US" sz="900" dirty="0">
                <a:effectLst/>
                <a:ea typeface="Calibri" panose="020F0502020204030204" pitchFamily="34" charset="0"/>
                <a:cs typeface="Times New Roman" panose="02020603050405020304" pitchFamily="18" charset="0"/>
              </a:rPr>
              <a:t>egulators. </a:t>
            </a:r>
            <a:r>
              <a:rPr lang="en-US" sz="900" i="1" dirty="0">
                <a:effectLst/>
                <a:ea typeface="Calibri" panose="020F0502020204030204" pitchFamily="34" charset="0"/>
                <a:cs typeface="Times New Roman" panose="02020603050405020304" pitchFamily="18" charset="0"/>
              </a:rPr>
              <a:t>Front Immunol</a:t>
            </a:r>
            <a:r>
              <a:rPr lang="en-US" sz="900" dirty="0">
                <a:effectLst/>
                <a:ea typeface="Calibri" panose="020F0502020204030204" pitchFamily="34" charset="0"/>
                <a:cs typeface="Times New Roman" panose="02020603050405020304" pitchFamily="18" charset="0"/>
              </a:rPr>
              <a:t>. 2015;6:418.</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Freeman GJ, Long AJ, Iwai Y, et al. Engagement of the PD-1 immunoinhibitory receptor by a novel B7 family member leads to negative regulation of lymphocyte activation. </a:t>
            </a:r>
            <a:r>
              <a:rPr lang="en-US" sz="900" i="1" dirty="0">
                <a:effectLst/>
                <a:ea typeface="Calibri" panose="020F0502020204030204" pitchFamily="34" charset="0"/>
                <a:cs typeface="Times New Roman" panose="02020603050405020304" pitchFamily="18" charset="0"/>
              </a:rPr>
              <a:t>J Exp Med</a:t>
            </a:r>
            <a:r>
              <a:rPr lang="en-US" sz="900" dirty="0">
                <a:effectLst/>
                <a:ea typeface="Calibri" panose="020F0502020204030204" pitchFamily="34" charset="0"/>
                <a:cs typeface="Times New Roman" panose="02020603050405020304" pitchFamily="18" charset="0"/>
              </a:rPr>
              <a:t>. 2000;192(7):1027-1034.</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Latchman Y, Wood CR, Chernova T, et al. PD-L2 is a second ligand for PD-1 and inhibits T cell activation. </a:t>
            </a:r>
            <a:r>
              <a:rPr lang="en-US" sz="900" i="1" dirty="0">
                <a:effectLst/>
                <a:ea typeface="Calibri" panose="020F0502020204030204" pitchFamily="34" charset="0"/>
                <a:cs typeface="Times New Roman" panose="02020603050405020304" pitchFamily="18" charset="0"/>
              </a:rPr>
              <a:t>Nat Immunol</a:t>
            </a:r>
            <a:r>
              <a:rPr lang="en-US" sz="900" dirty="0">
                <a:effectLst/>
                <a:ea typeface="Calibri" panose="020F0502020204030204" pitchFamily="34" charset="0"/>
                <a:cs typeface="Times New Roman" panose="02020603050405020304" pitchFamily="18" charset="0"/>
              </a:rPr>
              <a:t>. 2001;2(3):261-268.</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Huang CT, Workman CJ, Flies D, et al. Role of LAG-3 in regulatory T cells.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a:t>
            </a:r>
            <a:br>
              <a:rPr lang="en-US" sz="900" dirty="0">
                <a:effectLst/>
                <a:ea typeface="Calibri" panose="020F0502020204030204" pitchFamily="34" charset="0"/>
                <a:cs typeface="Times New Roman" panose="02020603050405020304" pitchFamily="18" charset="0"/>
              </a:rPr>
            </a:br>
            <a:r>
              <a:rPr lang="en-US" sz="900" dirty="0">
                <a:effectLst/>
                <a:ea typeface="Calibri" panose="020F0502020204030204" pitchFamily="34" charset="0"/>
                <a:cs typeface="Times New Roman" panose="02020603050405020304" pitchFamily="18" charset="0"/>
              </a:rPr>
              <a:t>2004;21(4):503-513.</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Baixeras E, Huard B, Miossec C, et al. Characterization of the lymphocyte activation gene 3-encoded protein. A new ligand for human leukocyte antigen class II antigens. </a:t>
            </a:r>
            <a:r>
              <a:rPr lang="en-US" sz="900" i="1" dirty="0">
                <a:effectLst/>
                <a:ea typeface="Calibri" panose="020F0502020204030204" pitchFamily="34" charset="0"/>
                <a:cs typeface="Times New Roman" panose="02020603050405020304" pitchFamily="18" charset="0"/>
              </a:rPr>
              <a:t>J Exp Med</a:t>
            </a:r>
            <a:r>
              <a:rPr lang="en-US" sz="900" dirty="0">
                <a:effectLst/>
                <a:ea typeface="Calibri" panose="020F0502020204030204" pitchFamily="34" charset="0"/>
                <a:cs typeface="Times New Roman" panose="02020603050405020304" pitchFamily="18" charset="0"/>
              </a:rPr>
              <a:t>. 1992;176(2):327-337.</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Pedicord VA, Montalvo W, Leiner IM, Allison JP. Single dose of anti–CTLA-4 enhances CD8+ T-cell memory formation, function, and maintenance. </a:t>
            </a:r>
            <a:r>
              <a:rPr lang="en-US" sz="900" i="1" dirty="0">
                <a:effectLst/>
                <a:ea typeface="Calibri" panose="020F0502020204030204" pitchFamily="34" charset="0"/>
                <a:cs typeface="Times New Roman" panose="02020603050405020304" pitchFamily="18" charset="0"/>
              </a:rPr>
              <a:t>Proc Natl Acad Sci U S A</a:t>
            </a:r>
            <a:r>
              <a:rPr lang="en-US" sz="900" dirty="0">
                <a:effectLst/>
                <a:ea typeface="Calibri" panose="020F0502020204030204" pitchFamily="34" charset="0"/>
                <a:cs typeface="Times New Roman" panose="02020603050405020304" pitchFamily="18" charset="0"/>
              </a:rPr>
              <a:t>. 2011;108(1):266-271.</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Buchbinder EI, Desai A. CTLA-4 and PD-1 pathways: similarities, differences, and implications of their </a:t>
            </a:r>
            <a:r>
              <a:rPr lang="en-US" sz="900" dirty="0">
                <a:ea typeface="Calibri" panose="020F0502020204030204" pitchFamily="34" charset="0"/>
                <a:cs typeface="Times New Roman" panose="02020603050405020304" pitchFamily="18" charset="0"/>
              </a:rPr>
              <a:t>i</a:t>
            </a:r>
            <a:r>
              <a:rPr lang="en-US" sz="900" dirty="0">
                <a:effectLst/>
                <a:ea typeface="Calibri" panose="020F0502020204030204" pitchFamily="34" charset="0"/>
                <a:cs typeface="Times New Roman" panose="02020603050405020304" pitchFamily="18" charset="0"/>
              </a:rPr>
              <a:t>nhibition. </a:t>
            </a:r>
            <a:r>
              <a:rPr lang="en-US" sz="900" i="1" dirty="0">
                <a:effectLst/>
                <a:ea typeface="Calibri" panose="020F0502020204030204" pitchFamily="34" charset="0"/>
                <a:cs typeface="Times New Roman" panose="02020603050405020304" pitchFamily="18" charset="0"/>
              </a:rPr>
              <a:t>Am J Clin Oncol</a:t>
            </a:r>
            <a:r>
              <a:rPr lang="en-US" sz="900" dirty="0">
                <a:effectLst/>
                <a:ea typeface="Calibri" panose="020F0502020204030204" pitchFamily="34" charset="0"/>
                <a:cs typeface="Times New Roman" panose="02020603050405020304" pitchFamily="18" charset="0"/>
              </a:rPr>
              <a:t>. 2016;39(1):98-106.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Simpson TR, Li F, Montalvo-Ortiz W, et al. Fc-dependent depletion of tumor-infiltrating regulatory T cells co-defines the efficacy of anti–CTLA-4 therapy against melanoma. </a:t>
            </a:r>
            <a:r>
              <a:rPr lang="en-US" sz="900" i="1" dirty="0">
                <a:effectLst/>
                <a:ea typeface="Calibri" panose="020F0502020204030204" pitchFamily="34" charset="0"/>
                <a:cs typeface="Times New Roman" panose="02020603050405020304" pitchFamily="18" charset="0"/>
              </a:rPr>
              <a:t>J Exp Med</a:t>
            </a:r>
            <a:r>
              <a:rPr lang="en-US" sz="900" dirty="0">
                <a:effectLst/>
                <a:ea typeface="Calibri" panose="020F0502020204030204" pitchFamily="34" charset="0"/>
                <a:cs typeface="Times New Roman" panose="02020603050405020304" pitchFamily="18" charset="0"/>
              </a:rPr>
              <a:t>. </a:t>
            </a:r>
            <a:br>
              <a:rPr lang="en-US" sz="900" dirty="0">
                <a:effectLst/>
                <a:ea typeface="Calibri" panose="020F0502020204030204" pitchFamily="34" charset="0"/>
                <a:cs typeface="Times New Roman" panose="02020603050405020304" pitchFamily="18" charset="0"/>
              </a:rPr>
            </a:br>
            <a:r>
              <a:rPr lang="en-US" sz="900" dirty="0">
                <a:effectLst/>
                <a:ea typeface="Calibri" panose="020F0502020204030204" pitchFamily="34" charset="0"/>
                <a:cs typeface="Times New Roman" panose="02020603050405020304" pitchFamily="18" charset="0"/>
              </a:rPr>
              <a:t>2013;210(9):1695-1710.</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Boyman O, Sprent J. The role of interleukin-2 during homeostasis and activation of the immune system. </a:t>
            </a:r>
            <a:r>
              <a:rPr lang="en-US" sz="900" i="1" dirty="0">
                <a:effectLst/>
                <a:ea typeface="Calibri" panose="020F0502020204030204" pitchFamily="34" charset="0"/>
                <a:cs typeface="Times New Roman" panose="02020603050405020304" pitchFamily="18" charset="0"/>
              </a:rPr>
              <a:t>Nat Rev Immunol</a:t>
            </a:r>
            <a:r>
              <a:rPr lang="en-US" sz="900" dirty="0">
                <a:effectLst/>
                <a:ea typeface="Calibri" panose="020F0502020204030204" pitchFamily="34" charset="0"/>
                <a:cs typeface="Times New Roman" panose="02020603050405020304" pitchFamily="18" charset="0"/>
              </a:rPr>
              <a:t>. 2012;12(3):180-190.</a:t>
            </a:r>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73</a:t>
            </a:fld>
            <a:endParaRPr lang="en-US" dirty="0"/>
          </a:p>
        </p:txBody>
      </p:sp>
    </p:spTree>
    <p:extLst>
      <p:ext uri="{BB962C8B-B14F-4D97-AF65-F5344CB8AC3E}">
        <p14:creationId xmlns:p14="http://schemas.microsoft.com/office/powerpoint/2010/main" val="250305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3 (2 of 2)</a:t>
            </a:r>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74</a:t>
            </a:fld>
            <a:endParaRPr lang="en-US" dirty="0"/>
          </a:p>
        </p:txBody>
      </p:sp>
      <p:sp>
        <p:nvSpPr>
          <p:cNvPr id="6" name="Content Placeholder 2">
            <a:extLst>
              <a:ext uri="{FF2B5EF4-FFF2-40B4-BE49-F238E27FC236}">
                <a16:creationId xmlns:a16="http://schemas.microsoft.com/office/drawing/2014/main" id="{772DA0C1-F0B2-DA0B-6E30-7AF1CC41231E}"/>
              </a:ext>
            </a:extLst>
          </p:cNvPr>
          <p:cNvSpPr>
            <a:spLocks noGrp="1"/>
          </p:cNvSpPr>
          <p:nvPr>
            <p:ph idx="1"/>
          </p:nvPr>
        </p:nvSpPr>
        <p:spPr>
          <a:xfrm>
            <a:off x="365760" y="1554480"/>
            <a:ext cx="11460480" cy="4572000"/>
          </a:xfrm>
        </p:spPr>
        <p:txBody>
          <a:bodyPr numCol="2"/>
          <a:lstStyle/>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Matsuzaki J, Gnjatic S, Mhawech-Fauceglia P, et al. Tumor-infiltrating NY-ESO-1-specific CD8+ T cells are negatively regulated by LAG-3 and PD-1 in human ovarian cancer. </a:t>
            </a:r>
            <a:r>
              <a:rPr lang="en-US" sz="900" i="1" dirty="0">
                <a:effectLst/>
                <a:ea typeface="Calibri" panose="020F0502020204030204" pitchFamily="34" charset="0"/>
                <a:cs typeface="Times New Roman" panose="02020603050405020304" pitchFamily="18" charset="0"/>
              </a:rPr>
              <a:t>Proc Natl Acad Sci U S A</a:t>
            </a:r>
            <a:r>
              <a:rPr lang="en-US" sz="900" dirty="0">
                <a:effectLst/>
                <a:ea typeface="Calibri" panose="020F0502020204030204" pitchFamily="34" charset="0"/>
                <a:cs typeface="Times New Roman" panose="02020603050405020304" pitchFamily="18" charset="0"/>
              </a:rPr>
              <a:t>. 2010;107(17):7875-7880.</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Lichtenegger FS, Rothe M, Schnorfeil FM, et al. Targeting LAG-3 and PD-1 to enhance T cell </a:t>
            </a:r>
            <a:r>
              <a:rPr lang="en-US" sz="900" dirty="0">
                <a:ea typeface="Calibri" panose="020F0502020204030204" pitchFamily="34" charset="0"/>
                <a:cs typeface="Times New Roman" panose="02020603050405020304" pitchFamily="18" charset="0"/>
              </a:rPr>
              <a:t>a</a:t>
            </a:r>
            <a:r>
              <a:rPr lang="en-US" sz="900" dirty="0">
                <a:effectLst/>
                <a:ea typeface="Calibri" panose="020F0502020204030204" pitchFamily="34" charset="0"/>
                <a:cs typeface="Times New Roman" panose="02020603050405020304" pitchFamily="18" charset="0"/>
              </a:rPr>
              <a:t>ctivation by antigen-presenting </a:t>
            </a:r>
            <a:r>
              <a:rPr lang="en-US" sz="900" dirty="0">
                <a:ea typeface="Calibri" panose="020F0502020204030204" pitchFamily="34" charset="0"/>
                <a:cs typeface="Times New Roman" panose="02020603050405020304" pitchFamily="18" charset="0"/>
              </a:rPr>
              <a:t>c</a:t>
            </a:r>
            <a:r>
              <a:rPr lang="en-US" sz="900" dirty="0">
                <a:effectLst/>
                <a:ea typeface="Calibri" panose="020F0502020204030204" pitchFamily="34" charset="0"/>
                <a:cs typeface="Times New Roman" panose="02020603050405020304" pitchFamily="18" charset="0"/>
              </a:rPr>
              <a:t>ells. </a:t>
            </a:r>
            <a:r>
              <a:rPr lang="en-US" sz="900" i="1" dirty="0">
                <a:effectLst/>
                <a:ea typeface="Calibri" panose="020F0502020204030204" pitchFamily="34" charset="0"/>
                <a:cs typeface="Times New Roman" panose="02020603050405020304" pitchFamily="18" charset="0"/>
              </a:rPr>
              <a:t>Front Immunol</a:t>
            </a:r>
            <a:r>
              <a:rPr lang="en-US" sz="900" dirty="0">
                <a:effectLst/>
                <a:ea typeface="Calibri" panose="020F0502020204030204" pitchFamily="34" charset="0"/>
                <a:cs typeface="Times New Roman" panose="02020603050405020304" pitchFamily="18" charset="0"/>
              </a:rPr>
              <a:t>. 2018;9:385.</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Sznol M, Chen L. Antagonist antibodies to PD-1 and B7-H1 (PD-L1) in the treatment of advanced human cancer.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2013;19(5):1021-1034.</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André P, Denis C, Soulas C, et al. Anti-NKG2A mAb is a checkpoint </a:t>
            </a:r>
            <a:r>
              <a:rPr lang="en-US" sz="900" dirty="0">
                <a:ea typeface="Calibri" panose="020F0502020204030204" pitchFamily="34" charset="0"/>
                <a:cs typeface="Times New Roman" panose="02020603050405020304" pitchFamily="18" charset="0"/>
              </a:rPr>
              <a:t>i</a:t>
            </a:r>
            <a:r>
              <a:rPr lang="en-US" sz="900" dirty="0">
                <a:effectLst/>
                <a:ea typeface="Calibri" panose="020F0502020204030204" pitchFamily="34" charset="0"/>
                <a:cs typeface="Times New Roman" panose="02020603050405020304" pitchFamily="18" charset="0"/>
              </a:rPr>
              <a:t>nhibitor that promotes </a:t>
            </a:r>
            <a:r>
              <a:rPr lang="en-US" sz="900" dirty="0">
                <a:ea typeface="Calibri" panose="020F0502020204030204" pitchFamily="34" charset="0"/>
                <a:cs typeface="Times New Roman" panose="02020603050405020304" pitchFamily="18" charset="0"/>
              </a:rPr>
              <a:t>a</a:t>
            </a:r>
            <a:r>
              <a:rPr lang="en-US" sz="900" dirty="0">
                <a:effectLst/>
                <a:ea typeface="Calibri" panose="020F0502020204030204" pitchFamily="34" charset="0"/>
                <a:cs typeface="Times New Roman" panose="02020603050405020304" pitchFamily="18" charset="0"/>
              </a:rPr>
              <a:t>nti-tumor </a:t>
            </a:r>
            <a:r>
              <a:rPr lang="en-US" sz="900" dirty="0">
                <a:ea typeface="Calibri" panose="020F0502020204030204" pitchFamily="34" charset="0"/>
                <a:cs typeface="Times New Roman" panose="02020603050405020304" pitchFamily="18" charset="0"/>
              </a:rPr>
              <a:t>i</a:t>
            </a:r>
            <a:r>
              <a:rPr lang="en-US" sz="900" dirty="0">
                <a:effectLst/>
                <a:ea typeface="Calibri" panose="020F0502020204030204" pitchFamily="34" charset="0"/>
                <a:cs typeface="Times New Roman" panose="02020603050405020304" pitchFamily="18" charset="0"/>
              </a:rPr>
              <a:t>mmunity by unleashing </a:t>
            </a:r>
            <a:r>
              <a:rPr lang="en-US" sz="900" dirty="0">
                <a:ea typeface="Calibri" panose="020F0502020204030204" pitchFamily="34" charset="0"/>
                <a:cs typeface="Times New Roman" panose="02020603050405020304" pitchFamily="18" charset="0"/>
              </a:rPr>
              <a:t>b</a:t>
            </a:r>
            <a:r>
              <a:rPr lang="en-US" sz="900" dirty="0">
                <a:effectLst/>
                <a:ea typeface="Calibri" panose="020F0502020204030204" pitchFamily="34" charset="0"/>
                <a:cs typeface="Times New Roman" panose="02020603050405020304" pitchFamily="18" charset="0"/>
              </a:rPr>
              <a:t>oth T and NK cells. </a:t>
            </a:r>
            <a:r>
              <a:rPr lang="en-US" sz="900" i="1" dirty="0">
                <a:effectLst/>
                <a:ea typeface="Calibri" panose="020F0502020204030204" pitchFamily="34" charset="0"/>
                <a:cs typeface="Times New Roman" panose="02020603050405020304" pitchFamily="18" charset="0"/>
              </a:rPr>
              <a:t>Cell</a:t>
            </a:r>
            <a:r>
              <a:rPr lang="en-US" sz="900" dirty="0">
                <a:effectLst/>
                <a:ea typeface="Calibri" panose="020F0502020204030204" pitchFamily="34" charset="0"/>
                <a:cs typeface="Times New Roman" panose="02020603050405020304" pitchFamily="18" charset="0"/>
              </a:rPr>
              <a:t>. 2018;175(7):1731-1743.e13.</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Long L, Zhang X, Chen F, et al. The promising immune checkpoint LAG-3: from tumor microenvironment to cancer immunotherapy. </a:t>
            </a:r>
            <a:r>
              <a:rPr lang="en-US" sz="900" i="1" dirty="0">
                <a:effectLst/>
                <a:ea typeface="Calibri" panose="020F0502020204030204" pitchFamily="34" charset="0"/>
                <a:cs typeface="Times New Roman" panose="02020603050405020304" pitchFamily="18" charset="0"/>
              </a:rPr>
              <a:t>Genes Cancer</a:t>
            </a:r>
            <a:r>
              <a:rPr lang="en-US" sz="900" dirty="0">
                <a:effectLst/>
                <a:ea typeface="Calibri" panose="020F0502020204030204" pitchFamily="34" charset="0"/>
                <a:cs typeface="Times New Roman" panose="02020603050405020304" pitchFamily="18" charset="0"/>
              </a:rPr>
              <a:t>. 2018;9(5-6):176-189.</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Huang RY, Francois A, McGray AR, Miliotto A, Odunsi K. Compensatory upregulation of PD-1, LAG-3, and CTLA-4 limits the efficacy of single-agent checkpoint blockade in metastatic ovarian cancer. </a:t>
            </a:r>
            <a:r>
              <a:rPr lang="en-US" sz="900" i="1" dirty="0">
                <a:effectLst/>
                <a:ea typeface="Calibri" panose="020F0502020204030204" pitchFamily="34" charset="0"/>
                <a:cs typeface="Times New Roman" panose="02020603050405020304" pitchFamily="18" charset="0"/>
              </a:rPr>
              <a:t>Oncoimmunology</a:t>
            </a:r>
            <a:r>
              <a:rPr lang="en-US" sz="900" dirty="0">
                <a:effectLst/>
                <a:ea typeface="Calibri" panose="020F0502020204030204" pitchFamily="34" charset="0"/>
                <a:cs typeface="Times New Roman" panose="02020603050405020304" pitchFamily="18" charset="0"/>
              </a:rPr>
              <a:t>. 2016;6(1):e1249561.</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Woo SR, Turnis ME, Goldberg MV, et al. Immune inhibitory molecules LAG-3 and PD-1 synergistically regulate T-cell function to promote tumoral immune escape.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2012;72(4):917-927.</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Catakovic K, Klieser E, Neureiter D, Geisberger R. T cell exhaustion: from pathophysiological basics to tumor immunotherapy. </a:t>
            </a:r>
            <a:r>
              <a:rPr lang="en-US" sz="900" i="1" dirty="0">
                <a:effectLst/>
                <a:ea typeface="Calibri" panose="020F0502020204030204" pitchFamily="34" charset="0"/>
                <a:cs typeface="Times New Roman" panose="02020603050405020304" pitchFamily="18" charset="0"/>
              </a:rPr>
              <a:t>Cell Commun Signal</a:t>
            </a:r>
            <a:r>
              <a:rPr lang="en-US" sz="900" dirty="0">
                <a:effectLst/>
                <a:ea typeface="Calibri" panose="020F0502020204030204" pitchFamily="34" charset="0"/>
                <a:cs typeface="Times New Roman" panose="02020603050405020304" pitchFamily="18" charset="0"/>
              </a:rPr>
              <a:t>. 2017;15(1):1.</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Anderson AC, Joller N, Kuchroo VK. Lag-3, Tim-3, and TIGIT: co-inhibitory </a:t>
            </a:r>
            <a:r>
              <a:rPr lang="en-US" sz="900" dirty="0">
                <a:ea typeface="Calibri" panose="020F0502020204030204" pitchFamily="34" charset="0"/>
                <a:cs typeface="Times New Roman" panose="02020603050405020304" pitchFamily="18" charset="0"/>
              </a:rPr>
              <a:t>r</a:t>
            </a:r>
            <a:r>
              <a:rPr lang="en-US" sz="900" dirty="0">
                <a:effectLst/>
                <a:ea typeface="Calibri" panose="020F0502020204030204" pitchFamily="34" charset="0"/>
                <a:cs typeface="Times New Roman" panose="02020603050405020304" pitchFamily="18" charset="0"/>
              </a:rPr>
              <a:t>eceptors with </a:t>
            </a:r>
            <a:r>
              <a:rPr lang="en-US" sz="900" dirty="0">
                <a:ea typeface="Calibri" panose="020F0502020204030204" pitchFamily="34" charset="0"/>
                <a:cs typeface="Times New Roman" panose="02020603050405020304" pitchFamily="18" charset="0"/>
              </a:rPr>
              <a:t>s</a:t>
            </a:r>
            <a:r>
              <a:rPr lang="en-US" sz="900" dirty="0">
                <a:effectLst/>
                <a:ea typeface="Calibri" panose="020F0502020204030204" pitchFamily="34" charset="0"/>
                <a:cs typeface="Times New Roman" panose="02020603050405020304" pitchFamily="18" charset="0"/>
              </a:rPr>
              <a:t>pecialized </a:t>
            </a:r>
            <a:r>
              <a:rPr lang="en-US" sz="900" dirty="0">
                <a:ea typeface="Calibri" panose="020F0502020204030204" pitchFamily="34" charset="0"/>
                <a:cs typeface="Times New Roman" panose="02020603050405020304" pitchFamily="18" charset="0"/>
              </a:rPr>
              <a:t>f</a:t>
            </a:r>
            <a:r>
              <a:rPr lang="en-US" sz="900" dirty="0">
                <a:effectLst/>
                <a:ea typeface="Calibri" panose="020F0502020204030204" pitchFamily="34" charset="0"/>
                <a:cs typeface="Times New Roman" panose="02020603050405020304" pitchFamily="18" charset="0"/>
              </a:rPr>
              <a:t>unctions in immune </a:t>
            </a:r>
            <a:r>
              <a:rPr lang="en-US" sz="900" dirty="0">
                <a:ea typeface="Calibri" panose="020F0502020204030204" pitchFamily="34" charset="0"/>
                <a:cs typeface="Times New Roman" panose="02020603050405020304" pitchFamily="18" charset="0"/>
              </a:rPr>
              <a:t>r</a:t>
            </a:r>
            <a:r>
              <a:rPr lang="en-US" sz="900" dirty="0">
                <a:effectLst/>
                <a:ea typeface="Calibri" panose="020F0502020204030204" pitchFamily="34" charset="0"/>
                <a:cs typeface="Times New Roman" panose="02020603050405020304" pitchFamily="18" charset="0"/>
              </a:rPr>
              <a:t>egulation.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2016;44(5):989-1004.</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Dong Y, Li X, Zhang L, et al. CD4+ T cell exhaustion revealed by high PD-1 and LAG-3 expression and the loss of helper T cell function in chronic hepatitis B. </a:t>
            </a:r>
            <a:r>
              <a:rPr lang="en-US" sz="900" i="1" dirty="0">
                <a:effectLst/>
                <a:ea typeface="Calibri" panose="020F0502020204030204" pitchFamily="34" charset="0"/>
                <a:cs typeface="Times New Roman" panose="02020603050405020304" pitchFamily="18" charset="0"/>
              </a:rPr>
              <a:t>BMC Immunol</a:t>
            </a:r>
            <a:r>
              <a:rPr lang="en-US" sz="900" dirty="0">
                <a:effectLst/>
                <a:ea typeface="Calibri" panose="020F0502020204030204" pitchFamily="34" charset="0"/>
                <a:cs typeface="Times New Roman" panose="02020603050405020304" pitchFamily="18" charset="0"/>
              </a:rPr>
              <a:t>. 2019;20(1):27.</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Wherry EJ. T cell exhaustion. </a:t>
            </a:r>
            <a:r>
              <a:rPr lang="en-US" sz="900" i="1" dirty="0">
                <a:effectLst/>
                <a:ea typeface="Calibri" panose="020F0502020204030204" pitchFamily="34" charset="0"/>
                <a:cs typeface="Times New Roman" panose="02020603050405020304" pitchFamily="18" charset="0"/>
              </a:rPr>
              <a:t>Nat Immunol</a:t>
            </a:r>
            <a:r>
              <a:rPr lang="en-US" sz="900" dirty="0">
                <a:effectLst/>
                <a:ea typeface="Calibri" panose="020F0502020204030204" pitchFamily="34" charset="0"/>
                <a:cs typeface="Times New Roman" panose="02020603050405020304" pitchFamily="18" charset="0"/>
              </a:rPr>
              <a:t>. 2011;12(6):492-499.</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Peng W, Liu C, Xu C, et al. PD-1 blockade enhances T-cell migration to tumors by elevating IFN-</a:t>
            </a:r>
            <a:r>
              <a:rPr lang="el-GR" sz="900" dirty="0">
                <a:effectLst/>
                <a:ea typeface="Calibri" panose="020F0502020204030204" pitchFamily="34" charset="0"/>
                <a:cs typeface="Times New Roman" panose="02020603050405020304" pitchFamily="18" charset="0"/>
              </a:rPr>
              <a:t>γ </a:t>
            </a:r>
            <a:r>
              <a:rPr lang="en-US" sz="900" dirty="0">
                <a:effectLst/>
                <a:ea typeface="Calibri" panose="020F0502020204030204" pitchFamily="34" charset="0"/>
                <a:cs typeface="Times New Roman" panose="02020603050405020304" pitchFamily="18" charset="0"/>
              </a:rPr>
              <a:t>inducible chemokines.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2012;72(20):5209-5218.</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Lee J, Ahn E, Kissick HT, Ahmed R. Reinvigorating exhausted T cells by blockade of the PD-1 pathway. </a:t>
            </a:r>
            <a:r>
              <a:rPr lang="en-US" sz="900" i="1" dirty="0">
                <a:effectLst/>
                <a:ea typeface="Calibri" panose="020F0502020204030204" pitchFamily="34" charset="0"/>
                <a:cs typeface="Times New Roman" panose="02020603050405020304" pitchFamily="18" charset="0"/>
              </a:rPr>
              <a:t>For Immunopathol Dis Therap</a:t>
            </a:r>
            <a:r>
              <a:rPr lang="en-US" sz="900" dirty="0">
                <a:effectLst/>
                <a:ea typeface="Calibri" panose="020F0502020204030204" pitchFamily="34" charset="0"/>
                <a:cs typeface="Times New Roman" panose="02020603050405020304" pitchFamily="18" charset="0"/>
              </a:rPr>
              <a:t>. 2015;6(1-2):7-17.</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Gonzalez H, Hagerling C, Werb Z. Roles of the immune system in cancer: from tumor initiation to metastatic progression. </a:t>
            </a:r>
            <a:r>
              <a:rPr lang="en-US" sz="900" i="1" dirty="0">
                <a:effectLst/>
                <a:ea typeface="Calibri" panose="020F0502020204030204" pitchFamily="34" charset="0"/>
                <a:cs typeface="Times New Roman" panose="02020603050405020304" pitchFamily="18" charset="0"/>
              </a:rPr>
              <a:t>Genes Dev</a:t>
            </a:r>
            <a:r>
              <a:rPr lang="en-US" sz="900" dirty="0">
                <a:effectLst/>
                <a:ea typeface="Calibri" panose="020F0502020204030204" pitchFamily="34" charset="0"/>
                <a:cs typeface="Times New Roman" panose="02020603050405020304" pitchFamily="18" charset="0"/>
              </a:rPr>
              <a:t>. 2018;32(19-20):1267-1284.</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Marin-Acevedo JA, Dholaria B, Soyano AE, Knutson KL, Chumsri S, Lou Y. Next generation of immune checkpoint therapy in cancer: new developments and challenges. </a:t>
            </a:r>
            <a:r>
              <a:rPr lang="en-US" sz="900" i="1" dirty="0">
                <a:effectLst/>
                <a:ea typeface="Calibri" panose="020F0502020204030204" pitchFamily="34" charset="0"/>
                <a:cs typeface="Times New Roman" panose="02020603050405020304" pitchFamily="18" charset="0"/>
              </a:rPr>
              <a:t>J Hematol Oncol</a:t>
            </a:r>
            <a:r>
              <a:rPr lang="en-US" sz="900" dirty="0">
                <a:effectLst/>
                <a:ea typeface="Calibri" panose="020F0502020204030204" pitchFamily="34" charset="0"/>
                <a:cs typeface="Times New Roman" panose="02020603050405020304" pitchFamily="18" charset="0"/>
              </a:rPr>
              <a:t>. 2018;11(1):39.</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Rotte A, Jin JY, Lemaire V. Mechanistic overview of immune checkpoints to support the rational design of their combinations in cancer immunotherapy. </a:t>
            </a:r>
            <a:r>
              <a:rPr lang="en-US" sz="900" i="1" dirty="0">
                <a:effectLst/>
                <a:ea typeface="Calibri" panose="020F0502020204030204" pitchFamily="34" charset="0"/>
                <a:cs typeface="Times New Roman" panose="02020603050405020304" pitchFamily="18" charset="0"/>
              </a:rPr>
              <a:t>Ann Oncol</a:t>
            </a:r>
            <a:r>
              <a:rPr lang="en-US" sz="900" dirty="0">
                <a:effectLst/>
                <a:ea typeface="Calibri" panose="020F0502020204030204" pitchFamily="34" charset="0"/>
                <a:cs typeface="Times New Roman" panose="02020603050405020304" pitchFamily="18" charset="0"/>
              </a:rPr>
              <a:t>. 2018;29(1):71-83.</a:t>
            </a:r>
          </a:p>
          <a:p>
            <a:pPr marL="342900" marR="0" lvl="0" indent="-342900">
              <a:lnSpc>
                <a:spcPct val="107000"/>
              </a:lnSpc>
              <a:spcBef>
                <a:spcPts val="0"/>
              </a:spcBef>
              <a:spcAft>
                <a:spcPts val="0"/>
              </a:spcAft>
              <a:buFont typeface="+mj-lt"/>
              <a:buAutoNum type="arabicPeriod" startAt="32"/>
            </a:pPr>
            <a:r>
              <a:rPr lang="en-US" sz="900" dirty="0">
                <a:effectLst/>
                <a:ea typeface="Calibri" panose="020F0502020204030204" pitchFamily="34" charset="0"/>
                <a:cs typeface="Times New Roman" panose="02020603050405020304" pitchFamily="18" charset="0"/>
              </a:rPr>
              <a:t>Maruhashi T, Sugiura D, Okazaki I-M, Okazaki T. LAG-3: from molecular functions to clinical applications. </a:t>
            </a:r>
            <a:r>
              <a:rPr lang="en-US" sz="900" i="1" dirty="0">
                <a:effectLst/>
                <a:ea typeface="Calibri" panose="020F0502020204030204" pitchFamily="34" charset="0"/>
                <a:cs typeface="Times New Roman" panose="02020603050405020304" pitchFamily="18" charset="0"/>
              </a:rPr>
              <a:t>J Immunother Cancer</a:t>
            </a:r>
            <a:r>
              <a:rPr lang="en-US" sz="900" dirty="0">
                <a:effectLst/>
                <a:ea typeface="Calibri" panose="020F0502020204030204" pitchFamily="34" charset="0"/>
                <a:cs typeface="Times New Roman" panose="02020603050405020304" pitchFamily="18" charset="0"/>
              </a:rPr>
              <a:t>. 2020;8(2):e001014.</a:t>
            </a:r>
            <a:endParaRPr lang="en-US" dirty="0"/>
          </a:p>
        </p:txBody>
      </p:sp>
    </p:spTree>
    <p:extLst>
      <p:ext uri="{BB962C8B-B14F-4D97-AF65-F5344CB8AC3E}">
        <p14:creationId xmlns:p14="http://schemas.microsoft.com/office/powerpoint/2010/main" val="288725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4 (1 of 2)</a:t>
            </a:r>
          </a:p>
        </p:txBody>
      </p:sp>
      <p:sp>
        <p:nvSpPr>
          <p:cNvPr id="3" name="Content Placeholder 2">
            <a:extLst>
              <a:ext uri="{FF2B5EF4-FFF2-40B4-BE49-F238E27FC236}">
                <a16:creationId xmlns:a16="http://schemas.microsoft.com/office/drawing/2014/main" id="{DEAAAF6E-9137-5615-7AD7-9534A10E327F}"/>
              </a:ext>
            </a:extLst>
          </p:cNvPr>
          <p:cNvSpPr>
            <a:spLocks noGrp="1"/>
          </p:cNvSpPr>
          <p:nvPr>
            <p:ph idx="1"/>
          </p:nvPr>
        </p:nvSpPr>
        <p:spPr>
          <a:xfrm>
            <a:off x="365760" y="1554480"/>
            <a:ext cx="11460480" cy="4572000"/>
          </a:xfrm>
        </p:spPr>
        <p:txBody>
          <a:bodyPr numCol="2"/>
          <a:lstStyle/>
          <a:p>
            <a:pPr marL="342900" marR="0" lvl="0" indent="-342900">
              <a:lnSpc>
                <a:spcPct val="107000"/>
              </a:lnSpc>
              <a:spcBef>
                <a:spcPts val="0"/>
              </a:spcBef>
              <a:spcAft>
                <a:spcPts val="0"/>
              </a:spcAft>
              <a:buFont typeface="+mj-lt"/>
              <a:buAutoNum type="arabicPeriod"/>
            </a:pPr>
            <a:r>
              <a:rPr lang="da-DK" sz="900" dirty="0">
                <a:effectLst/>
                <a:ea typeface="Calibri" panose="020F0502020204030204" pitchFamily="34" charset="0"/>
                <a:cs typeface="Times New Roman" panose="02020603050405020304" pitchFamily="18" charset="0"/>
              </a:rPr>
              <a:t>Romano E, Scordo M, Dusza SW, Coit DG, Chapman PB. Site and timing of first relapse in stage III melanoma patients: implications for follow-up guidelines. </a:t>
            </a:r>
            <a:r>
              <a:rPr lang="da-DK" sz="900" i="1" dirty="0">
                <a:effectLst/>
                <a:ea typeface="Calibri" panose="020F0502020204030204" pitchFamily="34" charset="0"/>
                <a:cs typeface="Times New Roman" panose="02020603050405020304" pitchFamily="18" charset="0"/>
              </a:rPr>
              <a:t>J Clin Oncol</a:t>
            </a:r>
            <a:r>
              <a:rPr lang="da-DK" sz="900" dirty="0">
                <a:effectLst/>
                <a:ea typeface="Calibri" panose="020F0502020204030204" pitchFamily="34" charset="0"/>
                <a:cs typeface="Times New Roman" panose="02020603050405020304" pitchFamily="18" charset="0"/>
              </a:rPr>
              <a:t>. 2010;28(18):3042-3047.</a:t>
            </a:r>
          </a:p>
          <a:p>
            <a:pPr marL="342900" marR="0" lvl="0" indent="-342900">
              <a:lnSpc>
                <a:spcPct val="107000"/>
              </a:lnSpc>
              <a:spcBef>
                <a:spcPts val="0"/>
              </a:spcBef>
              <a:spcAft>
                <a:spcPts val="0"/>
              </a:spcAft>
              <a:buFont typeface="+mj-lt"/>
              <a:buAutoNum type="arabicPeriod"/>
            </a:pPr>
            <a:r>
              <a:rPr lang="da-DK" sz="900" dirty="0">
                <a:effectLst/>
                <a:ea typeface="Calibri" panose="020F0502020204030204" pitchFamily="34" charset="0"/>
                <a:cs typeface="Times New Roman" panose="02020603050405020304" pitchFamily="18" charset="0"/>
              </a:rPr>
              <a:t>Vogel A, Cervantes A, Chau I, et al. Hepatocellular carcinoma: ESMO Clinical Practice Guidelines for diagnosis, treatment and follow-up. </a:t>
            </a:r>
            <a:r>
              <a:rPr lang="da-DK" sz="900" i="1" dirty="0">
                <a:effectLst/>
                <a:ea typeface="Calibri" panose="020F0502020204030204" pitchFamily="34" charset="0"/>
                <a:cs typeface="Times New Roman" panose="02020603050405020304" pitchFamily="18" charset="0"/>
              </a:rPr>
              <a:t>Ann Oncol</a:t>
            </a:r>
            <a:r>
              <a:rPr lang="da-DK" sz="900" dirty="0">
                <a:effectLst/>
                <a:ea typeface="Calibri" panose="020F0502020204030204" pitchFamily="34" charset="0"/>
                <a:cs typeface="Times New Roman" panose="02020603050405020304" pitchFamily="18" charset="0"/>
              </a:rPr>
              <a:t>. 2018;29(suppl 4):iv238-iv255.</a:t>
            </a:r>
          </a:p>
          <a:p>
            <a:pPr marL="342900" marR="0" lvl="0" indent="-342900">
              <a:lnSpc>
                <a:spcPct val="107000"/>
              </a:lnSpc>
              <a:spcBef>
                <a:spcPts val="0"/>
              </a:spcBef>
              <a:spcAft>
                <a:spcPts val="0"/>
              </a:spcAft>
              <a:buFont typeface="+mj-lt"/>
              <a:buAutoNum type="arabicPeriod"/>
            </a:pPr>
            <a:r>
              <a:rPr lang="da-DK" sz="900" dirty="0">
                <a:effectLst/>
                <a:ea typeface="Calibri" panose="020F0502020204030204" pitchFamily="34" charset="0"/>
                <a:cs typeface="Times New Roman" panose="02020603050405020304" pitchFamily="18" charset="0"/>
              </a:rPr>
              <a:t>Taylor MD, Nagji AS, Bhamidipati CM, et al. Tumor recurrence after complete resection for non-small cell lung cancer. </a:t>
            </a:r>
            <a:r>
              <a:rPr lang="da-DK" sz="900" i="1" dirty="0">
                <a:effectLst/>
                <a:ea typeface="Calibri" panose="020F0502020204030204" pitchFamily="34" charset="0"/>
                <a:cs typeface="Times New Roman" panose="02020603050405020304" pitchFamily="18" charset="0"/>
              </a:rPr>
              <a:t>Ann Thorac Surg</a:t>
            </a:r>
            <a:r>
              <a:rPr lang="da-DK" sz="900" dirty="0">
                <a:effectLst/>
                <a:ea typeface="Calibri" panose="020F0502020204030204" pitchFamily="34" charset="0"/>
                <a:cs typeface="Times New Roman" panose="02020603050405020304" pitchFamily="18" charset="0"/>
              </a:rPr>
              <a:t>. 2012;93(6):1813-1821.</a:t>
            </a:r>
          </a:p>
          <a:p>
            <a:pPr marL="342900" marR="0" lvl="0" indent="-342900">
              <a:lnSpc>
                <a:spcPct val="107000"/>
              </a:lnSpc>
              <a:spcBef>
                <a:spcPts val="0"/>
              </a:spcBef>
              <a:spcAft>
                <a:spcPts val="0"/>
              </a:spcAft>
              <a:buFont typeface="+mj-lt"/>
              <a:buAutoNum type="arabicPeriod"/>
            </a:pPr>
            <a:r>
              <a:rPr lang="da-DK" sz="900" dirty="0">
                <a:effectLst/>
                <a:ea typeface="Calibri" panose="020F0502020204030204" pitchFamily="34" charset="0"/>
                <a:cs typeface="Times New Roman" panose="02020603050405020304" pitchFamily="18" charset="0"/>
              </a:rPr>
              <a:t>Boegemann M, Krabbe LM. </a:t>
            </a:r>
            <a:r>
              <a:rPr lang="en-US" sz="900" dirty="0">
                <a:effectLst/>
                <a:ea typeface="Calibri" panose="020F0502020204030204" pitchFamily="34" charset="0"/>
                <a:cs typeface="Times New Roman" panose="02020603050405020304" pitchFamily="18" charset="0"/>
              </a:rPr>
              <a:t>Prognostic implications of immunohistochemical biomarkers in non-muscle-invasive blad cancer and muscle-invasive bladder cancer. </a:t>
            </a:r>
            <a:r>
              <a:rPr lang="da-DK" sz="900" i="1" dirty="0">
                <a:effectLst/>
                <a:ea typeface="Calibri" panose="020F0502020204030204" pitchFamily="34" charset="0"/>
                <a:cs typeface="Times New Roman" panose="02020603050405020304" pitchFamily="18" charset="0"/>
              </a:rPr>
              <a:t>Mini Rev Med Chem</a:t>
            </a:r>
            <a:r>
              <a:rPr lang="da-DK" sz="900" dirty="0">
                <a:effectLst/>
                <a:ea typeface="Calibri" panose="020F0502020204030204" pitchFamily="34" charset="0"/>
                <a:cs typeface="Times New Roman" panose="02020603050405020304" pitchFamily="18" charset="0"/>
              </a:rPr>
              <a:t>. 2020;20(12):1133-1152.</a:t>
            </a:r>
          </a:p>
          <a:p>
            <a:pPr marL="342900" marR="0" lvl="0" indent="-342900">
              <a:lnSpc>
                <a:spcPct val="107000"/>
              </a:lnSpc>
              <a:spcBef>
                <a:spcPts val="0"/>
              </a:spcBef>
              <a:spcAft>
                <a:spcPts val="0"/>
              </a:spcAft>
              <a:buFont typeface="+mj-lt"/>
              <a:buAutoNum type="arabicPeriod"/>
            </a:pPr>
            <a:r>
              <a:rPr lang="da-DK" sz="900" dirty="0">
                <a:effectLst/>
                <a:ea typeface="Calibri" panose="020F0502020204030204" pitchFamily="34" charset="0"/>
                <a:cs typeface="Times New Roman" panose="02020603050405020304" pitchFamily="18" charset="0"/>
              </a:rPr>
              <a:t>Lou F, Sima CS, Adusumilli PS, et al. Esophageal cancer recurrence patterns and implications for surveillance. </a:t>
            </a:r>
            <a:r>
              <a:rPr lang="da-DK" sz="900" i="1" dirty="0">
                <a:effectLst/>
                <a:ea typeface="Calibri" panose="020F0502020204030204" pitchFamily="34" charset="0"/>
                <a:cs typeface="Times New Roman" panose="02020603050405020304" pitchFamily="18" charset="0"/>
              </a:rPr>
              <a:t>J Thorac Oncol</a:t>
            </a:r>
            <a:r>
              <a:rPr lang="da-DK" sz="900" dirty="0">
                <a:effectLst/>
                <a:ea typeface="Calibri" panose="020F0502020204030204" pitchFamily="34" charset="0"/>
                <a:cs typeface="Times New Roman" panose="02020603050405020304" pitchFamily="18" charset="0"/>
              </a:rPr>
              <a:t>. 2013;8(12):1558-1562.</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Pandya PH et al. The immune system in cancer pathogenesis: potential therapeutic approaches. </a:t>
            </a:r>
            <a:r>
              <a:rPr lang="en-US" sz="900" i="1" dirty="0">
                <a:effectLst/>
                <a:ea typeface="Calibri" panose="020F0502020204030204" pitchFamily="34" charset="0"/>
                <a:cs typeface="Times New Roman" panose="02020603050405020304" pitchFamily="18" charset="0"/>
              </a:rPr>
              <a:t>J Immunol Res</a:t>
            </a:r>
            <a:r>
              <a:rPr lang="en-US" sz="900" dirty="0">
                <a:effectLst/>
                <a:ea typeface="Calibri" panose="020F0502020204030204" pitchFamily="34" charset="0"/>
                <a:cs typeface="Times New Roman" panose="02020603050405020304" pitchFamily="18" charset="0"/>
              </a:rPr>
              <a:t>. 2016:4273943.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Antonia SJ et al. Immuno-oncology combinations: a review of clinical experience and future prospects.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2014;20(24):6258-6268.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Versluis JM et al. Learning from clinical trials of neoadjuvant checkpoint blockade. </a:t>
            </a:r>
            <a:r>
              <a:rPr lang="en-US" sz="900" i="1" dirty="0">
                <a:effectLst/>
                <a:ea typeface="Calibri" panose="020F0502020204030204" pitchFamily="34" charset="0"/>
                <a:cs typeface="Times New Roman" panose="02020603050405020304" pitchFamily="18" charset="0"/>
              </a:rPr>
              <a:t>Nat Med</a:t>
            </a:r>
            <a:r>
              <a:rPr lang="en-US" sz="900" dirty="0">
                <a:effectLst/>
                <a:ea typeface="Calibri" panose="020F0502020204030204" pitchFamily="34" charset="0"/>
                <a:cs typeface="Times New Roman" panose="02020603050405020304" pitchFamily="18" charset="0"/>
              </a:rPr>
              <a:t>. 2020;26(4):475-484.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Keung E et al. The rationale and emerging use of neoadjuvant immune checkpoint blockade for solid malignancies. </a:t>
            </a:r>
            <a:r>
              <a:rPr lang="en-US" sz="900" i="1" dirty="0">
                <a:effectLst/>
                <a:ea typeface="Calibri" panose="020F0502020204030204" pitchFamily="34" charset="0"/>
                <a:cs typeface="Times New Roman" panose="02020603050405020304" pitchFamily="18" charset="0"/>
              </a:rPr>
              <a:t>Ann Surg Oncol</a:t>
            </a:r>
            <a:r>
              <a:rPr lang="en-US" sz="900" dirty="0">
                <a:effectLst/>
                <a:ea typeface="Calibri" panose="020F0502020204030204" pitchFamily="34" charset="0"/>
                <a:cs typeface="Times New Roman" panose="02020603050405020304" pitchFamily="18" charset="0"/>
              </a:rPr>
              <a:t>. 2018;25(7):1814-1827.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Bai R et al. Neoadjuvant and adjuvant immunotherapy: opening new horizons for patients with early-stage non-small cell lung cancer. </a:t>
            </a:r>
            <a:r>
              <a:rPr lang="en-US" sz="900" i="1" dirty="0">
                <a:effectLst/>
                <a:ea typeface="Calibri" panose="020F0502020204030204" pitchFamily="34" charset="0"/>
                <a:cs typeface="Times New Roman" panose="02020603050405020304" pitchFamily="18" charset="0"/>
              </a:rPr>
              <a:t>Front Oncol</a:t>
            </a:r>
            <a:r>
              <a:rPr lang="en-US" sz="900" dirty="0">
                <a:effectLst/>
                <a:ea typeface="Calibri" panose="020F0502020204030204" pitchFamily="34" charset="0"/>
                <a:cs typeface="Times New Roman" panose="02020603050405020304" pitchFamily="18" charset="0"/>
              </a:rPr>
              <a:t>. 2020;10(575472):1-10.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Murciano-Goroff YR et al. The future of cancer immunotherapy: microenvironment-targeting combinations. </a:t>
            </a:r>
            <a:r>
              <a:rPr lang="en-US" sz="900" i="1" dirty="0">
                <a:effectLst/>
                <a:ea typeface="Calibri" panose="020F0502020204030204" pitchFamily="34" charset="0"/>
                <a:cs typeface="Times New Roman" panose="02020603050405020304" pitchFamily="18" charset="0"/>
              </a:rPr>
              <a:t>Cell Res</a:t>
            </a:r>
            <a:r>
              <a:rPr lang="en-US" sz="900" dirty="0">
                <a:effectLst/>
                <a:ea typeface="Calibri" panose="020F0502020204030204" pitchFamily="34" charset="0"/>
                <a:cs typeface="Times New Roman" panose="02020603050405020304" pitchFamily="18" charset="0"/>
              </a:rPr>
              <a:t>. 2020;30(6):507-519.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Zhang P et al. Induction of postsurgical tumor immunity and T-cell memory by a poorly immunogenic tumor. </a:t>
            </a:r>
            <a:r>
              <a:rPr lang="en-US" sz="900" i="1" dirty="0">
                <a:effectLst/>
                <a:ea typeface="Calibri" panose="020F0502020204030204" pitchFamily="34" charset="0"/>
                <a:cs typeface="Times New Roman" panose="02020603050405020304" pitchFamily="18" charset="0"/>
              </a:rPr>
              <a:t>Cancer Res</a:t>
            </a:r>
            <a:r>
              <a:rPr lang="en-US" sz="900" dirty="0">
                <a:effectLst/>
                <a:ea typeface="Calibri" panose="020F0502020204030204" pitchFamily="34" charset="0"/>
                <a:cs typeface="Times New Roman" panose="02020603050405020304" pitchFamily="18" charset="0"/>
              </a:rPr>
              <a:t>. 2007;67(13):6468-6476.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US Food and Drug Administration. Clinical trial endpoints for the approval of cancer drugs and biologics. Published December 2018. Accessed May 2, 2021. https://www.fda.gov/regulatory-information/search-fda-guidance-documents/clinical-trial-endpoints-approval-cancer-drugs-and-biologics.</a:t>
            </a:r>
          </a:p>
          <a:p>
            <a:pPr marL="342900" marR="0" lvl="0" indent="-342900">
              <a:lnSpc>
                <a:spcPct val="107000"/>
              </a:lnSpc>
              <a:spcBef>
                <a:spcPts val="0"/>
              </a:spcBef>
              <a:spcAft>
                <a:spcPts val="0"/>
              </a:spcAft>
              <a:buFont typeface="+mj-lt"/>
              <a:buAutoNum type="arabicPeriod"/>
            </a:pP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US Food and Drug Administration. Pathological complete response in neoadjuvant treatment of high-risk early-stage breast cancer: use as an endpoint to support accelerated approval. Published July 2020. Accessed May 2, 2021. https://www.fda.gov/regulatory-information/search-fda-guidance-documents/pathological-complete-response-neoadjuvant-treatment-high-risk-early-stage-breast-cancer-use.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Punt CA et al. Endpoints in adjuvant treatment trials: a systematic review of the literature in colon cancer and proposed definitions for future trials. </a:t>
            </a:r>
            <a:r>
              <a:rPr lang="en-US" sz="900" i="1" dirty="0">
                <a:effectLst/>
                <a:ea typeface="Calibri" panose="020F0502020204030204" pitchFamily="34" charset="0"/>
                <a:cs typeface="Times New Roman" panose="02020603050405020304" pitchFamily="18" charset="0"/>
              </a:rPr>
              <a:t>J Natl Cancer Inst</a:t>
            </a:r>
            <a:r>
              <a:rPr lang="en-US" sz="900" dirty="0">
                <a:effectLst/>
                <a:ea typeface="Calibri" panose="020F0502020204030204" pitchFamily="34" charset="0"/>
                <a:cs typeface="Times New Roman" panose="02020603050405020304" pitchFamily="18" charset="0"/>
              </a:rPr>
              <a:t>. 2007;99(13):999-1004.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Gyawali B et al. Evaluating the evidence behind the surrogate measures included in the FDA’s table of surrogate endpoints as supporting approval of cancer drugs. </a:t>
            </a:r>
            <a:r>
              <a:rPr lang="en-US" sz="900" i="1" dirty="0">
                <a:effectLst/>
                <a:ea typeface="Calibri" panose="020F0502020204030204" pitchFamily="34" charset="0"/>
                <a:cs typeface="Times New Roman" panose="02020603050405020304" pitchFamily="18" charset="0"/>
              </a:rPr>
              <a:t>EClinicalMedicine</a:t>
            </a:r>
            <a:r>
              <a:rPr lang="en-US" sz="900" dirty="0">
                <a:effectLst/>
                <a:ea typeface="Calibri" panose="020F0502020204030204" pitchFamily="34" charset="0"/>
                <a:cs typeface="Times New Roman" panose="02020603050405020304" pitchFamily="18" charset="0"/>
              </a:rPr>
              <a:t>. 2020;21:100332. </a:t>
            </a: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Cottrell TR et al. Pathologic features of response to neoadjuvant anti-PD-1 in resected non-small-cell lung carcinoma: a proposal for quantitative immune-related pathologic response criteria (irPRC). </a:t>
            </a:r>
            <a:r>
              <a:rPr lang="en-US" sz="900" i="1" dirty="0">
                <a:effectLst/>
                <a:ea typeface="Calibri" panose="020F0502020204030204" pitchFamily="34" charset="0"/>
                <a:cs typeface="Times New Roman" panose="02020603050405020304" pitchFamily="18" charset="0"/>
              </a:rPr>
              <a:t>Ann Oncol</a:t>
            </a:r>
            <a:r>
              <a:rPr lang="en-US" sz="900" dirty="0">
                <a:effectLst/>
                <a:ea typeface="Calibri" panose="020F0502020204030204" pitchFamily="34" charset="0"/>
                <a:cs typeface="Times New Roman" panose="02020603050405020304" pitchFamily="18" charset="0"/>
              </a:rPr>
              <a:t>. 2018;29:1853-1860.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Suciu S et al. Relapse-free survival as a surrogate for overall survival in the evaluation of stage II–III melanoma adjuvant therapy. </a:t>
            </a:r>
            <a:r>
              <a:rPr lang="en-US" sz="900" i="1" dirty="0">
                <a:effectLst/>
                <a:ea typeface="Calibri" panose="020F0502020204030204" pitchFamily="34" charset="0"/>
                <a:cs typeface="Times New Roman" panose="02020603050405020304" pitchFamily="18" charset="0"/>
              </a:rPr>
              <a:t>J Natl Cancer Inst</a:t>
            </a:r>
            <a:r>
              <a:rPr lang="en-US" sz="900" dirty="0">
                <a:effectLst/>
                <a:ea typeface="Calibri" panose="020F0502020204030204" pitchFamily="34" charset="0"/>
                <a:cs typeface="Times New Roman" panose="02020603050405020304" pitchFamily="18" charset="0"/>
              </a:rPr>
              <a:t>. 2018;110(1):djx133.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Saad ED et al. Disease-free survival as a surrogate for overall survival in patients with HER2-positive, early breast cancer in trials of adjuvant trastuzumab for up to 1 year: a systematic review and meta-analysis. </a:t>
            </a:r>
            <a:r>
              <a:rPr lang="en-US" sz="900" i="1" dirty="0">
                <a:effectLst/>
                <a:ea typeface="Calibri" panose="020F0502020204030204" pitchFamily="34" charset="0"/>
                <a:cs typeface="Times New Roman" panose="02020603050405020304" pitchFamily="18" charset="0"/>
              </a:rPr>
              <a:t>Lancet Oncol</a:t>
            </a:r>
            <a:r>
              <a:rPr lang="en-US" sz="900" dirty="0">
                <a:effectLst/>
                <a:ea typeface="Calibri" panose="020F0502020204030204" pitchFamily="34" charset="0"/>
                <a:cs typeface="Times New Roman" panose="02020603050405020304" pitchFamily="18" charset="0"/>
              </a:rPr>
              <a:t>. 2019;20(3):361-370.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Gyawali B et al. A correlation analysis to assess event-free survival as a trial-level surrogate for overall survival in early breast cancer. </a:t>
            </a:r>
            <a:r>
              <a:rPr lang="en-US" sz="900" i="1" dirty="0">
                <a:effectLst/>
                <a:ea typeface="Calibri" panose="020F0502020204030204" pitchFamily="34" charset="0"/>
                <a:cs typeface="Times New Roman" panose="02020603050405020304" pitchFamily="18" charset="0"/>
              </a:rPr>
              <a:t>EClinicalMedicine</a:t>
            </a:r>
            <a:r>
              <a:rPr lang="en-US" sz="900" dirty="0">
                <a:effectLst/>
                <a:ea typeface="Calibri" panose="020F0502020204030204" pitchFamily="34" charset="0"/>
                <a:cs typeface="Times New Roman" panose="02020603050405020304" pitchFamily="18" charset="0"/>
              </a:rPr>
              <a:t>. 2021;32:100730.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Mauguen A et al. Surrogate endpoints for overall survival in chemotherapy and radiotherapy trials in operable and locally advanced lung cancer: a re-analysis of meta-analyses of individual patients’ data. </a:t>
            </a:r>
            <a:r>
              <a:rPr lang="en-US" sz="900" i="1" dirty="0">
                <a:effectLst/>
                <a:ea typeface="Calibri" panose="020F0502020204030204" pitchFamily="34" charset="0"/>
                <a:cs typeface="Times New Roman" panose="02020603050405020304" pitchFamily="18" charset="0"/>
              </a:rPr>
              <a:t>Lancet Oncol</a:t>
            </a:r>
            <a:r>
              <a:rPr lang="en-US" sz="900" dirty="0">
                <a:effectLst/>
                <a:ea typeface="Calibri" panose="020F0502020204030204" pitchFamily="34" charset="0"/>
                <a:cs typeface="Times New Roman" panose="02020603050405020304" pitchFamily="18" charset="0"/>
              </a:rPr>
              <a:t>. 2013;14(7):619-626.</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Michiels S et al. Surrogate endpoints for overall survival in locally advanced head and neck cancer: meta-analyses of individual patient data. </a:t>
            </a:r>
            <a:r>
              <a:rPr lang="en-US" sz="900" i="1" dirty="0">
                <a:effectLst/>
                <a:ea typeface="Calibri" panose="020F0502020204030204" pitchFamily="34" charset="0"/>
                <a:cs typeface="Times New Roman" panose="02020603050405020304" pitchFamily="18" charset="0"/>
              </a:rPr>
              <a:t>Lancet Oncol</a:t>
            </a:r>
            <a:r>
              <a:rPr lang="en-US" sz="900" dirty="0">
                <a:effectLst/>
                <a:ea typeface="Calibri" panose="020F0502020204030204" pitchFamily="34" charset="0"/>
                <a:cs typeface="Times New Roman" panose="02020603050405020304" pitchFamily="18" charset="0"/>
              </a:rPr>
              <a:t>. 2009;10(4):341-350.</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Funt SA et al. The role of neoadjuvant trials in drug development for solid tumors.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2016;22:2323-2328. </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Ling Y et al. Different pathologic responses to neoadjuvant anti-PD-1 in primary squamous lung cancer and regional lymph nodes. </a:t>
            </a:r>
            <a:r>
              <a:rPr lang="en-US" sz="900" i="1" dirty="0">
                <a:effectLst/>
                <a:ea typeface="Calibri" panose="020F0502020204030204" pitchFamily="34" charset="0"/>
                <a:cs typeface="Times New Roman" panose="02020603050405020304" pitchFamily="18" charset="0"/>
              </a:rPr>
              <a:t>NPJ Precis Oncol</a:t>
            </a:r>
            <a:r>
              <a:rPr lang="en-US" sz="900" dirty="0">
                <a:effectLst/>
                <a:ea typeface="Calibri" panose="020F0502020204030204" pitchFamily="34" charset="0"/>
                <a:cs typeface="Times New Roman" panose="02020603050405020304" pitchFamily="18" charset="0"/>
              </a:rPr>
              <a:t>. 2020;4(1):32. </a:t>
            </a:r>
          </a:p>
          <a:p>
            <a:pPr marL="342900" indent="-342900">
              <a:lnSpc>
                <a:spcPct val="107000"/>
              </a:lnSpc>
              <a:spcBef>
                <a:spcPts val="0"/>
              </a:spcBef>
              <a:buFont typeface="+mj-lt"/>
              <a:buAutoNum type="arabicPeriod"/>
            </a:pPr>
            <a:r>
              <a:rPr lang="en-US" sz="900" dirty="0">
                <a:ea typeface="Calibri" panose="020F0502020204030204" pitchFamily="34" charset="0"/>
                <a:cs typeface="Times New Roman" panose="02020603050405020304" pitchFamily="18" charset="0"/>
              </a:rPr>
              <a:t>NCI Dictionary of Cancer Terms. Relapse-free survival. Accessed October 20, 2021. https://www.cancer.gov/publications/dictionaries/cancer-terms/def/relapse-free-survival.</a:t>
            </a:r>
          </a:p>
          <a:p>
            <a:pPr marL="342900" marR="0" lvl="0" indent="-342900">
              <a:lnSpc>
                <a:spcPct val="107000"/>
              </a:lnSpc>
              <a:spcBef>
                <a:spcPts val="0"/>
              </a:spcBef>
              <a:spcAft>
                <a:spcPts val="0"/>
              </a:spcAft>
              <a:buFont typeface="+mj-lt"/>
              <a:buAutoNum type="arabicPeriod"/>
            </a:pPr>
            <a:r>
              <a:rPr lang="en-US" sz="900" dirty="0">
                <a:effectLst/>
                <a:ea typeface="Calibri" panose="020F0502020204030204" pitchFamily="34" charset="0"/>
                <a:cs typeface="Times New Roman" panose="02020603050405020304" pitchFamily="18" charset="0"/>
              </a:rPr>
              <a:t>Sherrill B et al. Review of meta-analyses evaluating surrogate endpoints for overall survival in oncology. </a:t>
            </a:r>
            <a:r>
              <a:rPr lang="en-US" sz="900" i="1" dirty="0">
                <a:effectLst/>
                <a:ea typeface="Calibri" panose="020F0502020204030204" pitchFamily="34" charset="0"/>
                <a:cs typeface="Times New Roman" panose="02020603050405020304" pitchFamily="18" charset="0"/>
              </a:rPr>
              <a:t>Onco Targets Ther</a:t>
            </a:r>
            <a:r>
              <a:rPr lang="en-US" sz="900" dirty="0">
                <a:effectLst/>
                <a:ea typeface="Calibri" panose="020F0502020204030204" pitchFamily="34" charset="0"/>
                <a:cs typeface="Times New Roman" panose="02020603050405020304" pitchFamily="18" charset="0"/>
              </a:rPr>
              <a:t>. 2012;5:287-296. </a:t>
            </a:r>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75</a:t>
            </a:fld>
            <a:endParaRPr lang="en-US" dirty="0"/>
          </a:p>
        </p:txBody>
      </p:sp>
    </p:spTree>
    <p:extLst>
      <p:ext uri="{BB962C8B-B14F-4D97-AF65-F5344CB8AC3E}">
        <p14:creationId xmlns:p14="http://schemas.microsoft.com/office/powerpoint/2010/main" val="42272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4 (2 of 2)</a:t>
            </a:r>
          </a:p>
        </p:txBody>
      </p:sp>
      <p:sp>
        <p:nvSpPr>
          <p:cNvPr id="3" name="Content Placeholder 2">
            <a:extLst>
              <a:ext uri="{FF2B5EF4-FFF2-40B4-BE49-F238E27FC236}">
                <a16:creationId xmlns:a16="http://schemas.microsoft.com/office/drawing/2014/main" id="{DEAAAF6E-9137-5615-7AD7-9534A10E327F}"/>
              </a:ext>
            </a:extLst>
          </p:cNvPr>
          <p:cNvSpPr>
            <a:spLocks noGrp="1"/>
          </p:cNvSpPr>
          <p:nvPr>
            <p:ph idx="1"/>
          </p:nvPr>
        </p:nvSpPr>
        <p:spPr>
          <a:xfrm>
            <a:off x="365760" y="1554479"/>
            <a:ext cx="11460480" cy="4766807"/>
          </a:xfrm>
        </p:spPr>
        <p:txBody>
          <a:bodyPr numCol="2"/>
          <a:lstStyle/>
          <a:p>
            <a:pPr marL="344488" marR="0" lvl="0" indent="-344488">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NCT04109066. Accessed May 2, 2021. </a:t>
            </a:r>
          </a:p>
          <a:p>
            <a:pPr marL="344488" marR="0" lvl="0" indent="-344488">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NCT02743494. Accessed May 2, 2021. </a:t>
            </a:r>
          </a:p>
          <a:p>
            <a:pPr marL="344488" marR="0" lvl="0" indent="-344488">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NCT03383458. Accessed May 2, 2021.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NCT03138512. Accessed May 2, 2021.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NCT02632409. Accessed May 2, 2021.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NCT02388906. Accessed May 2, 2021.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NCT02998528. Accessed May 2, 2021.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Clinicaltrials.gov. NCT04026412. Accessed May 2, 2021.</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Ling Y, Li N, Li L, et al. Different pathologic responses to neoadjuvant anti-PD-1 in primary squamous lung cancer and regional lymph nodes. </a:t>
            </a:r>
            <a:r>
              <a:rPr lang="en-US" sz="900" i="1" dirty="0">
                <a:effectLst/>
                <a:ea typeface="Calibri" panose="020F0502020204030204" pitchFamily="34" charset="0"/>
                <a:cs typeface="Times New Roman" panose="02020603050405020304" pitchFamily="18" charset="0"/>
              </a:rPr>
              <a:t>NPJ Precis Oncol</a:t>
            </a:r>
            <a:r>
              <a:rPr lang="en-US" sz="900" dirty="0">
                <a:effectLst/>
                <a:ea typeface="Calibri" panose="020F0502020204030204" pitchFamily="34" charset="0"/>
                <a:cs typeface="Times New Roman" panose="02020603050405020304" pitchFamily="18" charset="0"/>
              </a:rPr>
              <a:t>. 2020;4(1):32.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Bossuyt V, Provenzano E, Symmans WF, et al. Recommendations for standardized pathological characterization of residual disease for neoadjuvant clinical trials of breast cancer by the BIG-NABCG collaboration. </a:t>
            </a:r>
            <a:r>
              <a:rPr lang="en-US" sz="900" i="1" dirty="0">
                <a:effectLst/>
                <a:ea typeface="Calibri" panose="020F0502020204030204" pitchFamily="34" charset="0"/>
                <a:cs typeface="Times New Roman" panose="02020603050405020304" pitchFamily="18" charset="0"/>
              </a:rPr>
              <a:t>Ann Oncol</a:t>
            </a:r>
            <a:r>
              <a:rPr lang="en-US" sz="900" dirty="0">
                <a:effectLst/>
                <a:ea typeface="Calibri" panose="020F0502020204030204" pitchFamily="34" charset="0"/>
                <a:cs typeface="Times New Roman" panose="02020603050405020304" pitchFamily="18" charset="0"/>
              </a:rPr>
              <a:t>. 2015;26(7):1280-1291.</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Viale G, Fusco N. Pathology after neoadjuvant treatment - how to assess residual disease. </a:t>
            </a:r>
            <a:r>
              <a:rPr lang="en-US" sz="900" i="1" dirty="0">
                <a:effectLst/>
                <a:ea typeface="Calibri" panose="020F0502020204030204" pitchFamily="34" charset="0"/>
                <a:cs typeface="Times New Roman" panose="02020603050405020304" pitchFamily="18" charset="0"/>
              </a:rPr>
              <a:t>Breast</a:t>
            </a:r>
            <a:r>
              <a:rPr lang="en-US" sz="900" dirty="0">
                <a:effectLst/>
                <a:ea typeface="Calibri" panose="020F0502020204030204" pitchFamily="34" charset="0"/>
                <a:cs typeface="Times New Roman" panose="02020603050405020304" pitchFamily="18" charset="0"/>
              </a:rPr>
              <a:t>. 2021. doi:10.1016/jbreast.2021.11.009.</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Visser E, Leeftink AG, van Rossum PS, Siesling S, van Hillegersberg R, Ruurda JP. Waiting time from diagnosis to treatment has no Impact on survival in patients with esophageal cancer. </a:t>
            </a:r>
            <a:r>
              <a:rPr lang="en-US" sz="900" i="1" dirty="0">
                <a:effectLst/>
                <a:ea typeface="Calibri" panose="020F0502020204030204" pitchFamily="34" charset="0"/>
                <a:cs typeface="Times New Roman" panose="02020603050405020304" pitchFamily="18" charset="0"/>
              </a:rPr>
              <a:t>Ann Surg Oncol</a:t>
            </a:r>
            <a:r>
              <a:rPr lang="en-US" sz="900" dirty="0">
                <a:effectLst/>
                <a:ea typeface="Calibri" panose="020F0502020204030204" pitchFamily="34" charset="0"/>
                <a:cs typeface="Times New Roman" panose="02020603050405020304" pitchFamily="18" charset="0"/>
              </a:rPr>
              <a:t>. 2016;23(8):2679-2689.</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Müller C, Juhasz-Böss I, Schmidt G, et al. Factors influencing the time to surgery after neoadjuvant chemotherapy in breast cancer patients. </a:t>
            </a:r>
            <a:r>
              <a:rPr lang="en-US" sz="900" i="1" dirty="0">
                <a:effectLst/>
                <a:ea typeface="Calibri" panose="020F0502020204030204" pitchFamily="34" charset="0"/>
                <a:cs typeface="Times New Roman" panose="02020603050405020304" pitchFamily="18" charset="0"/>
              </a:rPr>
              <a:t>Arch Gynecol Obstet</a:t>
            </a:r>
            <a:r>
              <a:rPr lang="en-US" sz="900" dirty="0">
                <a:effectLst/>
                <a:ea typeface="Calibri" panose="020F0502020204030204" pitchFamily="34" charset="0"/>
                <a:cs typeface="Times New Roman" panose="02020603050405020304" pitchFamily="18" charset="0"/>
              </a:rPr>
              <a:t>. 2020;301(4):1055-1059.</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Pedamallu BS, Hassanally D, Kasem A, Abson C, Ahmed I. Optimal time to surgery following neoadjuvant chemotherapy and its effect on the survival of patients with breast cancer. </a:t>
            </a:r>
            <a:r>
              <a:rPr lang="en-US" sz="900" i="1" dirty="0">
                <a:effectLst/>
                <a:ea typeface="Calibri" panose="020F0502020204030204" pitchFamily="34" charset="0"/>
                <a:cs typeface="Times New Roman" panose="02020603050405020304" pitchFamily="18" charset="0"/>
              </a:rPr>
              <a:t>World Acad Sci J</a:t>
            </a:r>
            <a:r>
              <a:rPr lang="en-US" sz="900" dirty="0">
                <a:effectLst/>
                <a:ea typeface="Calibri" panose="020F0502020204030204" pitchFamily="34" charset="0"/>
                <a:cs typeface="Times New Roman" panose="02020603050405020304" pitchFamily="18" charset="0"/>
              </a:rPr>
              <a:t>. 2022;4(1):5.</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Truty MJ, Kendrick ML, Nagorney DM, et al. Factors predicting response, perioperative outcomes, and survival following total neoadjuvant therapy for borderline/locally advanced pancreatic cancer. </a:t>
            </a:r>
            <a:r>
              <a:rPr lang="en-US" sz="900" i="1" dirty="0">
                <a:effectLst/>
                <a:ea typeface="Calibri" panose="020F0502020204030204" pitchFamily="34" charset="0"/>
                <a:cs typeface="Times New Roman" panose="02020603050405020304" pitchFamily="18" charset="0"/>
              </a:rPr>
              <a:t>Ann Surg</a:t>
            </a:r>
            <a:r>
              <a:rPr lang="en-US" sz="900" dirty="0">
                <a:effectLst/>
                <a:ea typeface="Calibri" panose="020F0502020204030204" pitchFamily="34" charset="0"/>
                <a:cs typeface="Times New Roman" panose="02020603050405020304" pitchFamily="18" charset="0"/>
              </a:rPr>
              <a:t>. 2021;273(2):341-349.</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Potter DA, Herrera-Ponzanelli CA, Hinojosa D, et al. Recent advances in neoadjuvant therapy for breast cancer. </a:t>
            </a:r>
            <a:r>
              <a:rPr lang="en-US" sz="900" i="1" dirty="0">
                <a:effectLst/>
                <a:ea typeface="Calibri" panose="020F0502020204030204" pitchFamily="34" charset="0"/>
                <a:cs typeface="Times New Roman" panose="02020603050405020304" pitchFamily="18" charset="0"/>
              </a:rPr>
              <a:t>Fac Rev</a:t>
            </a:r>
            <a:r>
              <a:rPr lang="en-US" sz="900" dirty="0">
                <a:effectLst/>
                <a:ea typeface="Calibri" panose="020F0502020204030204" pitchFamily="34" charset="0"/>
                <a:cs typeface="Times New Roman" panose="02020603050405020304" pitchFamily="18" charset="0"/>
              </a:rPr>
              <a:t>. </a:t>
            </a:r>
            <a:r>
              <a:rPr lang="pt-BR" sz="900" dirty="0">
                <a:effectLst/>
                <a:ea typeface="Calibri" panose="020F0502020204030204" pitchFamily="34" charset="0"/>
                <a:cs typeface="Times New Roman" panose="02020603050405020304" pitchFamily="18" charset="0"/>
              </a:rPr>
              <a:t>2020;10(2). doi:10.12703/r/10-2.</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Cheng F, Su L, Cheng Q. Circulating tumor DNA: a promising biomarker in the liquid biopsy of cancer. </a:t>
            </a:r>
            <a:r>
              <a:rPr lang="en-US" sz="900" i="1" dirty="0">
                <a:effectLst/>
                <a:ea typeface="Calibri" panose="020F0502020204030204" pitchFamily="34" charset="0"/>
                <a:cs typeface="Times New Roman" panose="02020603050405020304" pitchFamily="18" charset="0"/>
              </a:rPr>
              <a:t>Onco</a:t>
            </a:r>
            <a:r>
              <a:rPr lang="en-US" sz="900" i="1" dirty="0">
                <a:ea typeface="Calibri" panose="020F0502020204030204" pitchFamily="34" charset="0"/>
                <a:cs typeface="Times New Roman" panose="02020603050405020304" pitchFamily="18" charset="0"/>
              </a:rPr>
              <a:t>t</a:t>
            </a:r>
            <a:r>
              <a:rPr lang="en-US" sz="900" i="1" dirty="0">
                <a:effectLst/>
                <a:ea typeface="Calibri" panose="020F0502020204030204" pitchFamily="34" charset="0"/>
                <a:cs typeface="Times New Roman" panose="02020603050405020304" pitchFamily="18" charset="0"/>
              </a:rPr>
              <a:t>arget</a:t>
            </a:r>
            <a:r>
              <a:rPr lang="en-US" sz="900" dirty="0">
                <a:effectLst/>
                <a:ea typeface="Calibri" panose="020F0502020204030204" pitchFamily="34" charset="0"/>
                <a:cs typeface="Times New Roman" panose="02020603050405020304" pitchFamily="18" charset="0"/>
              </a:rPr>
              <a:t>. 2016;7(30):48832-48841.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Guibert N, </a:t>
            </a:r>
            <a:r>
              <a:rPr lang="it-IT" sz="900" dirty="0">
                <a:effectLst/>
                <a:ea typeface="Calibri" panose="020F0502020204030204" pitchFamily="34" charset="0"/>
                <a:cs typeface="Times New Roman" panose="02020603050405020304" pitchFamily="18" charset="0"/>
              </a:rPr>
              <a:t>Pradines A, Favre G, Mazieres J</a:t>
            </a:r>
            <a:r>
              <a:rPr lang="en-US" sz="900" dirty="0">
                <a:effectLst/>
                <a:ea typeface="Calibri" panose="020F0502020204030204" pitchFamily="34" charset="0"/>
                <a:cs typeface="Times New Roman" panose="02020603050405020304" pitchFamily="18" charset="0"/>
              </a:rPr>
              <a:t>. Current and future applications of liquid biopsy in nonsmall cell lung cancer from early to advanced stages. </a:t>
            </a:r>
            <a:r>
              <a:rPr lang="en-US" sz="900" i="1" dirty="0">
                <a:effectLst/>
                <a:ea typeface="Calibri" panose="020F0502020204030204" pitchFamily="34" charset="0"/>
                <a:cs typeface="Times New Roman" panose="02020603050405020304" pitchFamily="18" charset="0"/>
              </a:rPr>
              <a:t>Eur Respir Rev</a:t>
            </a:r>
            <a:r>
              <a:rPr lang="en-US" sz="900" dirty="0">
                <a:effectLst/>
                <a:ea typeface="Calibri" panose="020F0502020204030204" pitchFamily="34" charset="0"/>
                <a:cs typeface="Times New Roman" panose="02020603050405020304" pitchFamily="18" charset="0"/>
              </a:rPr>
              <a:t>. 2020;29(155):190052.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Cabel L, Proudhon C, Romano E, et al. Clinical potential of circulating tumor DNA in patients receiving anticancer immunotherapy. </a:t>
            </a:r>
            <a:r>
              <a:rPr lang="en-US" sz="900" i="1" dirty="0">
                <a:effectLst/>
                <a:ea typeface="Calibri" panose="020F0502020204030204" pitchFamily="34" charset="0"/>
                <a:cs typeface="Times New Roman" panose="02020603050405020304" pitchFamily="18" charset="0"/>
              </a:rPr>
              <a:t>Nat Rev Clin Oncol</a:t>
            </a:r>
            <a:r>
              <a:rPr lang="en-US" sz="900" dirty="0">
                <a:effectLst/>
                <a:ea typeface="Calibri" panose="020F0502020204030204" pitchFamily="34" charset="0"/>
                <a:cs typeface="Times New Roman" panose="02020603050405020304" pitchFamily="18" charset="0"/>
              </a:rPr>
              <a:t>. 2018;15(10):639-650.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Bettegowda C, Sausen M, Leary RJ, et al. Detection of circulating tumor DNA in early- and late-stage human malignancies. </a:t>
            </a:r>
            <a:r>
              <a:rPr lang="en-US" sz="900" i="1" dirty="0">
                <a:effectLst/>
                <a:ea typeface="Calibri" panose="020F0502020204030204" pitchFamily="34" charset="0"/>
                <a:cs typeface="Times New Roman" panose="02020603050405020304" pitchFamily="18" charset="0"/>
              </a:rPr>
              <a:t>Sci Transl Med</a:t>
            </a:r>
            <a:r>
              <a:rPr lang="en-US" sz="900" dirty="0">
                <a:effectLst/>
                <a:ea typeface="Calibri" panose="020F0502020204030204" pitchFamily="34" charset="0"/>
                <a:cs typeface="Times New Roman" panose="02020603050405020304" pitchFamily="18" charset="0"/>
              </a:rPr>
              <a:t>. 2014;6(224):224ra24.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Li S, Lai H, Liu J, et al. Circulating tumor DNA predicts the response and prognosis in patients with early breast cancer receiving neoadjuvant chemotherapy. </a:t>
            </a:r>
            <a:r>
              <a:rPr lang="en-US" sz="900" i="1" dirty="0">
                <a:effectLst/>
                <a:ea typeface="Calibri" panose="020F0502020204030204" pitchFamily="34" charset="0"/>
                <a:cs typeface="Times New Roman" panose="02020603050405020304" pitchFamily="18" charset="0"/>
              </a:rPr>
              <a:t>JCO Precis Oncol</a:t>
            </a:r>
            <a:r>
              <a:rPr lang="en-US" sz="900" dirty="0">
                <a:effectLst/>
                <a:ea typeface="Calibri" panose="020F0502020204030204" pitchFamily="34" charset="0"/>
                <a:cs typeface="Times New Roman" panose="02020603050405020304" pitchFamily="18" charset="0"/>
              </a:rPr>
              <a:t>. 2020;4:244-257.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Pantel K, Alix-Panabieres C. Liquid biopsy and minimal residual disease — latest advances and implications for cure. </a:t>
            </a:r>
            <a:r>
              <a:rPr lang="en-US" sz="900" i="1" dirty="0">
                <a:effectLst/>
                <a:ea typeface="Calibri" panose="020F0502020204030204" pitchFamily="34" charset="0"/>
                <a:cs typeface="Times New Roman" panose="02020603050405020304" pitchFamily="18" charset="0"/>
              </a:rPr>
              <a:t>Nat Rev Clin Oncol</a:t>
            </a:r>
            <a:r>
              <a:rPr lang="en-US" sz="900" dirty="0">
                <a:effectLst/>
                <a:ea typeface="Calibri" panose="020F0502020204030204" pitchFamily="34" charset="0"/>
                <a:cs typeface="Times New Roman" panose="02020603050405020304" pitchFamily="18" charset="0"/>
              </a:rPr>
              <a:t>. 2019;16(7):409-424.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Tie J, Wang Y, Tomasetti C, et al. Circulating tumor DNA analysis detects minimal residual disease and predicts recurrence in patients with stage II colon cancer. </a:t>
            </a:r>
            <a:r>
              <a:rPr lang="en-US" sz="900" i="1" dirty="0">
                <a:effectLst/>
                <a:ea typeface="Calibri" panose="020F0502020204030204" pitchFamily="34" charset="0"/>
                <a:cs typeface="Times New Roman" panose="02020603050405020304" pitchFamily="18" charset="0"/>
              </a:rPr>
              <a:t>Sci Transl Med</a:t>
            </a:r>
            <a:r>
              <a:rPr lang="en-US" sz="900" dirty="0">
                <a:effectLst/>
                <a:ea typeface="Calibri" panose="020F0502020204030204" pitchFamily="34" charset="0"/>
                <a:cs typeface="Times New Roman" panose="02020603050405020304" pitchFamily="18" charset="0"/>
              </a:rPr>
              <a:t>. 2016;8(346):346ra92.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Diehl F, Schmidt K, Choti MA, et al. Circulating mutant DNA to assess tumor dynamics. </a:t>
            </a:r>
            <a:r>
              <a:rPr lang="en-US" sz="900" i="1" dirty="0">
                <a:effectLst/>
                <a:ea typeface="Calibri" panose="020F0502020204030204" pitchFamily="34" charset="0"/>
                <a:cs typeface="Times New Roman" panose="02020603050405020304" pitchFamily="18" charset="0"/>
              </a:rPr>
              <a:t>Nat Med</a:t>
            </a:r>
            <a:r>
              <a:rPr lang="en-US" sz="900" dirty="0">
                <a:effectLst/>
                <a:ea typeface="Calibri" panose="020F0502020204030204" pitchFamily="34" charset="0"/>
                <a:cs typeface="Times New Roman" panose="02020603050405020304" pitchFamily="18" charset="0"/>
              </a:rPr>
              <a:t>. 2008:14(9):985-990. </a:t>
            </a:r>
          </a:p>
          <a:p>
            <a:pPr marL="342900" marR="0" lvl="0" indent="-342900">
              <a:lnSpc>
                <a:spcPct val="107000"/>
              </a:lnSpc>
              <a:spcBef>
                <a:spcPts val="0"/>
              </a:spcBef>
              <a:spcAft>
                <a:spcPts val="0"/>
              </a:spcAft>
              <a:buFont typeface="+mj-lt"/>
              <a:buAutoNum type="arabicPeriod" startAt="27"/>
            </a:pPr>
            <a:r>
              <a:rPr lang="en-US" sz="900" dirty="0">
                <a:effectLst/>
                <a:ea typeface="Calibri" panose="020F0502020204030204" pitchFamily="34" charset="0"/>
                <a:cs typeface="Times New Roman" panose="02020603050405020304" pitchFamily="18" charset="0"/>
              </a:rPr>
              <a:t>Natera. https://www.natera.com/sites/default/files/SGN_WP_2019_05_22_NAT-801919_DOWNLOAD.pdf. Accessed November 24, 2020</a:t>
            </a:r>
          </a:p>
          <a:p>
            <a:pPr marL="342900" marR="0" lvl="0" indent="-342900">
              <a:lnSpc>
                <a:spcPct val="107000"/>
              </a:lnSpc>
              <a:spcBef>
                <a:spcPts val="0"/>
              </a:spcBef>
              <a:spcAft>
                <a:spcPts val="0"/>
              </a:spcAft>
              <a:buFont typeface="+mj-lt"/>
              <a:buAutoNum type="arabicPeriod" startAt="52"/>
            </a:pPr>
            <a:r>
              <a:rPr lang="en-US" sz="900" dirty="0">
                <a:effectLst/>
                <a:ea typeface="Calibri" panose="020F0502020204030204" pitchFamily="34" charset="0"/>
                <a:cs typeface="Times New Roman" panose="02020603050405020304" pitchFamily="18" charset="0"/>
              </a:rPr>
              <a:t>Scott B. Multidisciplinary team approach in cancer care: a review of the latest advancements. </a:t>
            </a:r>
            <a:br>
              <a:rPr lang="en-US" sz="900" dirty="0">
                <a:effectLst/>
                <a:ea typeface="Calibri" panose="020F0502020204030204" pitchFamily="34" charset="0"/>
                <a:cs typeface="Times New Roman" panose="02020603050405020304" pitchFamily="18" charset="0"/>
              </a:rPr>
            </a:br>
            <a:r>
              <a:rPr lang="en-US" sz="900" i="1" dirty="0">
                <a:effectLst/>
                <a:ea typeface="Calibri" panose="020F0502020204030204" pitchFamily="34" charset="0"/>
                <a:cs typeface="Times New Roman" panose="02020603050405020304" pitchFamily="18" charset="0"/>
              </a:rPr>
              <a:t>EMJ Oncol</a:t>
            </a:r>
            <a:r>
              <a:rPr lang="en-US" sz="900" dirty="0">
                <a:effectLst/>
                <a:ea typeface="Calibri" panose="020F0502020204030204" pitchFamily="34" charset="0"/>
                <a:cs typeface="Times New Roman" panose="02020603050405020304" pitchFamily="18" charset="0"/>
              </a:rPr>
              <a:t>. 2021;9(suppl 9):2-13.</a:t>
            </a:r>
          </a:p>
          <a:p>
            <a:pPr marL="342900" marR="0" lvl="0" indent="-342900">
              <a:lnSpc>
                <a:spcPct val="107000"/>
              </a:lnSpc>
              <a:spcBef>
                <a:spcPts val="0"/>
              </a:spcBef>
              <a:spcAft>
                <a:spcPts val="0"/>
              </a:spcAft>
              <a:buFont typeface="+mj-lt"/>
              <a:buAutoNum type="arabicPeriod" startAt="52"/>
            </a:pPr>
            <a:r>
              <a:rPr lang="en-US" sz="900" dirty="0">
                <a:effectLst/>
                <a:ea typeface="Calibri" panose="020F0502020204030204" pitchFamily="34" charset="0"/>
                <a:cs typeface="Times New Roman" panose="02020603050405020304" pitchFamily="18" charset="0"/>
              </a:rPr>
              <a:t>Kurtin SE, Peterson M, Goforth P, et al. The advanced practitioner and collaborative practice in oncology. </a:t>
            </a:r>
            <a:r>
              <a:rPr lang="en-US" sz="900" i="1" dirty="0">
                <a:effectLst/>
                <a:ea typeface="Calibri" panose="020F0502020204030204" pitchFamily="34" charset="0"/>
                <a:cs typeface="Times New Roman" panose="02020603050405020304" pitchFamily="18" charset="0"/>
              </a:rPr>
              <a:t>J Adv Pract Oncol</a:t>
            </a:r>
            <a:r>
              <a:rPr lang="en-US" sz="900" dirty="0">
                <a:effectLst/>
                <a:ea typeface="Calibri" panose="020F0502020204030204" pitchFamily="34" charset="0"/>
                <a:cs typeface="Times New Roman" panose="02020603050405020304" pitchFamily="18" charset="0"/>
              </a:rPr>
              <a:t>. 2015;6(6):515-527.</a:t>
            </a:r>
          </a:p>
          <a:p>
            <a:pPr marL="342900" marR="0" lvl="0" indent="-342900">
              <a:lnSpc>
                <a:spcPct val="107000"/>
              </a:lnSpc>
              <a:spcBef>
                <a:spcPts val="0"/>
              </a:spcBef>
              <a:spcAft>
                <a:spcPts val="0"/>
              </a:spcAft>
              <a:buFont typeface="+mj-lt"/>
              <a:buAutoNum type="arabicPeriod" startAt="52"/>
            </a:pPr>
            <a:r>
              <a:rPr lang="en-US" sz="900" dirty="0">
                <a:effectLst/>
                <a:ea typeface="Calibri" panose="020F0502020204030204" pitchFamily="34" charset="0"/>
                <a:cs typeface="Times New Roman" panose="02020603050405020304" pitchFamily="18" charset="0"/>
              </a:rPr>
              <a:t>Rajurkar S, Mambetsariev I, Pharaon R, et al. Non-small cell lung cancer from genomics to therapeutics: a framework for community practice integration to arrive at personalized therapy strategies. </a:t>
            </a:r>
            <a:r>
              <a:rPr lang="en-US" sz="900" i="1" dirty="0">
                <a:effectLst/>
                <a:ea typeface="Calibri" panose="020F0502020204030204" pitchFamily="34" charset="0"/>
                <a:cs typeface="Times New Roman" panose="02020603050405020304" pitchFamily="18" charset="0"/>
              </a:rPr>
              <a:t>J Clin Med</a:t>
            </a:r>
            <a:r>
              <a:rPr lang="en-US" sz="900" dirty="0">
                <a:effectLst/>
                <a:ea typeface="Calibri" panose="020F0502020204030204" pitchFamily="34" charset="0"/>
                <a:cs typeface="Times New Roman" panose="02020603050405020304" pitchFamily="18" charset="0"/>
              </a:rPr>
              <a:t>. 2020;9(6):1870.</a:t>
            </a:r>
          </a:p>
          <a:p>
            <a:pPr marL="342900" marR="0" lvl="0" indent="-342900">
              <a:lnSpc>
                <a:spcPct val="107000"/>
              </a:lnSpc>
              <a:spcBef>
                <a:spcPts val="0"/>
              </a:spcBef>
              <a:spcAft>
                <a:spcPts val="0"/>
              </a:spcAft>
              <a:buFont typeface="+mj-lt"/>
              <a:buAutoNum type="arabicPeriod" startAt="52"/>
            </a:pPr>
            <a:r>
              <a:rPr lang="en-US" sz="900" dirty="0">
                <a:effectLst/>
                <a:ea typeface="Calibri" panose="020F0502020204030204" pitchFamily="34" charset="0"/>
                <a:cs typeface="Times New Roman" panose="02020603050405020304" pitchFamily="18" charset="0"/>
              </a:rPr>
              <a:t>Huber RM, De Ruysscher D, Hoffmann H, Reu S, Tufman A. Interdisciplinary multimodality management of stage III nonsmall cell lung cancer. </a:t>
            </a:r>
            <a:r>
              <a:rPr lang="en-US" sz="900" i="1" dirty="0">
                <a:effectLst/>
                <a:ea typeface="Calibri" panose="020F0502020204030204" pitchFamily="34" charset="0"/>
                <a:cs typeface="Times New Roman" panose="02020603050405020304" pitchFamily="18" charset="0"/>
              </a:rPr>
              <a:t>Eur Respir Rev</a:t>
            </a:r>
            <a:r>
              <a:rPr lang="en-US" sz="900" dirty="0">
                <a:effectLst/>
                <a:ea typeface="Calibri" panose="020F0502020204030204" pitchFamily="34" charset="0"/>
                <a:cs typeface="Times New Roman" panose="02020603050405020304" pitchFamily="18" charset="0"/>
              </a:rPr>
              <a:t>. 2019;28(152):190024.</a:t>
            </a:r>
          </a:p>
          <a:p>
            <a:pPr marL="342900" marR="0" lvl="0" indent="-342900">
              <a:lnSpc>
                <a:spcPct val="107000"/>
              </a:lnSpc>
              <a:spcBef>
                <a:spcPts val="0"/>
              </a:spcBef>
              <a:spcAft>
                <a:spcPts val="0"/>
              </a:spcAft>
              <a:buFont typeface="+mj-lt"/>
              <a:buAutoNum type="arabicPeriod" startAt="52"/>
            </a:pPr>
            <a:r>
              <a:rPr lang="en-US" sz="900" dirty="0">
                <a:effectLst/>
                <a:ea typeface="Calibri" panose="020F0502020204030204" pitchFamily="34" charset="0"/>
                <a:cs typeface="Times New Roman" panose="02020603050405020304" pitchFamily="18" charset="0"/>
              </a:rPr>
              <a:t>Cancer staging. American Cancer Society. Updated February 18, 2022. Accessed October 24, 2022. https://www.cancer.org/treatment/understanding-your-diagnosis/staging.html.</a:t>
            </a:r>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76</a:t>
            </a:fld>
            <a:endParaRPr lang="en-US" dirty="0"/>
          </a:p>
        </p:txBody>
      </p:sp>
    </p:spTree>
    <p:extLst>
      <p:ext uri="{BB962C8B-B14F-4D97-AF65-F5344CB8AC3E}">
        <p14:creationId xmlns:p14="http://schemas.microsoft.com/office/powerpoint/2010/main" val="21476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91FA-2799-46AA-9467-8F44CBDB398C}"/>
              </a:ext>
            </a:extLst>
          </p:cNvPr>
          <p:cNvSpPr>
            <a:spLocks noGrp="1"/>
          </p:cNvSpPr>
          <p:nvPr>
            <p:ph type="title"/>
          </p:nvPr>
        </p:nvSpPr>
        <p:spPr>
          <a:xfrm>
            <a:off x="365759" y="365760"/>
            <a:ext cx="10378440" cy="914400"/>
          </a:xfrm>
        </p:spPr>
        <p:txBody>
          <a:bodyPr>
            <a:normAutofit/>
          </a:bodyPr>
          <a:lstStyle/>
          <a:p>
            <a:r>
              <a:rPr lang="en-US" dirty="0"/>
              <a:t>References for Topic 5 (1 of 2)</a:t>
            </a:r>
          </a:p>
        </p:txBody>
      </p:sp>
      <p:sp>
        <p:nvSpPr>
          <p:cNvPr id="12" name="Slide Number Placeholder 11">
            <a:extLst>
              <a:ext uri="{FF2B5EF4-FFF2-40B4-BE49-F238E27FC236}">
                <a16:creationId xmlns:a16="http://schemas.microsoft.com/office/drawing/2014/main" id="{EB0C18BC-B9B2-474F-8250-843E49F54692}"/>
              </a:ext>
            </a:extLst>
          </p:cNvPr>
          <p:cNvSpPr>
            <a:spLocks noGrp="1"/>
          </p:cNvSpPr>
          <p:nvPr>
            <p:ph type="sldNum" sz="quarter" idx="12"/>
          </p:nvPr>
        </p:nvSpPr>
        <p:spPr/>
        <p:txBody>
          <a:bodyPr/>
          <a:lstStyle/>
          <a:p>
            <a:fld id="{B58DE5F1-E0F9-4CCA-92B7-7A6FC4DFEE14}" type="slidenum">
              <a:rPr lang="en-US" smtClean="0"/>
              <a:t>77</a:t>
            </a:fld>
            <a:endParaRPr lang="en-US" dirty="0"/>
          </a:p>
        </p:txBody>
      </p:sp>
      <p:sp>
        <p:nvSpPr>
          <p:cNvPr id="8" name="Content Placeholder 7">
            <a:extLst>
              <a:ext uri="{FF2B5EF4-FFF2-40B4-BE49-F238E27FC236}">
                <a16:creationId xmlns:a16="http://schemas.microsoft.com/office/drawing/2014/main" id="{55CE9A4C-B4C6-4196-B8AB-B1B15F79747C}"/>
              </a:ext>
            </a:extLst>
          </p:cNvPr>
          <p:cNvSpPr txBox="1">
            <a:spLocks/>
          </p:cNvSpPr>
          <p:nvPr/>
        </p:nvSpPr>
        <p:spPr>
          <a:xfrm>
            <a:off x="205105" y="1379622"/>
            <a:ext cx="11461115" cy="4718437"/>
          </a:xfrm>
          <a:prstGeom prst="rect">
            <a:avLst/>
          </a:prstGeom>
        </p:spPr>
        <p:txBody>
          <a:bodyPr vert="horz" lIns="0" tIns="0" rIns="0" bIns="0" numCol="2"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Yuan J, Hegde PS, Clynes R, et al. Novel technologies and emerging biomarkers for personalized cancer immunotherapy. </a:t>
            </a:r>
            <a:r>
              <a:rPr lang="en-US" sz="900" i="1" dirty="0">
                <a:effectLst/>
                <a:ea typeface="Calibri" panose="020F0502020204030204" pitchFamily="34" charset="0"/>
                <a:cs typeface="Times New Roman" panose="02020603050405020304" pitchFamily="18" charset="0"/>
              </a:rPr>
              <a:t>J Immunother Cancer</a:t>
            </a:r>
            <a:r>
              <a:rPr lang="en-US" sz="900" dirty="0">
                <a:effectLst/>
                <a:ea typeface="Calibri" panose="020F0502020204030204" pitchFamily="34" charset="0"/>
                <a:cs typeface="Times New Roman" panose="02020603050405020304" pitchFamily="18" charset="0"/>
              </a:rPr>
              <a:t>. 2016;4:3.</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Henry NL, Hayes DF. Cancer biomarkers. </a:t>
            </a:r>
            <a:r>
              <a:rPr lang="en-US" sz="900" i="1" dirty="0">
                <a:effectLst/>
                <a:ea typeface="Calibri" panose="020F0502020204030204" pitchFamily="34" charset="0"/>
                <a:cs typeface="Times New Roman" panose="02020603050405020304" pitchFamily="18" charset="0"/>
              </a:rPr>
              <a:t>Mol Oncol</a:t>
            </a:r>
            <a:r>
              <a:rPr lang="en-US" sz="900" dirty="0">
                <a:effectLst/>
                <a:ea typeface="Calibri" panose="020F0502020204030204" pitchFamily="34" charset="0"/>
                <a:cs typeface="Times New Roman" panose="02020603050405020304" pitchFamily="18" charset="0"/>
              </a:rPr>
              <a:t>. 2012;6(2):140-146.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Strimbu K, Tavel JA. What are biomarkers? </a:t>
            </a:r>
            <a:r>
              <a:rPr lang="en-US" sz="900" i="1" dirty="0">
                <a:effectLst/>
                <a:ea typeface="Calibri" panose="020F0502020204030204" pitchFamily="34" charset="0"/>
                <a:cs typeface="Times New Roman" panose="02020603050405020304" pitchFamily="18" charset="0"/>
              </a:rPr>
              <a:t>Curr Opin HIV AIDS</a:t>
            </a:r>
            <a:r>
              <a:rPr lang="en-US" sz="900" dirty="0">
                <a:effectLst/>
                <a:ea typeface="Calibri" panose="020F0502020204030204" pitchFamily="34" charset="0"/>
                <a:cs typeface="Times New Roman" panose="02020603050405020304" pitchFamily="18" charset="0"/>
              </a:rPr>
              <a:t>. 2010;5(6):463-466.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Sharma P, Allison JP. The future of immune checkpoint therapy.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2015;348(6230):56-61.</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Gibney GT, Weiner LM, Atkins MB. Predictive biomarkers for checkpoint inhibitor-based immunotherapy. </a:t>
            </a:r>
            <a:r>
              <a:rPr lang="en-US" sz="900" i="1" dirty="0">
                <a:effectLst/>
                <a:ea typeface="Calibri" panose="020F0502020204030204" pitchFamily="34" charset="0"/>
                <a:cs typeface="Times New Roman" panose="02020603050405020304" pitchFamily="18" charset="0"/>
              </a:rPr>
              <a:t>Lancet Oncol</a:t>
            </a:r>
            <a:r>
              <a:rPr lang="en-US" sz="900" dirty="0">
                <a:effectLst/>
                <a:ea typeface="Calibri" panose="020F0502020204030204" pitchFamily="34" charset="0"/>
                <a:cs typeface="Times New Roman" panose="02020603050405020304" pitchFamily="18" charset="0"/>
              </a:rPr>
              <a:t>. 2016;17(12):e542-e551.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Whiteside TL. Immune responses to cancer: are they potential biomarkers of prognosis? </a:t>
            </a:r>
            <a:r>
              <a:rPr lang="en-US" sz="900" i="1" dirty="0">
                <a:effectLst/>
                <a:ea typeface="Calibri" panose="020F0502020204030204" pitchFamily="34" charset="0"/>
                <a:cs typeface="Times New Roman" panose="02020603050405020304" pitchFamily="18" charset="0"/>
              </a:rPr>
              <a:t>Front Oncol</a:t>
            </a:r>
            <a:r>
              <a:rPr lang="en-US" sz="900" dirty="0">
                <a:effectLst/>
                <a:ea typeface="Calibri" panose="020F0502020204030204" pitchFamily="34" charset="0"/>
                <a:cs typeface="Times New Roman" panose="02020603050405020304" pitchFamily="18" charset="0"/>
              </a:rPr>
              <a:t>. 2013;3:1-8.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Ballman KV. Biomarker: predictive or prognostic? </a:t>
            </a:r>
            <a:r>
              <a:rPr lang="en-US" sz="900" i="1" dirty="0">
                <a:effectLst/>
                <a:ea typeface="Calibri" panose="020F0502020204030204" pitchFamily="34" charset="0"/>
                <a:cs typeface="Times New Roman" panose="02020603050405020304" pitchFamily="18" charset="0"/>
              </a:rPr>
              <a:t>J Clin Oncol</a:t>
            </a:r>
            <a:r>
              <a:rPr lang="en-US" sz="900" dirty="0">
                <a:effectLst/>
                <a:ea typeface="Calibri" panose="020F0502020204030204" pitchFamily="34" charset="0"/>
                <a:cs typeface="Times New Roman" panose="02020603050405020304" pitchFamily="18" charset="0"/>
              </a:rPr>
              <a:t>. 2015;33(33):3968-3971.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US Food and Drug Administration. About biomarkers. www.fda.gov/Drugs/DevelopmentApprovalProcess/DrugDevelopmentToolsQualificationProgram/BiomarkerQualificationProgram/ucm535922.htm. Accessed August 1, 2017.</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Gainor JF, Longo DL, Chabner BA. Pharmacodynamic biomarkers: falling short of the mark?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2014;20(10):2587-2594.</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Kluger HM, Zito CR, Barr ML, et al. Characterization of PD-L1 expression and associated T-cell infiltrates in metastatic melanoma samples from variable anatomic sites.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2015;21(13):3052-3060.</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Van Allen EM, Wagle N, Levy MA. Clinical analysis and interpretation of cancer genome data. </a:t>
            </a:r>
            <a:r>
              <a:rPr lang="en-US" sz="900" i="1" dirty="0">
                <a:effectLst/>
                <a:ea typeface="Calibri" panose="020F0502020204030204" pitchFamily="34" charset="0"/>
                <a:cs typeface="Times New Roman" panose="02020603050405020304" pitchFamily="18" charset="0"/>
              </a:rPr>
              <a:t>J Clin Oncol</a:t>
            </a:r>
            <a:r>
              <a:rPr lang="en-US" sz="900" dirty="0">
                <a:effectLst/>
                <a:ea typeface="Calibri" panose="020F0502020204030204" pitchFamily="34" charset="0"/>
                <a:cs typeface="Times New Roman" panose="02020603050405020304" pitchFamily="18" charset="0"/>
              </a:rPr>
              <a:t>. 2013;31(15):1825-1833.</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Keller L, Belloum Y, Wikman H, Pantel K. Clinical relevance of blood-based ctDNA analysis: mutation detection and beyond. </a:t>
            </a:r>
            <a:r>
              <a:rPr lang="en-US" sz="900" i="1" dirty="0">
                <a:effectLst/>
                <a:ea typeface="Calibri" panose="020F0502020204030204" pitchFamily="34" charset="0"/>
                <a:cs typeface="Times New Roman" panose="02020603050405020304" pitchFamily="18" charset="0"/>
              </a:rPr>
              <a:t>Br J Cancer</a:t>
            </a:r>
            <a:r>
              <a:rPr lang="en-US" sz="900" dirty="0">
                <a:effectLst/>
                <a:ea typeface="Calibri" panose="020F0502020204030204" pitchFamily="34" charset="0"/>
                <a:cs typeface="Times New Roman" panose="02020603050405020304" pitchFamily="18" charset="0"/>
              </a:rPr>
              <a:t>. 2021. doi:10.1038/s41416-020-01047-5.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Heitzer E, Perakis S, Geigl JB, Speicher MR. The potential of liquid biopsies for the early detection of cancer. </a:t>
            </a:r>
            <a:r>
              <a:rPr lang="en-US" sz="900" i="1" dirty="0">
                <a:effectLst/>
                <a:ea typeface="Calibri" panose="020F0502020204030204" pitchFamily="34" charset="0"/>
                <a:cs typeface="Times New Roman" panose="02020603050405020304" pitchFamily="18" charset="0"/>
              </a:rPr>
              <a:t>NPJ Precis Oncol</a:t>
            </a:r>
            <a:r>
              <a:rPr lang="en-US" sz="900" dirty="0">
                <a:effectLst/>
                <a:ea typeface="Calibri" panose="020F0502020204030204" pitchFamily="34" charset="0"/>
                <a:cs typeface="Times New Roman" panose="02020603050405020304" pitchFamily="18" charset="0"/>
              </a:rPr>
              <a:t>. 2017;1:36. doi:10.1038/s41698-017-0039-5.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Pantel K, Alix-Panabieres C. Liquid biopsy and minimal residual disease — latest advances and implications for cure. </a:t>
            </a:r>
            <a:r>
              <a:rPr lang="en-US" sz="900" i="1" dirty="0">
                <a:effectLst/>
                <a:ea typeface="Calibri" panose="020F0502020204030204" pitchFamily="34" charset="0"/>
                <a:cs typeface="Times New Roman" panose="02020603050405020304" pitchFamily="18" charset="0"/>
              </a:rPr>
              <a:t>Nat Rev Clin Oncol</a:t>
            </a:r>
            <a:r>
              <a:rPr lang="en-US" sz="900" dirty="0">
                <a:effectLst/>
                <a:ea typeface="Calibri" panose="020F0502020204030204" pitchFamily="34" charset="0"/>
                <a:cs typeface="Times New Roman" panose="02020603050405020304" pitchFamily="18" charset="0"/>
              </a:rPr>
              <a:t>. 2019;16:409-424.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Sanmamed MF, Carranza-Rua O, Alfaro C, et al. Serum interleukin-8 reflects tumor burden and treatment response across malignancies of multiple tissue origins.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2014. doi:10.1158/1078-0432.CCR-13-3202.</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Ma W, Gilligan BM, Yuan J, et al. Current status and perspectives in translational biomarker research for PD-1/PD-L1 immune checkpoint blockade therapy. </a:t>
            </a:r>
            <a:r>
              <a:rPr lang="en-US" sz="900" i="1" dirty="0">
                <a:effectLst/>
                <a:ea typeface="Calibri" panose="020F0502020204030204" pitchFamily="34" charset="0"/>
                <a:cs typeface="Times New Roman" panose="02020603050405020304" pitchFamily="18" charset="0"/>
              </a:rPr>
              <a:t>J Hematol Oncol</a:t>
            </a:r>
            <a:r>
              <a:rPr lang="en-US" sz="900" dirty="0">
                <a:effectLst/>
                <a:ea typeface="Calibri" panose="020F0502020204030204" pitchFamily="34" charset="0"/>
                <a:cs typeface="Times New Roman" panose="02020603050405020304" pitchFamily="18" charset="0"/>
              </a:rPr>
              <a:t>. 2016;9(1);47.</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Stein JE, Soni A, Danilova L, et al. Major pathologic response on biopsy (MPRbx) in patients with advanced melanoma treated with anti-PD-1: evidence for an early, on-therapy biomarker of response. </a:t>
            </a:r>
            <a:r>
              <a:rPr lang="en-US" sz="900" i="1" dirty="0">
                <a:effectLst/>
                <a:ea typeface="Calibri" panose="020F0502020204030204" pitchFamily="34" charset="0"/>
                <a:cs typeface="Times New Roman" panose="02020603050405020304" pitchFamily="18" charset="0"/>
              </a:rPr>
              <a:t>Ann Oncol</a:t>
            </a:r>
            <a:r>
              <a:rPr lang="en-US" sz="900" dirty="0">
                <a:effectLst/>
                <a:ea typeface="Calibri" panose="020F0502020204030204" pitchFamily="34" charset="0"/>
                <a:cs typeface="Times New Roman" panose="02020603050405020304" pitchFamily="18" charset="0"/>
              </a:rPr>
              <a:t>. 2019;30(4):589-596. </a:t>
            </a:r>
          </a:p>
          <a:p>
            <a:pPr marL="342900" marR="0" lvl="0" indent="-342900">
              <a:lnSpc>
                <a:spcPct val="107000"/>
              </a:lnSpc>
              <a:spcBef>
                <a:spcPts val="0"/>
              </a:spcBef>
              <a:buFont typeface="+mj-lt"/>
              <a:buAutoNum type="arabicPeriod"/>
            </a:pPr>
            <a:endParaRPr lang="en-US" sz="900" dirty="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mj-lt"/>
              <a:buAutoNum type="arabicPeriod"/>
            </a:pPr>
            <a:endParaRPr lang="en-US" sz="9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Hamilton PW, Bankhead P, Wang Y, et al. Digital pathology and image analysis in tissue biomarker research. </a:t>
            </a:r>
            <a:r>
              <a:rPr lang="en-US" sz="900" i="1" dirty="0">
                <a:effectLst/>
                <a:ea typeface="Calibri" panose="020F0502020204030204" pitchFamily="34" charset="0"/>
                <a:cs typeface="Times New Roman" panose="02020603050405020304" pitchFamily="18" charset="0"/>
              </a:rPr>
              <a:t>Methods</a:t>
            </a:r>
            <a:r>
              <a:rPr lang="en-US" sz="900" dirty="0">
                <a:effectLst/>
                <a:ea typeface="Calibri" panose="020F0502020204030204" pitchFamily="34" charset="0"/>
                <a:cs typeface="Times New Roman" panose="02020603050405020304" pitchFamily="18" charset="0"/>
              </a:rPr>
              <a:t>. 2014;70(1):59-73.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Koelzer VH, Sirinukunwattana K, Rittscher J, Mertz KD. Precision immunoprofiling by image analysis and artificial intelligence. </a:t>
            </a:r>
            <a:r>
              <a:rPr lang="en-US" sz="900" i="1" dirty="0">
                <a:effectLst/>
                <a:ea typeface="Calibri" panose="020F0502020204030204" pitchFamily="34" charset="0"/>
                <a:cs typeface="Times New Roman" panose="02020603050405020304" pitchFamily="18" charset="0"/>
              </a:rPr>
              <a:t>Virchows Archiv</a:t>
            </a:r>
            <a:r>
              <a:rPr lang="en-US" sz="900" dirty="0">
                <a:effectLst/>
                <a:ea typeface="Calibri" panose="020F0502020204030204" pitchFamily="34" charset="0"/>
                <a:cs typeface="Times New Roman" panose="02020603050405020304" pitchFamily="18" charset="0"/>
              </a:rPr>
              <a:t>. 2019;474:511-522.</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Dhodapkar MV, Dhodapkar KM, Palucka AK. Interactions of tumor cells with dendritic cells: balancing immunity and tolerance. </a:t>
            </a:r>
            <a:r>
              <a:rPr lang="en-US" sz="900" i="1" dirty="0">
                <a:effectLst/>
                <a:ea typeface="Calibri" panose="020F0502020204030204" pitchFamily="34" charset="0"/>
                <a:cs typeface="Times New Roman" panose="02020603050405020304" pitchFamily="18" charset="0"/>
              </a:rPr>
              <a:t>Cell Death Differ</a:t>
            </a:r>
            <a:r>
              <a:rPr lang="en-US" sz="900" dirty="0">
                <a:effectLst/>
                <a:ea typeface="Calibri" panose="020F0502020204030204" pitchFamily="34" charset="0"/>
                <a:cs typeface="Times New Roman" panose="02020603050405020304" pitchFamily="18" charset="0"/>
              </a:rPr>
              <a:t>. 2008;15(1):39-50.</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Storni T, Lechner F, Erdmann I, et al. Critical role for activation of antigen-presenting cells in priming of cytotoxic T cell responses after vaccination with virus-like particles. </a:t>
            </a:r>
            <a:r>
              <a:rPr lang="en-US" sz="900" i="1" dirty="0">
                <a:effectLst/>
                <a:ea typeface="Calibri" panose="020F0502020204030204" pitchFamily="34" charset="0"/>
                <a:cs typeface="Times New Roman" panose="02020603050405020304" pitchFamily="18" charset="0"/>
              </a:rPr>
              <a:t>J Immunol</a:t>
            </a:r>
            <a:r>
              <a:rPr lang="en-US" sz="900" dirty="0">
                <a:effectLst/>
                <a:ea typeface="Calibri" panose="020F0502020204030204" pitchFamily="34" charset="0"/>
                <a:cs typeface="Times New Roman" panose="02020603050405020304" pitchFamily="18" charset="0"/>
              </a:rPr>
              <a:t>. 2002;168(6):2880-2886.</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Warrington R, Watson W, Kim HL, Antonetti FR. An introduction to immunology and immunopathology. </a:t>
            </a:r>
            <a:r>
              <a:rPr lang="en-US" sz="900" i="1" dirty="0">
                <a:effectLst/>
                <a:ea typeface="Calibri" panose="020F0502020204030204" pitchFamily="34" charset="0"/>
                <a:cs typeface="Times New Roman" panose="02020603050405020304" pitchFamily="18" charset="0"/>
              </a:rPr>
              <a:t>Allergy Asthma Clin Immunol</a:t>
            </a:r>
            <a:r>
              <a:rPr lang="en-US" sz="900" dirty="0">
                <a:effectLst/>
                <a:ea typeface="Calibri" panose="020F0502020204030204" pitchFamily="34" charset="0"/>
                <a:cs typeface="Times New Roman" panose="02020603050405020304" pitchFamily="18" charset="0"/>
              </a:rPr>
              <a:t>. 2011;7(suppl 1):S1. doi:10.1186/1710-1492-7-S1-S1.</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Chalmers ZR, Connelly CF, Fabrizio D, et al. Analysis of 100,000 human cancer genomes reveals the landscape of tumor mutational burden. </a:t>
            </a:r>
            <a:r>
              <a:rPr lang="en-US" sz="900" i="1" dirty="0">
                <a:effectLst/>
                <a:ea typeface="Calibri" panose="020F0502020204030204" pitchFamily="34" charset="0"/>
                <a:cs typeface="Times New Roman" panose="02020603050405020304" pitchFamily="18" charset="0"/>
              </a:rPr>
              <a:t>Genome Med</a:t>
            </a:r>
            <a:r>
              <a:rPr lang="en-US" sz="900" dirty="0">
                <a:effectLst/>
                <a:ea typeface="Calibri" panose="020F0502020204030204" pitchFamily="34" charset="0"/>
                <a:cs typeface="Times New Roman" panose="02020603050405020304" pitchFamily="18" charset="0"/>
              </a:rPr>
              <a:t>. 2017;9(1):34.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Stratton MR, Campbell PJ, Futreal PA. The cancer genome. </a:t>
            </a:r>
            <a:r>
              <a:rPr lang="en-US" sz="900" i="1" dirty="0">
                <a:effectLst/>
                <a:ea typeface="Calibri" panose="020F0502020204030204" pitchFamily="34" charset="0"/>
                <a:cs typeface="Times New Roman" panose="02020603050405020304" pitchFamily="18" charset="0"/>
              </a:rPr>
              <a:t>Nature</a:t>
            </a:r>
            <a:r>
              <a:rPr lang="en-US" sz="900" dirty="0">
                <a:effectLst/>
                <a:ea typeface="Calibri" panose="020F0502020204030204" pitchFamily="34" charset="0"/>
                <a:cs typeface="Times New Roman" panose="02020603050405020304" pitchFamily="18" charset="0"/>
              </a:rPr>
              <a:t>. 2009;458(7239):719-724.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Vilar E, Gruber SB. Microsatellite instability in colorectal cancer—the stable evidence. </a:t>
            </a:r>
            <a:r>
              <a:rPr lang="en-US" sz="900" i="1" dirty="0">
                <a:effectLst/>
                <a:ea typeface="Calibri" panose="020F0502020204030204" pitchFamily="34" charset="0"/>
                <a:cs typeface="Times New Roman" panose="02020603050405020304" pitchFamily="18" charset="0"/>
              </a:rPr>
              <a:t>Nat Rev Clin Oncol</a:t>
            </a:r>
            <a:r>
              <a:rPr lang="en-US" sz="900" dirty="0">
                <a:effectLst/>
                <a:ea typeface="Calibri" panose="020F0502020204030204" pitchFamily="34" charset="0"/>
                <a:cs typeface="Times New Roman" panose="02020603050405020304" pitchFamily="18" charset="0"/>
              </a:rPr>
              <a:t>. 2010;7(3):153-162. </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Hause RJ, Pritchard CC, Shendure J, Salipante SJ. Classification and characterization of microsatellite instability across 18 cancer types. </a:t>
            </a:r>
            <a:r>
              <a:rPr lang="en-US" sz="900" i="1" dirty="0">
                <a:effectLst/>
                <a:ea typeface="Calibri" panose="020F0502020204030204" pitchFamily="34" charset="0"/>
                <a:cs typeface="Times New Roman" panose="02020603050405020304" pitchFamily="18" charset="0"/>
              </a:rPr>
              <a:t>Nat Med</a:t>
            </a:r>
            <a:r>
              <a:rPr lang="en-US" sz="900" dirty="0">
                <a:effectLst/>
                <a:ea typeface="Calibri" panose="020F0502020204030204" pitchFamily="34" charset="0"/>
                <a:cs typeface="Times New Roman" panose="02020603050405020304" pitchFamily="18" charset="0"/>
              </a:rPr>
              <a:t>. 2016;22(11):1342-1350.</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Walker MS, Hughes TA. Messenger RNA expression profiling using DNA microarray technology: diagnostic tool, scientific analysis or un-interpretable data? (review). </a:t>
            </a:r>
            <a:r>
              <a:rPr lang="en-US" sz="900" i="1" dirty="0">
                <a:effectLst/>
                <a:ea typeface="Calibri" panose="020F0502020204030204" pitchFamily="34" charset="0"/>
                <a:cs typeface="Times New Roman" panose="02020603050405020304" pitchFamily="18" charset="0"/>
              </a:rPr>
              <a:t>Int J Mol Med</a:t>
            </a:r>
            <a:r>
              <a:rPr lang="en-US" sz="900" dirty="0">
                <a:effectLst/>
                <a:ea typeface="Calibri" panose="020F0502020204030204" pitchFamily="34" charset="0"/>
                <a:cs typeface="Times New Roman" panose="02020603050405020304" pitchFamily="18" charset="0"/>
              </a:rPr>
              <a:t>. 2008;21(1):13-17.</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Linsley PS, Chaussabel D, Speake C. The relationship of immune cell signatures to patient survival varies within and between tumor types. </a:t>
            </a:r>
            <a:r>
              <a:rPr lang="en-US" sz="900" i="1" dirty="0" err="1">
                <a:effectLst/>
                <a:ea typeface="Calibri" panose="020F0502020204030204" pitchFamily="34" charset="0"/>
                <a:cs typeface="Times New Roman" panose="02020603050405020304" pitchFamily="18" charset="0"/>
              </a:rPr>
              <a:t>PLoS</a:t>
            </a:r>
            <a:r>
              <a:rPr lang="en-US" sz="900" i="1" dirty="0">
                <a:effectLst/>
                <a:ea typeface="Calibri" panose="020F0502020204030204" pitchFamily="34" charset="0"/>
                <a:cs typeface="Times New Roman" panose="02020603050405020304" pitchFamily="18" charset="0"/>
              </a:rPr>
              <a:t> One</a:t>
            </a:r>
            <a:r>
              <a:rPr lang="en-US" sz="900" dirty="0">
                <a:effectLst/>
                <a:ea typeface="Calibri" panose="020F0502020204030204" pitchFamily="34" charset="0"/>
                <a:cs typeface="Times New Roman" panose="02020603050405020304" pitchFamily="18" charset="0"/>
              </a:rPr>
              <a:t>. 2015. doi:10.1371/journal.pone.0138726.</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Richman S. Deficient mismatch repair: read all about it (review). </a:t>
            </a:r>
            <a:r>
              <a:rPr lang="en-US" sz="900" i="1" dirty="0">
                <a:effectLst/>
                <a:ea typeface="Calibri" panose="020F0502020204030204" pitchFamily="34" charset="0"/>
                <a:cs typeface="Times New Roman" panose="02020603050405020304" pitchFamily="18" charset="0"/>
              </a:rPr>
              <a:t>Int J Oncol</a:t>
            </a:r>
            <a:r>
              <a:rPr lang="en-US" sz="900" dirty="0">
                <a:effectLst/>
                <a:ea typeface="Calibri" panose="020F0502020204030204" pitchFamily="34" charset="0"/>
                <a:cs typeface="Times New Roman" panose="02020603050405020304" pitchFamily="18" charset="0"/>
              </a:rPr>
              <a:t>. 2015;47(4):1189-1202.</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Murphy KM, Zhang S, Geiger T, et al. Comparison of the microsatellite instability analysis system and the Bethesda panel for the determination of microsatellite instability in colorectal cancers. </a:t>
            </a:r>
            <a:r>
              <a:rPr lang="en-US" sz="900" i="1" dirty="0">
                <a:effectLst/>
                <a:ea typeface="Calibri" panose="020F0502020204030204" pitchFamily="34" charset="0"/>
                <a:cs typeface="Times New Roman" panose="02020603050405020304" pitchFamily="18" charset="0"/>
              </a:rPr>
              <a:t>J Mol </a:t>
            </a:r>
            <a:r>
              <a:rPr lang="en-US" sz="900" i="1" dirty="0" err="1">
                <a:effectLst/>
                <a:ea typeface="Calibri" panose="020F0502020204030204" pitchFamily="34" charset="0"/>
                <a:cs typeface="Times New Roman" panose="02020603050405020304" pitchFamily="18" charset="0"/>
              </a:rPr>
              <a:t>Diagn</a:t>
            </a:r>
            <a:r>
              <a:rPr lang="en-US" sz="900" dirty="0">
                <a:effectLst/>
                <a:ea typeface="Calibri" panose="020F0502020204030204" pitchFamily="34" charset="0"/>
                <a:cs typeface="Times New Roman" panose="02020603050405020304" pitchFamily="18" charset="0"/>
              </a:rPr>
              <a:t>. 2006;8(3):305-311.</a:t>
            </a:r>
          </a:p>
          <a:p>
            <a:pPr marL="342900" marR="0" lvl="0" indent="-342900">
              <a:lnSpc>
                <a:spcPct val="107000"/>
              </a:lnSpc>
              <a:spcBef>
                <a:spcPts val="0"/>
              </a:spcBef>
              <a:buFont typeface="+mj-lt"/>
              <a:buAutoNum type="arabicPeriod"/>
            </a:pPr>
            <a:r>
              <a:rPr lang="en-US" sz="900" dirty="0" err="1">
                <a:effectLst/>
                <a:ea typeface="Calibri" panose="020F0502020204030204" pitchFamily="34" charset="0"/>
                <a:cs typeface="Times New Roman" panose="02020603050405020304" pitchFamily="18" charset="0"/>
              </a:rPr>
              <a:t>Galon</a:t>
            </a:r>
            <a:r>
              <a:rPr lang="en-US" sz="900" dirty="0">
                <a:effectLst/>
                <a:ea typeface="Calibri" panose="020F0502020204030204" pitchFamily="34" charset="0"/>
                <a:cs typeface="Times New Roman" panose="02020603050405020304" pitchFamily="18" charset="0"/>
              </a:rPr>
              <a:t> J, Angell HK, </a:t>
            </a:r>
            <a:r>
              <a:rPr lang="en-US" sz="900" dirty="0" err="1">
                <a:effectLst/>
                <a:ea typeface="Calibri" panose="020F0502020204030204" pitchFamily="34" charset="0"/>
                <a:cs typeface="Times New Roman" panose="02020603050405020304" pitchFamily="18" charset="0"/>
              </a:rPr>
              <a:t>Bedognetti</a:t>
            </a:r>
            <a:r>
              <a:rPr lang="en-US" sz="900" dirty="0">
                <a:effectLst/>
                <a:ea typeface="Calibri" panose="020F0502020204030204" pitchFamily="34" charset="0"/>
                <a:cs typeface="Times New Roman" panose="02020603050405020304" pitchFamily="18" charset="0"/>
              </a:rPr>
              <a:t> D, </a:t>
            </a:r>
            <a:r>
              <a:rPr lang="en-US" sz="900" dirty="0" err="1">
                <a:effectLst/>
                <a:ea typeface="Calibri" panose="020F0502020204030204" pitchFamily="34" charset="0"/>
                <a:cs typeface="Times New Roman" panose="02020603050405020304" pitchFamily="18" charset="0"/>
              </a:rPr>
              <a:t>Marincola</a:t>
            </a:r>
            <a:r>
              <a:rPr lang="en-US" sz="900" dirty="0">
                <a:effectLst/>
                <a:ea typeface="Calibri" panose="020F0502020204030204" pitchFamily="34" charset="0"/>
                <a:cs typeface="Times New Roman" panose="02020603050405020304" pitchFamily="18" charset="0"/>
              </a:rPr>
              <a:t> FM. The continuum of cancer immunosurveillance: prognostic, predictive, and mechanistic signatures.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2013;39(1):11-26. </a:t>
            </a:r>
          </a:p>
          <a:p>
            <a:pPr marL="342900" marR="0" lvl="0" indent="-342900">
              <a:lnSpc>
                <a:spcPct val="107000"/>
              </a:lnSpc>
              <a:spcBef>
                <a:spcPts val="0"/>
              </a:spcBef>
              <a:buFont typeface="+mj-lt"/>
              <a:buAutoNum type="arabicPeriod"/>
            </a:pPr>
            <a:r>
              <a:rPr lang="en-US" sz="900" dirty="0" err="1">
                <a:effectLst/>
                <a:ea typeface="Calibri" panose="020F0502020204030204" pitchFamily="34" charset="0"/>
                <a:cs typeface="Times New Roman" panose="02020603050405020304" pitchFamily="18" charset="0"/>
              </a:rPr>
              <a:t>Masucci</a:t>
            </a:r>
            <a:r>
              <a:rPr lang="en-US" sz="900" dirty="0">
                <a:effectLst/>
                <a:ea typeface="Calibri" panose="020F0502020204030204" pitchFamily="34" charset="0"/>
                <a:cs typeface="Times New Roman" panose="02020603050405020304" pitchFamily="18" charset="0"/>
              </a:rPr>
              <a:t> GV, </a:t>
            </a:r>
            <a:r>
              <a:rPr lang="en-US" sz="900" dirty="0" err="1">
                <a:effectLst/>
                <a:ea typeface="Calibri" panose="020F0502020204030204" pitchFamily="34" charset="0"/>
                <a:cs typeface="Times New Roman" panose="02020603050405020304" pitchFamily="18" charset="0"/>
              </a:rPr>
              <a:t>Cesano</a:t>
            </a:r>
            <a:r>
              <a:rPr lang="en-US" sz="900" dirty="0">
                <a:effectLst/>
                <a:ea typeface="Calibri" panose="020F0502020204030204" pitchFamily="34" charset="0"/>
                <a:cs typeface="Times New Roman" panose="02020603050405020304" pitchFamily="18" charset="0"/>
              </a:rPr>
              <a:t> A, Hawtin R, et al. Validation of biomarkers to predict response to immunotherapy in cancer: Volume I — pre-analytical and analytical validation</a:t>
            </a:r>
            <a:r>
              <a:rPr lang="en-US" sz="900" i="1" dirty="0">
                <a:effectLst/>
                <a:ea typeface="Calibri" panose="020F0502020204030204" pitchFamily="34" charset="0"/>
                <a:cs typeface="Times New Roman" panose="02020603050405020304" pitchFamily="18" charset="0"/>
              </a:rPr>
              <a:t>. J </a:t>
            </a:r>
            <a:r>
              <a:rPr lang="en-US" sz="900" i="1" dirty="0" err="1">
                <a:effectLst/>
                <a:ea typeface="Calibri" panose="020F0502020204030204" pitchFamily="34" charset="0"/>
                <a:cs typeface="Times New Roman" panose="02020603050405020304" pitchFamily="18" charset="0"/>
              </a:rPr>
              <a:t>Immunother</a:t>
            </a:r>
            <a:r>
              <a:rPr lang="en-US" sz="900" i="1" dirty="0">
                <a:effectLst/>
                <a:ea typeface="Calibri" panose="020F0502020204030204" pitchFamily="34" charset="0"/>
                <a:cs typeface="Times New Roman" panose="02020603050405020304" pitchFamily="18" charset="0"/>
              </a:rPr>
              <a:t> Cancer</a:t>
            </a:r>
            <a:r>
              <a:rPr lang="en-US" sz="900" dirty="0">
                <a:effectLst/>
                <a:ea typeface="Calibri" panose="020F0502020204030204" pitchFamily="34" charset="0"/>
                <a:cs typeface="Times New Roman" panose="02020603050405020304" pitchFamily="18" charset="0"/>
              </a:rPr>
              <a:t>. 2016;4:76.</a:t>
            </a:r>
          </a:p>
          <a:p>
            <a:pPr marL="342900" marR="0" lvl="0" indent="-342900">
              <a:lnSpc>
                <a:spcPct val="107000"/>
              </a:lnSpc>
              <a:spcBef>
                <a:spcPts val="0"/>
              </a:spcBef>
              <a:buFont typeface="+mj-lt"/>
              <a:buAutoNum type="arabicPeriod"/>
            </a:pPr>
            <a:r>
              <a:rPr lang="en-US" sz="900" dirty="0">
                <a:effectLst/>
                <a:ea typeface="Calibri" panose="020F0502020204030204" pitchFamily="34" charset="0"/>
                <a:cs typeface="Times New Roman" panose="02020603050405020304" pitchFamily="18" charset="0"/>
              </a:rPr>
              <a:t>Hegde PS, </a:t>
            </a:r>
            <a:r>
              <a:rPr lang="en-US" sz="900" dirty="0" err="1">
                <a:effectLst/>
                <a:ea typeface="Calibri" panose="020F0502020204030204" pitchFamily="34" charset="0"/>
                <a:cs typeface="Times New Roman" panose="02020603050405020304" pitchFamily="18" charset="0"/>
              </a:rPr>
              <a:t>Karanikas</a:t>
            </a:r>
            <a:r>
              <a:rPr lang="en-US" sz="900" dirty="0">
                <a:effectLst/>
                <a:ea typeface="Calibri" panose="020F0502020204030204" pitchFamily="34" charset="0"/>
                <a:cs typeface="Times New Roman" panose="02020603050405020304" pitchFamily="18" charset="0"/>
              </a:rPr>
              <a:t> V, Evers S. The where, the when, and the how of immune monitoring for cancer immunotherapies in the era of checkpoint inhibition.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2016;22(8):1865-1874. </a:t>
            </a:r>
          </a:p>
          <a:p>
            <a:pPr marL="342900" marR="0" lvl="0" indent="-342900">
              <a:lnSpc>
                <a:spcPct val="107000"/>
              </a:lnSpc>
              <a:spcBef>
                <a:spcPts val="0"/>
              </a:spcBef>
              <a:buFont typeface="+mj-lt"/>
              <a:buAutoNum type="arabicPeriod"/>
            </a:pPr>
            <a:endParaRPr lang="en-US" sz="9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mj-lt"/>
              <a:buAutoNum type="arabicPeriod"/>
            </a:pPr>
            <a:endParaRPr lang="en-US" sz="9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771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91FA-2799-46AA-9467-8F44CBDB398C}"/>
              </a:ext>
            </a:extLst>
          </p:cNvPr>
          <p:cNvSpPr>
            <a:spLocks noGrp="1"/>
          </p:cNvSpPr>
          <p:nvPr>
            <p:ph type="title"/>
          </p:nvPr>
        </p:nvSpPr>
        <p:spPr>
          <a:xfrm>
            <a:off x="365759" y="365760"/>
            <a:ext cx="10378440" cy="914400"/>
          </a:xfrm>
        </p:spPr>
        <p:txBody>
          <a:bodyPr>
            <a:normAutofit/>
          </a:bodyPr>
          <a:lstStyle/>
          <a:p>
            <a:r>
              <a:rPr lang="en-US" dirty="0"/>
              <a:t>References for Topic 5 (2 of 2)</a:t>
            </a:r>
          </a:p>
        </p:txBody>
      </p:sp>
      <p:sp>
        <p:nvSpPr>
          <p:cNvPr id="12" name="Slide Number Placeholder 11">
            <a:extLst>
              <a:ext uri="{FF2B5EF4-FFF2-40B4-BE49-F238E27FC236}">
                <a16:creationId xmlns:a16="http://schemas.microsoft.com/office/drawing/2014/main" id="{EB0C18BC-B9B2-474F-8250-843E49F54692}"/>
              </a:ext>
            </a:extLst>
          </p:cNvPr>
          <p:cNvSpPr>
            <a:spLocks noGrp="1"/>
          </p:cNvSpPr>
          <p:nvPr>
            <p:ph type="sldNum" sz="quarter" idx="12"/>
          </p:nvPr>
        </p:nvSpPr>
        <p:spPr/>
        <p:txBody>
          <a:bodyPr/>
          <a:lstStyle/>
          <a:p>
            <a:fld id="{B58DE5F1-E0F9-4CCA-92B7-7A6FC4DFEE14}" type="slidenum">
              <a:rPr lang="en-US" smtClean="0"/>
              <a:t>78</a:t>
            </a:fld>
            <a:endParaRPr lang="en-US" dirty="0"/>
          </a:p>
        </p:txBody>
      </p:sp>
      <p:sp>
        <p:nvSpPr>
          <p:cNvPr id="8" name="Content Placeholder 7">
            <a:extLst>
              <a:ext uri="{FF2B5EF4-FFF2-40B4-BE49-F238E27FC236}">
                <a16:creationId xmlns:a16="http://schemas.microsoft.com/office/drawing/2014/main" id="{55CE9A4C-B4C6-4196-B8AB-B1B15F79747C}"/>
              </a:ext>
            </a:extLst>
          </p:cNvPr>
          <p:cNvSpPr txBox="1">
            <a:spLocks/>
          </p:cNvSpPr>
          <p:nvPr/>
        </p:nvSpPr>
        <p:spPr>
          <a:xfrm>
            <a:off x="205105" y="1506354"/>
            <a:ext cx="11461115" cy="4834288"/>
          </a:xfrm>
          <a:prstGeom prst="rect">
            <a:avLst/>
          </a:prstGeom>
        </p:spPr>
        <p:txBody>
          <a:bodyPr vert="horz" lIns="0" tIns="0" rIns="0" bIns="0" numCol="2"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Taube JM, Klein A, </a:t>
            </a:r>
            <a:r>
              <a:rPr lang="en-US" sz="900" dirty="0" err="1">
                <a:effectLst/>
                <a:ea typeface="Calibri" panose="020F0502020204030204" pitchFamily="34" charset="0"/>
                <a:cs typeface="Times New Roman" panose="02020603050405020304" pitchFamily="18" charset="0"/>
              </a:rPr>
              <a:t>Brahmer</a:t>
            </a:r>
            <a:r>
              <a:rPr lang="en-US" sz="900" dirty="0">
                <a:effectLst/>
                <a:ea typeface="Calibri" panose="020F0502020204030204" pitchFamily="34" charset="0"/>
                <a:cs typeface="Times New Roman" panose="02020603050405020304" pitchFamily="18" charset="0"/>
              </a:rPr>
              <a:t> JR, et al. Association of PD-1, PD-1 ligands, and other features of the tumor immune microenvironment with response to anti–PD-1 therapy.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2014;20(19):5064-5074.</a:t>
            </a:r>
          </a:p>
          <a:p>
            <a:pPr marL="342900" marR="0" lvl="0" indent="-342900">
              <a:lnSpc>
                <a:spcPct val="107000"/>
              </a:lnSpc>
              <a:spcBef>
                <a:spcPts val="0"/>
              </a:spcBef>
              <a:spcAft>
                <a:spcPts val="0"/>
              </a:spcAft>
              <a:buFont typeface="+mj-lt"/>
              <a:buAutoNum type="arabicPeriod" startAt="34"/>
            </a:pPr>
            <a:r>
              <a:rPr lang="en-US" sz="900" dirty="0" err="1">
                <a:effectLst/>
                <a:ea typeface="Calibri" panose="020F0502020204030204" pitchFamily="34" charset="0"/>
                <a:cs typeface="Times New Roman" panose="02020603050405020304" pitchFamily="18" charset="0"/>
              </a:rPr>
              <a:t>Pardoll</a:t>
            </a:r>
            <a:r>
              <a:rPr lang="en-US" sz="900" dirty="0">
                <a:effectLst/>
                <a:ea typeface="Calibri" panose="020F0502020204030204" pitchFamily="34" charset="0"/>
                <a:cs typeface="Times New Roman" panose="02020603050405020304" pitchFamily="18" charset="0"/>
              </a:rPr>
              <a:t> DM. The blockade of immune checkpoints in cancer immunotherapy.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2012;12(4):252-264.</a:t>
            </a:r>
          </a:p>
          <a:p>
            <a:pPr marL="342900" marR="0" lvl="0" indent="-342900">
              <a:lnSpc>
                <a:spcPct val="107000"/>
              </a:lnSpc>
              <a:spcBef>
                <a:spcPts val="0"/>
              </a:spcBef>
              <a:spcAft>
                <a:spcPts val="0"/>
              </a:spcAft>
              <a:buFont typeface="+mj-lt"/>
              <a:buAutoNum type="arabicPeriod" startAt="34"/>
            </a:pPr>
            <a:r>
              <a:rPr lang="en-US" sz="900" dirty="0" err="1">
                <a:effectLst/>
                <a:ea typeface="Calibri" panose="020F0502020204030204" pitchFamily="34" charset="0"/>
                <a:cs typeface="Times New Roman" panose="02020603050405020304" pitchFamily="18" charset="0"/>
              </a:rPr>
              <a:t>Melero</a:t>
            </a:r>
            <a:r>
              <a:rPr lang="en-US" sz="900" dirty="0">
                <a:effectLst/>
                <a:ea typeface="Calibri" panose="020F0502020204030204" pitchFamily="34" charset="0"/>
                <a:cs typeface="Times New Roman" panose="02020603050405020304" pitchFamily="18" charset="0"/>
              </a:rPr>
              <a:t> I, Berman DM, Aznar MA, Korman AJ, Pérez Gracia JL, Haanen J. Evolving synergistic combinations of targeted immunotherapies to combat cancer.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2015;15(8):457-472.</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Huang C-T, Workman CJ, Flies D, et al. Role of LAG-3 in regulatory T cells. </a:t>
            </a:r>
            <a:r>
              <a:rPr lang="en-US" sz="900" i="1" dirty="0">
                <a:effectLst/>
                <a:ea typeface="Calibri" panose="020F0502020204030204" pitchFamily="34" charset="0"/>
                <a:cs typeface="Times New Roman" panose="02020603050405020304" pitchFamily="18" charset="0"/>
              </a:rPr>
              <a:t>Immunity</a:t>
            </a:r>
            <a:r>
              <a:rPr lang="en-US" sz="900" dirty="0">
                <a:effectLst/>
                <a:ea typeface="Calibri" panose="020F0502020204030204" pitchFamily="34" charset="0"/>
                <a:cs typeface="Times New Roman" panose="02020603050405020304" pitchFamily="18" charset="0"/>
              </a:rPr>
              <a:t>. 2004;21(4):503-513.</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Baixeras E, Huard B, Miossec C, et al. Characterization of the lymphocyte activation gene 3–encoded protein: a new ligand for human leukocyte antigen class II antigens. </a:t>
            </a:r>
            <a:r>
              <a:rPr lang="en-US" sz="900" i="1" dirty="0">
                <a:effectLst/>
                <a:ea typeface="Calibri" panose="020F0502020204030204" pitchFamily="34" charset="0"/>
                <a:cs typeface="Times New Roman" panose="02020603050405020304" pitchFamily="18" charset="0"/>
              </a:rPr>
              <a:t>J Exp Med</a:t>
            </a:r>
            <a:r>
              <a:rPr lang="en-US" sz="900" dirty="0">
                <a:effectLst/>
                <a:ea typeface="Calibri" panose="020F0502020204030204" pitchFamily="34" charset="0"/>
                <a:cs typeface="Times New Roman" panose="02020603050405020304" pitchFamily="18" charset="0"/>
              </a:rPr>
              <a:t>. 1992;176(2):327-337.</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Joyce JA, Pollard JW. Microenvironmental regulation of metastasis.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2009;9(4):239-252.</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Alfaro C, Teijeira A, Oñate C, et al. Tumor-produced interleukin-8 attracts human myeloid-derived suppressor cells and elicits extrusion of neutrophil extracellular traps (NETs). </a:t>
            </a:r>
            <a:r>
              <a:rPr lang="en-US" sz="900" i="1" dirty="0">
                <a:effectLst/>
                <a:ea typeface="Calibri" panose="020F0502020204030204" pitchFamily="34" charset="0"/>
                <a:cs typeface="Times New Roman" panose="02020603050405020304" pitchFamily="18" charset="0"/>
              </a:rPr>
              <a:t>Clin Cancer Res</a:t>
            </a:r>
            <a:r>
              <a:rPr lang="en-US" sz="900" dirty="0">
                <a:effectLst/>
                <a:ea typeface="Calibri" panose="020F0502020204030204" pitchFamily="34" charset="0"/>
                <a:cs typeface="Times New Roman" panose="02020603050405020304" pitchFamily="18" charset="0"/>
              </a:rPr>
              <a:t>. 2016;22(15):3924-3936.</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David JM, Dominguez C, Hamilton DH, Palena C. The IL-8/IL-8R axis: a double agent in tumor immune resistance. </a:t>
            </a:r>
            <a:r>
              <a:rPr lang="en-US" sz="900" i="1" dirty="0">
                <a:effectLst/>
                <a:ea typeface="Calibri" panose="020F0502020204030204" pitchFamily="34" charset="0"/>
                <a:cs typeface="Times New Roman" panose="02020603050405020304" pitchFamily="18" charset="0"/>
              </a:rPr>
              <a:t>Vaccines (Basel)</a:t>
            </a:r>
            <a:r>
              <a:rPr lang="en-US" sz="900" dirty="0">
                <a:effectLst/>
                <a:ea typeface="Calibri" panose="020F0502020204030204" pitchFamily="34" charset="0"/>
                <a:cs typeface="Times New Roman" panose="02020603050405020304" pitchFamily="18" charset="0"/>
              </a:rPr>
              <a:t>. 2016;4(3). doi:10.3390/vaccines4030022.</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Yang N et al. The characteristics of ctDNA reveal the high complexity in matching the corresponding tumor tissues. </a:t>
            </a:r>
            <a:r>
              <a:rPr lang="en-US" sz="900" i="1" dirty="0">
                <a:effectLst/>
                <a:ea typeface="Calibri" panose="020F0502020204030204" pitchFamily="34" charset="0"/>
                <a:cs typeface="Times New Roman" panose="02020603050405020304" pitchFamily="18" charset="0"/>
              </a:rPr>
              <a:t>BMC Cancer</a:t>
            </a:r>
            <a:r>
              <a:rPr lang="en-US" sz="900" dirty="0">
                <a:effectLst/>
                <a:ea typeface="Calibri" panose="020F0502020204030204" pitchFamily="34" charset="0"/>
                <a:cs typeface="Times New Roman" panose="02020603050405020304" pitchFamily="18" charset="0"/>
              </a:rPr>
              <a:t>. 2018;18(1):319.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Roschewski M. Precision monitoring takes the stage. </a:t>
            </a:r>
            <a:r>
              <a:rPr lang="en-US" sz="900" i="1" dirty="0">
                <a:effectLst/>
                <a:ea typeface="Calibri" panose="020F0502020204030204" pitchFamily="34" charset="0"/>
                <a:cs typeface="Times New Roman" panose="02020603050405020304" pitchFamily="18" charset="0"/>
              </a:rPr>
              <a:t>Blood</a:t>
            </a:r>
            <a:r>
              <a:rPr lang="en-US" sz="900" dirty="0">
                <a:effectLst/>
                <a:ea typeface="Calibri" panose="020F0502020204030204" pitchFamily="34" charset="0"/>
                <a:cs typeface="Times New Roman" panose="02020603050405020304" pitchFamily="18" charset="0"/>
              </a:rPr>
              <a:t>. 2016;128(2):149-150.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Santarpia M et al. Liquid biopsy for lung cancer early detection. </a:t>
            </a:r>
            <a:r>
              <a:rPr lang="en-US" sz="900" i="1" dirty="0">
                <a:effectLst/>
                <a:ea typeface="Calibri" panose="020F0502020204030204" pitchFamily="34" charset="0"/>
                <a:cs typeface="Times New Roman" panose="02020603050405020304" pitchFamily="18" charset="0"/>
              </a:rPr>
              <a:t>J Thorac Dis</a:t>
            </a:r>
            <a:r>
              <a:rPr lang="en-US" sz="900" dirty="0">
                <a:effectLst/>
                <a:ea typeface="Calibri" panose="020F0502020204030204" pitchFamily="34" charset="0"/>
                <a:cs typeface="Times New Roman" panose="02020603050405020304" pitchFamily="18" charset="0"/>
              </a:rPr>
              <a:t>. 2018;10(suppl 7):S882-S897.</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Wan JCM et al. Liquid biopsies come of age: towards implementation of circulating tumor DNA. </a:t>
            </a:r>
            <a:r>
              <a:rPr lang="en-US" sz="900" i="1" dirty="0">
                <a:effectLst/>
                <a:ea typeface="Calibri" panose="020F0502020204030204" pitchFamily="34" charset="0"/>
                <a:cs typeface="Times New Roman" panose="02020603050405020304" pitchFamily="18" charset="0"/>
              </a:rPr>
              <a:t>Nat Rev Cancer</a:t>
            </a:r>
            <a:r>
              <a:rPr lang="en-US" sz="900" dirty="0">
                <a:effectLst/>
                <a:ea typeface="Calibri" panose="020F0502020204030204" pitchFamily="34" charset="0"/>
                <a:cs typeface="Times New Roman" panose="02020603050405020304" pitchFamily="18" charset="0"/>
              </a:rPr>
              <a:t>. 2017;17(4):223-238.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Blank CU et al. Cancer immunology: the cancer immunogram. </a:t>
            </a:r>
            <a:r>
              <a:rPr lang="en-US" sz="900" i="1" dirty="0">
                <a:effectLst/>
                <a:ea typeface="Calibri" panose="020F0502020204030204" pitchFamily="34" charset="0"/>
                <a:cs typeface="Times New Roman" panose="02020603050405020304" pitchFamily="18" charset="0"/>
              </a:rPr>
              <a:t>Science</a:t>
            </a:r>
            <a:r>
              <a:rPr lang="en-US" sz="900" dirty="0">
                <a:effectLst/>
                <a:ea typeface="Calibri" panose="020F0502020204030204" pitchFamily="34" charset="0"/>
                <a:cs typeface="Times New Roman" panose="02020603050405020304" pitchFamily="18" charset="0"/>
              </a:rPr>
              <a:t>. 2016;352(6286):658-660. </a:t>
            </a:r>
          </a:p>
          <a:p>
            <a:pPr marL="342900" indent="-342900">
              <a:lnSpc>
                <a:spcPct val="107000"/>
              </a:lnSpc>
              <a:spcBef>
                <a:spcPts val="0"/>
              </a:spcBef>
              <a:buFont typeface="+mj-lt"/>
              <a:buAutoNum type="arabicPeriod" startAt="34"/>
            </a:pPr>
            <a:r>
              <a:rPr lang="en-US" sz="900" dirty="0">
                <a:effectLst/>
                <a:ea typeface="Calibri" panose="020F0502020204030204" pitchFamily="34" charset="0"/>
                <a:cs typeface="Times New Roman" panose="02020603050405020304" pitchFamily="18" charset="0"/>
              </a:rPr>
              <a:t>Karasaki T et al. An </a:t>
            </a:r>
            <a:r>
              <a:rPr lang="en-US" sz="900" dirty="0" err="1">
                <a:effectLst/>
                <a:ea typeface="Calibri" panose="020F0502020204030204" pitchFamily="34" charset="0"/>
                <a:cs typeface="Times New Roman" panose="02020603050405020304" pitchFamily="18" charset="0"/>
              </a:rPr>
              <a:t>immunogram</a:t>
            </a:r>
            <a:r>
              <a:rPr lang="en-US" sz="900" dirty="0">
                <a:effectLst/>
                <a:ea typeface="Calibri" panose="020F0502020204030204" pitchFamily="34" charset="0"/>
                <a:cs typeface="Times New Roman" panose="02020603050405020304" pitchFamily="18" charset="0"/>
              </a:rPr>
              <a:t> for the cancer-immunity cycle: towards personalized immunotherapy of lung cancer. </a:t>
            </a:r>
            <a:r>
              <a:rPr lang="en-US" sz="900" i="1" dirty="0">
                <a:effectLst/>
                <a:ea typeface="Calibri" panose="020F0502020204030204" pitchFamily="34" charset="0"/>
                <a:cs typeface="Times New Roman" panose="02020603050405020304" pitchFamily="18" charset="0"/>
              </a:rPr>
              <a:t>J Thorac Oncol</a:t>
            </a:r>
            <a:r>
              <a:rPr lang="en-US" sz="900" dirty="0">
                <a:effectLst/>
                <a:ea typeface="Calibri" panose="020F0502020204030204" pitchFamily="34" charset="0"/>
                <a:cs typeface="Times New Roman" panose="02020603050405020304" pitchFamily="18" charset="0"/>
              </a:rPr>
              <a:t>. 2017;12(5):791-803.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Day D, Siu LL. Approaches to modernize the combination drug development paradigm. </a:t>
            </a:r>
            <a:r>
              <a:rPr lang="en-US" sz="900" i="1" dirty="0">
                <a:effectLst/>
                <a:ea typeface="Calibri" panose="020F0502020204030204" pitchFamily="34" charset="0"/>
                <a:cs typeface="Times New Roman" panose="02020603050405020304" pitchFamily="18" charset="0"/>
              </a:rPr>
              <a:t>Genome Med</a:t>
            </a:r>
            <a:r>
              <a:rPr lang="en-US" sz="900" dirty="0">
                <a:effectLst/>
                <a:ea typeface="Calibri" panose="020F0502020204030204" pitchFamily="34" charset="0"/>
                <a:cs typeface="Times New Roman" panose="02020603050405020304" pitchFamily="18" charset="0"/>
              </a:rPr>
              <a:t>. 2016;8(1):115.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Ferrara R et al. Do immune checkpoint inhibitors need new studies methodology? </a:t>
            </a:r>
            <a:r>
              <a:rPr lang="en-US" sz="900" i="1" dirty="0">
                <a:effectLst/>
                <a:ea typeface="Calibri" panose="020F0502020204030204" pitchFamily="34" charset="0"/>
                <a:cs typeface="Times New Roman" panose="02020603050405020304" pitchFamily="18" charset="0"/>
              </a:rPr>
              <a:t>J Thorac Dis</a:t>
            </a:r>
            <a:r>
              <a:rPr lang="en-US" sz="900" dirty="0">
                <a:effectLst/>
                <a:ea typeface="Calibri" panose="020F0502020204030204" pitchFamily="34" charset="0"/>
                <a:cs typeface="Times New Roman" panose="02020603050405020304" pitchFamily="18" charset="0"/>
              </a:rPr>
              <a:t>. 2018;10(suppl 13):S1564-S1580. </a:t>
            </a:r>
          </a:p>
          <a:p>
            <a:pPr marL="342900" marR="0" lvl="0" indent="-342900">
              <a:lnSpc>
                <a:spcPct val="107000"/>
              </a:lnSpc>
              <a:spcBef>
                <a:spcPts val="0"/>
              </a:spcBef>
              <a:spcAft>
                <a:spcPts val="0"/>
              </a:spcAft>
              <a:buFont typeface="+mj-lt"/>
              <a:buAutoNum type="arabicPeriod" startAt="34"/>
            </a:pPr>
            <a:r>
              <a:rPr lang="en-US" sz="900" dirty="0">
                <a:effectLst/>
                <a:ea typeface="Calibri" panose="020F0502020204030204" pitchFamily="34" charset="0"/>
                <a:cs typeface="Times New Roman" panose="02020603050405020304" pitchFamily="18" charset="0"/>
              </a:rPr>
              <a:t>Ornes S. Basket trial approach capitalized on the molecular mechanisms of tumors. </a:t>
            </a:r>
            <a:r>
              <a:rPr lang="en-US" sz="900" i="1" dirty="0">
                <a:effectLst/>
                <a:ea typeface="Calibri" panose="020F0502020204030204" pitchFamily="34" charset="0"/>
                <a:cs typeface="Times New Roman" panose="02020603050405020304" pitchFamily="18" charset="0"/>
              </a:rPr>
              <a:t>Proc Natl Acad Sci U S A</a:t>
            </a:r>
            <a:r>
              <a:rPr lang="en-US" sz="900" dirty="0">
                <a:effectLst/>
                <a:ea typeface="Calibri" panose="020F0502020204030204" pitchFamily="34" charset="0"/>
                <a:cs typeface="Times New Roman" panose="02020603050405020304" pitchFamily="18" charset="0"/>
              </a:rPr>
              <a:t>. 2016;113(26):7007-7008. </a:t>
            </a:r>
          </a:p>
          <a:p>
            <a:pPr marL="342900" marR="0" lvl="0" indent="-342900">
              <a:lnSpc>
                <a:spcPct val="107000"/>
              </a:lnSpc>
              <a:spcBef>
                <a:spcPts val="0"/>
              </a:spcBef>
              <a:spcAft>
                <a:spcPts val="800"/>
              </a:spcAft>
              <a:buFont typeface="+mj-lt"/>
              <a:buAutoNum type="arabicPeriod" startAt="34"/>
            </a:pPr>
            <a:r>
              <a:rPr lang="en-US" sz="900" dirty="0">
                <a:effectLst/>
                <a:ea typeface="Calibri" panose="020F0502020204030204" pitchFamily="34" charset="0"/>
                <a:cs typeface="Times New Roman" panose="02020603050405020304" pitchFamily="18" charset="0"/>
              </a:rPr>
              <a:t>Redig AJ, Jänne PA. Basket trials and the evolution of clinical trial design in an era of genomic medicine. </a:t>
            </a:r>
            <a:r>
              <a:rPr lang="en-US" sz="900" i="1" dirty="0">
                <a:effectLst/>
                <a:ea typeface="Calibri" panose="020F0502020204030204" pitchFamily="34" charset="0"/>
                <a:cs typeface="Times New Roman" panose="02020603050405020304" pitchFamily="18" charset="0"/>
              </a:rPr>
              <a:t>J Clin Oncol</a:t>
            </a:r>
            <a:r>
              <a:rPr lang="en-US" sz="900" dirty="0">
                <a:effectLst/>
                <a:ea typeface="Calibri" panose="020F0502020204030204" pitchFamily="34" charset="0"/>
                <a:cs typeface="Times New Roman" panose="02020603050405020304" pitchFamily="18" charset="0"/>
              </a:rPr>
              <a:t>. 2015;33(9):975-977.</a:t>
            </a:r>
          </a:p>
          <a:p>
            <a:pPr marL="0" marR="0" lvl="0" indent="0">
              <a:lnSpc>
                <a:spcPct val="107000"/>
              </a:lnSpc>
              <a:spcBef>
                <a:spcPts val="0"/>
              </a:spcBef>
              <a:spcAft>
                <a:spcPts val="0"/>
              </a:spcAft>
              <a:buNone/>
            </a:pPr>
            <a:endParaRPr lang="en-US" sz="9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9929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91FA-2799-46AA-9467-8F44CBDB398C}"/>
              </a:ext>
            </a:extLst>
          </p:cNvPr>
          <p:cNvSpPr>
            <a:spLocks noGrp="1"/>
          </p:cNvSpPr>
          <p:nvPr>
            <p:ph type="title"/>
          </p:nvPr>
        </p:nvSpPr>
        <p:spPr>
          <a:xfrm>
            <a:off x="365759" y="365760"/>
            <a:ext cx="10378440" cy="914400"/>
          </a:xfrm>
        </p:spPr>
        <p:txBody>
          <a:bodyPr>
            <a:normAutofit/>
          </a:bodyPr>
          <a:lstStyle/>
          <a:p>
            <a:r>
              <a:rPr lang="en-US" dirty="0"/>
              <a:t>References for Topic 6 (1 of 2)</a:t>
            </a:r>
          </a:p>
        </p:txBody>
      </p:sp>
      <p:sp>
        <p:nvSpPr>
          <p:cNvPr id="12" name="Slide Number Placeholder 11">
            <a:extLst>
              <a:ext uri="{FF2B5EF4-FFF2-40B4-BE49-F238E27FC236}">
                <a16:creationId xmlns:a16="http://schemas.microsoft.com/office/drawing/2014/main" id="{EB0C18BC-B9B2-474F-8250-843E49F54692}"/>
              </a:ext>
            </a:extLst>
          </p:cNvPr>
          <p:cNvSpPr>
            <a:spLocks noGrp="1"/>
          </p:cNvSpPr>
          <p:nvPr>
            <p:ph type="sldNum" sz="quarter" idx="12"/>
          </p:nvPr>
        </p:nvSpPr>
        <p:spPr/>
        <p:txBody>
          <a:bodyPr/>
          <a:lstStyle/>
          <a:p>
            <a:fld id="{B58DE5F1-E0F9-4CCA-92B7-7A6FC4DFEE14}" type="slidenum">
              <a:rPr lang="en-US" smtClean="0"/>
              <a:t>79</a:t>
            </a:fld>
            <a:endParaRPr lang="en-US" dirty="0"/>
          </a:p>
        </p:txBody>
      </p:sp>
      <p:sp>
        <p:nvSpPr>
          <p:cNvPr id="8" name="Content Placeholder 7">
            <a:extLst>
              <a:ext uri="{FF2B5EF4-FFF2-40B4-BE49-F238E27FC236}">
                <a16:creationId xmlns:a16="http://schemas.microsoft.com/office/drawing/2014/main" id="{55CE9A4C-B4C6-4196-B8AB-B1B15F79747C}"/>
              </a:ext>
            </a:extLst>
          </p:cNvPr>
          <p:cNvSpPr txBox="1">
            <a:spLocks/>
          </p:cNvSpPr>
          <p:nvPr/>
        </p:nvSpPr>
        <p:spPr>
          <a:xfrm>
            <a:off x="205105" y="1554480"/>
            <a:ext cx="11461115" cy="4874895"/>
          </a:xfrm>
          <a:prstGeom prst="rect">
            <a:avLst/>
          </a:prstGeom>
        </p:spPr>
        <p:txBody>
          <a:bodyPr vert="horz" lIns="0" tIns="0" rIns="0" bIns="0" numCol="2"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346075" indent="-346075">
              <a:spcBef>
                <a:spcPts val="0"/>
              </a:spcBef>
              <a:buFont typeface="+mj-lt"/>
              <a:buAutoNum type="arabicPeriod"/>
            </a:pPr>
            <a:r>
              <a:rPr lang="en-US" sz="900" dirty="0"/>
              <a:t>Ricci MS, Zong W-X. Chemotherapeutic approaches for targeting cell death pathways. </a:t>
            </a:r>
            <a:r>
              <a:rPr lang="en-US" sz="900" i="1" dirty="0"/>
              <a:t>Oncologist</a:t>
            </a:r>
            <a:r>
              <a:rPr lang="en-US" sz="900" dirty="0"/>
              <a:t>. 2006;11(4):342-357.</a:t>
            </a:r>
          </a:p>
          <a:p>
            <a:pPr marL="346075" indent="-346075">
              <a:spcBef>
                <a:spcPts val="0"/>
              </a:spcBef>
              <a:buFont typeface="+mj-lt"/>
              <a:buAutoNum type="arabicPeriod"/>
            </a:pPr>
            <a:r>
              <a:rPr lang="en-US" sz="900" dirty="0"/>
              <a:t>Rich JN. Cancer stem cells in radiation resistance. </a:t>
            </a:r>
            <a:r>
              <a:rPr lang="en-US" sz="900" i="1" dirty="0"/>
              <a:t>Cancer Res</a:t>
            </a:r>
            <a:r>
              <a:rPr lang="en-US" sz="900" dirty="0"/>
              <a:t>. 2007;67(19):8980-8984.</a:t>
            </a:r>
          </a:p>
          <a:p>
            <a:pPr marL="346075" indent="-346075">
              <a:spcBef>
                <a:spcPts val="0"/>
              </a:spcBef>
              <a:buFont typeface="+mj-lt"/>
              <a:buAutoNum type="arabicPeriod"/>
            </a:pPr>
            <a:r>
              <a:rPr lang="en-US" sz="900" dirty="0"/>
              <a:t>Joo WD, Visintin I, Mor G. Targeted cancer therapy—are the days of systemic chemotherapy numbered? </a:t>
            </a:r>
            <a:r>
              <a:rPr lang="en-US" sz="900" i="1" dirty="0"/>
              <a:t>Maturitas</a:t>
            </a:r>
            <a:r>
              <a:rPr lang="en-US" sz="900" dirty="0"/>
              <a:t>. 2013;76(4):308-314.</a:t>
            </a:r>
          </a:p>
          <a:p>
            <a:pPr marL="346075" indent="-346075">
              <a:spcBef>
                <a:spcPts val="0"/>
              </a:spcBef>
              <a:buFont typeface="+mj-lt"/>
              <a:buAutoNum type="arabicPeriod"/>
            </a:pPr>
            <a:r>
              <a:rPr lang="en-US" sz="900" dirty="0"/>
              <a:t>Jones TS, Holland EC. Standard of care therapy for malignant glioma and its effect on tumor and stromal cells. </a:t>
            </a:r>
            <a:r>
              <a:rPr lang="en-US" sz="900" i="1" dirty="0"/>
              <a:t>Oncogene</a:t>
            </a:r>
            <a:r>
              <a:rPr lang="en-US" sz="900" dirty="0"/>
              <a:t>. 2012;31(16):1995-2006.</a:t>
            </a:r>
          </a:p>
          <a:p>
            <a:pPr marL="346075" indent="-346075">
              <a:spcBef>
                <a:spcPts val="0"/>
              </a:spcBef>
              <a:buFont typeface="+mj-lt"/>
              <a:buAutoNum type="arabicPeriod"/>
            </a:pPr>
            <a:r>
              <a:rPr lang="en-US" sz="900" dirty="0"/>
              <a:t>Hoos A. Development of immuno-oncology drugs—from CTLA4 to PD1 to the next generations. </a:t>
            </a:r>
            <a:r>
              <a:rPr lang="en-US" sz="900" i="1" dirty="0"/>
              <a:t>Nat Rev Drug Discov</a:t>
            </a:r>
            <a:r>
              <a:rPr lang="en-US" sz="900" dirty="0"/>
              <a:t>. 2016;15(4):235-247.</a:t>
            </a:r>
          </a:p>
          <a:p>
            <a:pPr marL="346075" indent="-346075">
              <a:spcBef>
                <a:spcPts val="0"/>
              </a:spcBef>
              <a:buFont typeface="+mj-lt"/>
              <a:buAutoNum type="arabicPeriod"/>
            </a:pPr>
            <a:r>
              <a:rPr lang="en-US" sz="900" dirty="0"/>
              <a:t>Chen DS, Mellman I. Oncology meets immunology: the cancer-immunity cycle. </a:t>
            </a:r>
            <a:r>
              <a:rPr lang="en-US" sz="900" i="1" dirty="0"/>
              <a:t>Immunity</a:t>
            </a:r>
            <a:r>
              <a:rPr lang="en-US" sz="900" dirty="0"/>
              <a:t>. </a:t>
            </a:r>
            <a:br>
              <a:rPr lang="en-US" sz="900" dirty="0"/>
            </a:br>
            <a:r>
              <a:rPr lang="en-US" sz="900" dirty="0"/>
              <a:t>2013;39:1-10.</a:t>
            </a:r>
          </a:p>
          <a:p>
            <a:pPr marL="346075" indent="-346075">
              <a:spcBef>
                <a:spcPts val="0"/>
              </a:spcBef>
              <a:buFont typeface="+mj-lt"/>
              <a:buAutoNum type="arabicPeriod"/>
            </a:pPr>
            <a:r>
              <a:rPr lang="en-US" sz="900" dirty="0"/>
              <a:t>Markiewicz MA, Fallarino F, Ashikari A, Gajewski TF. Epitope spreading upon P815 tumor rejection triggered by vaccination with the single class I MHC-restricted peptide P1A. </a:t>
            </a:r>
            <a:r>
              <a:rPr lang="en-US" sz="900" i="1" dirty="0"/>
              <a:t>Int Immunol</a:t>
            </a:r>
            <a:r>
              <a:rPr lang="en-US" sz="900" dirty="0"/>
              <a:t>. 2001;13(5):625632.</a:t>
            </a:r>
          </a:p>
          <a:p>
            <a:pPr marL="346075" indent="-346075">
              <a:spcBef>
                <a:spcPts val="0"/>
              </a:spcBef>
              <a:buFont typeface="+mj-lt"/>
              <a:buAutoNum type="arabicPeriod"/>
            </a:pPr>
            <a:r>
              <a:rPr lang="en-US" sz="900" dirty="0"/>
              <a:t>Kaech SM, Wherry EJ, Ahmed R. Effector and memory T-cell differentiation: implications for vaccine development. </a:t>
            </a:r>
            <a:r>
              <a:rPr lang="en-US" sz="900" i="1" dirty="0"/>
              <a:t>Nat Rev Immunol</a:t>
            </a:r>
            <a:r>
              <a:rPr lang="en-US" sz="900" dirty="0"/>
              <a:t>. 2002;2(4):251-262.</a:t>
            </a:r>
          </a:p>
          <a:p>
            <a:pPr marL="346075" indent="-346075">
              <a:spcBef>
                <a:spcPts val="0"/>
              </a:spcBef>
              <a:buFont typeface="+mj-lt"/>
              <a:buAutoNum type="arabicPeriod"/>
            </a:pPr>
            <a:r>
              <a:rPr lang="en-US" sz="900" dirty="0"/>
              <a:t>Xiang R, Lode HN, Gillies SD, Reisfeld RA. T cell memory against colon carcinoma is long-lived in the absence of antigen. </a:t>
            </a:r>
            <a:r>
              <a:rPr lang="en-US" sz="900" i="1" dirty="0"/>
              <a:t>J Immunol</a:t>
            </a:r>
            <a:r>
              <a:rPr lang="en-US" sz="900" dirty="0"/>
              <a:t>. 1999;163(7):3676-3683.</a:t>
            </a:r>
          </a:p>
          <a:p>
            <a:pPr marL="346075" indent="-346075">
              <a:spcBef>
                <a:spcPts val="0"/>
              </a:spcBef>
              <a:buFont typeface="+mj-lt"/>
              <a:buAutoNum type="arabicPeriod"/>
            </a:pPr>
            <a:r>
              <a:rPr lang="en-US" sz="900" dirty="0"/>
              <a:t>Lau LL, Jamieson BD, Somasundaram T, Ahmed R. Cytotoxic T-cell memory without antigen. </a:t>
            </a:r>
            <a:r>
              <a:rPr lang="en-US" sz="900" i="1" dirty="0"/>
              <a:t>Nature</a:t>
            </a:r>
            <a:r>
              <a:rPr lang="en-US" sz="900" dirty="0"/>
              <a:t>. 1994;369(6482):648-652.</a:t>
            </a:r>
          </a:p>
          <a:p>
            <a:pPr marL="346075" indent="-346075">
              <a:spcBef>
                <a:spcPts val="0"/>
              </a:spcBef>
              <a:buFont typeface="+mj-lt"/>
              <a:buAutoNum type="arabicPeriod"/>
            </a:pPr>
            <a:r>
              <a:rPr lang="en-US" sz="900" dirty="0"/>
              <a:t>Kumar V, Chaudhary N, Garg M, et al. Current diagnosis and management of immune related adverse events (irAEs) induced by immune checkpoint inhibitor therapy. </a:t>
            </a:r>
            <a:r>
              <a:rPr lang="en-US" sz="900" i="1" dirty="0"/>
              <a:t>Front Pharmacol</a:t>
            </a:r>
            <a:r>
              <a:rPr lang="en-US" sz="900" dirty="0"/>
              <a:t>. 2017;8:49. doi:10.3389/fphar.2017.00049.</a:t>
            </a:r>
          </a:p>
          <a:p>
            <a:pPr marL="346075" indent="-346075">
              <a:spcBef>
                <a:spcPts val="0"/>
              </a:spcBef>
              <a:buFont typeface="+mj-lt"/>
              <a:buAutoNum type="arabicPeriod"/>
            </a:pPr>
            <a:r>
              <a:rPr lang="en-US" sz="900" dirty="0"/>
              <a:t>Michot JM, Bigenwald C, Champiat S, et al. Immune-related adverse events with immune checkpoint blockade: a comprehensive review. </a:t>
            </a:r>
            <a:r>
              <a:rPr lang="en-US" sz="900" i="1" dirty="0"/>
              <a:t>Eur J Cancer</a:t>
            </a:r>
            <a:r>
              <a:rPr lang="en-US" sz="900" dirty="0"/>
              <a:t>. 2016;54:139-148.</a:t>
            </a:r>
          </a:p>
          <a:p>
            <a:pPr marL="346075" indent="-346075">
              <a:spcBef>
                <a:spcPts val="0"/>
              </a:spcBef>
              <a:buFont typeface="+mj-lt"/>
              <a:buAutoNum type="arabicPeriod"/>
            </a:pPr>
            <a:r>
              <a:rPr lang="en-US" sz="900" dirty="0"/>
              <a:t>Wolchok JD, Hoos A, O’Day S, et al. Guidelines for the evaluation of immune therapy activity in solid tumors: immune-related response criteria. </a:t>
            </a:r>
            <a:r>
              <a:rPr lang="en-US" sz="900" i="1" dirty="0"/>
              <a:t>Clin Cancer Res</a:t>
            </a:r>
            <a:r>
              <a:rPr lang="en-US" sz="900" dirty="0"/>
              <a:t>. 2009;15(23):7412-7420.</a:t>
            </a:r>
          </a:p>
          <a:p>
            <a:pPr marL="346075" indent="-346075">
              <a:spcBef>
                <a:spcPts val="0"/>
              </a:spcBef>
              <a:buFont typeface="+mj-lt"/>
              <a:buAutoNum type="arabicPeriod"/>
            </a:pPr>
            <a:r>
              <a:rPr lang="en-US" sz="900" dirty="0"/>
              <a:t>Hygino da Cruz LC Jr, Rodriguez I, Domingues RC, Gasparetto EL, Sorensen AG. Pseudoprogression and pseudoresponse: imaging challenges in the assessment of posttreatment glioma. </a:t>
            </a:r>
            <a:r>
              <a:rPr lang="en-US" sz="900" i="1" dirty="0"/>
              <a:t>AJNR Am J Neuroradiol</a:t>
            </a:r>
            <a:r>
              <a:rPr lang="en-US" sz="900" dirty="0"/>
              <a:t>. 2011;32(11):1978-1985.</a:t>
            </a:r>
          </a:p>
          <a:p>
            <a:pPr marL="346075" indent="-346075">
              <a:spcBef>
                <a:spcPts val="0"/>
              </a:spcBef>
              <a:buFont typeface="+mj-lt"/>
              <a:buAutoNum type="arabicPeriod"/>
            </a:pPr>
            <a:r>
              <a:rPr lang="en-US" sz="900" dirty="0"/>
              <a:t>Chiou VL, Burotto M. Pseudoprogression and immune-related response in solid tumors. </a:t>
            </a:r>
            <a:r>
              <a:rPr lang="en-US" sz="900" i="1" dirty="0"/>
              <a:t>J Clin Oncol</a:t>
            </a:r>
            <a:r>
              <a:rPr lang="en-US" sz="900" dirty="0"/>
              <a:t>. 2015;33(31):3541-3543.</a:t>
            </a:r>
          </a:p>
          <a:p>
            <a:pPr marL="346075" indent="-346075">
              <a:spcBef>
                <a:spcPts val="0"/>
              </a:spcBef>
              <a:buFont typeface="+mj-lt"/>
              <a:buAutoNum type="arabicPeriod"/>
            </a:pPr>
            <a:r>
              <a:rPr lang="en-US" sz="900" dirty="0"/>
              <a:t>Thust SC, van den Bent MJ, Smits M. Pseudoprogression of brain tumors. </a:t>
            </a:r>
            <a:r>
              <a:rPr lang="en-US" sz="900" i="1" dirty="0"/>
              <a:t>J Magn Reson Imaging</a:t>
            </a:r>
            <a:r>
              <a:rPr lang="en-US" sz="900" dirty="0"/>
              <a:t>. 2018. doi:10.1002/jmri.26171.</a:t>
            </a:r>
          </a:p>
          <a:p>
            <a:pPr marL="346075" indent="-346075">
              <a:spcBef>
                <a:spcPts val="0"/>
              </a:spcBef>
              <a:buFont typeface="+mj-lt"/>
              <a:buAutoNum type="arabicPeriod"/>
            </a:pPr>
            <a:endParaRPr lang="en-US" sz="900" dirty="0"/>
          </a:p>
          <a:p>
            <a:pPr marL="346075" indent="-346075">
              <a:spcBef>
                <a:spcPts val="0"/>
              </a:spcBef>
              <a:buFont typeface="+mj-lt"/>
              <a:buAutoNum type="arabicPeriod"/>
            </a:pPr>
            <a:r>
              <a:rPr lang="en-US" sz="900" dirty="0"/>
              <a:t>Hales RK, Banchereau J, Ribas A, et al. Assessing oncologic benefit in clinical trials of immunotherapy agents. </a:t>
            </a:r>
            <a:r>
              <a:rPr lang="en-US" sz="900" i="1" dirty="0"/>
              <a:t>Ann Oncol</a:t>
            </a:r>
            <a:r>
              <a:rPr lang="en-US" sz="900" dirty="0"/>
              <a:t>. 2010;21:1944-1951.</a:t>
            </a:r>
          </a:p>
          <a:p>
            <a:pPr marL="346075" indent="-346075">
              <a:spcBef>
                <a:spcPts val="0"/>
              </a:spcBef>
              <a:buFont typeface="+mj-lt"/>
              <a:buAutoNum type="arabicPeriod"/>
            </a:pPr>
            <a:r>
              <a:rPr lang="en-US" sz="900" dirty="0"/>
              <a:t>Eisenhauer EA, Therasse P, Bogaerts J, et al. New response evaluation criteria in solid tumours: revised RECIST guideline (version 1.1). </a:t>
            </a:r>
            <a:r>
              <a:rPr lang="en-US" sz="900" i="1" dirty="0"/>
              <a:t>Eur J Cancer</a:t>
            </a:r>
            <a:r>
              <a:rPr lang="en-US" sz="900" dirty="0"/>
              <a:t>. 2009;45(2):228-247.</a:t>
            </a:r>
          </a:p>
          <a:p>
            <a:pPr marL="346075" indent="-346075">
              <a:spcBef>
                <a:spcPts val="0"/>
              </a:spcBef>
              <a:buFont typeface="+mj-lt"/>
              <a:buAutoNum type="arabicPeriod"/>
            </a:pPr>
            <a:r>
              <a:rPr lang="en-US" sz="900" dirty="0"/>
              <a:t>Brahmer JR, Lacchetti C, Schneider BJ, et al. Management of immune-related adverse events in patients treated with immune checkpoint inhibitor therapy: American Society of Clinical Oncology Clinical Practice Guideline. </a:t>
            </a:r>
            <a:r>
              <a:rPr lang="en-US" sz="900" i="1" dirty="0"/>
              <a:t>J Clin Oncol</a:t>
            </a:r>
            <a:r>
              <a:rPr lang="en-US" sz="900" dirty="0"/>
              <a:t>. 2018;36(17):1714-1768.</a:t>
            </a:r>
          </a:p>
          <a:p>
            <a:pPr marL="346075" indent="-346075">
              <a:spcBef>
                <a:spcPts val="0"/>
              </a:spcBef>
              <a:buFont typeface="+mj-lt"/>
              <a:buAutoNum type="arabicPeriod"/>
            </a:pPr>
            <a:r>
              <a:rPr lang="en-US" sz="900" dirty="0"/>
              <a:t>Chen T-T. Statistical issues and challenges in immuno-oncology. </a:t>
            </a:r>
            <a:r>
              <a:rPr lang="en-US" sz="900" i="1" dirty="0"/>
              <a:t>J Immunother Cancer</a:t>
            </a:r>
            <a:r>
              <a:rPr lang="en-US" sz="900" dirty="0"/>
              <a:t>. 2013. doi:10.1186/2051-1426-1-18.</a:t>
            </a:r>
          </a:p>
          <a:p>
            <a:pPr marL="346075" indent="-346075">
              <a:spcBef>
                <a:spcPts val="0"/>
              </a:spcBef>
              <a:buFont typeface="+mj-lt"/>
              <a:buAutoNum type="arabicPeriod"/>
            </a:pPr>
            <a:r>
              <a:rPr lang="en-US" sz="900" dirty="0"/>
              <a:t>Scagliotti GV, Bironzo P, Vansteenkiste JF. Addressing the unmet need in lung cancer: the potential of immune-oncology. </a:t>
            </a:r>
            <a:r>
              <a:rPr lang="en-US" sz="900" i="1" dirty="0"/>
              <a:t>Cancer Treat Rev</a:t>
            </a:r>
            <a:r>
              <a:rPr lang="en-US" sz="900" dirty="0"/>
              <a:t>. 2015;41(6):465-475.</a:t>
            </a:r>
          </a:p>
          <a:p>
            <a:pPr marL="346075" indent="-346075">
              <a:spcBef>
                <a:spcPts val="0"/>
              </a:spcBef>
              <a:buFont typeface="+mj-lt"/>
              <a:buAutoNum type="arabicPeriod"/>
            </a:pPr>
            <a:r>
              <a:rPr lang="en-US" sz="900" dirty="0"/>
              <a:t>Friedman LM, et al. Survival analysis. In: </a:t>
            </a:r>
            <a:r>
              <a:rPr lang="en-US" sz="900" i="1" dirty="0"/>
              <a:t>Fundamentals of Clinical Trials</a:t>
            </a:r>
            <a:r>
              <a:rPr lang="en-US" sz="900" dirty="0"/>
              <a:t>. 4th ed. New York, NY: Springer; 2010:269-291.</a:t>
            </a:r>
          </a:p>
          <a:p>
            <a:pPr marL="346075" indent="-346075">
              <a:spcBef>
                <a:spcPts val="0"/>
              </a:spcBef>
              <a:buFont typeface="+mj-lt"/>
              <a:buAutoNum type="arabicPeriod"/>
            </a:pPr>
            <a:r>
              <a:rPr lang="en-US" sz="900" dirty="0"/>
              <a:t>Spruance SL, Reid JE, Grace M, Samore M. Hazard ratio in clinical trials. </a:t>
            </a:r>
            <a:r>
              <a:rPr lang="en-US" sz="900" i="1" dirty="0"/>
              <a:t>Antimicrob Agents Chemother</a:t>
            </a:r>
            <a:r>
              <a:rPr lang="en-US" sz="900" dirty="0"/>
              <a:t>. 2004;48(8):2787-2792.</a:t>
            </a:r>
          </a:p>
          <a:p>
            <a:pPr marL="346075" indent="-346075">
              <a:spcBef>
                <a:spcPts val="0"/>
              </a:spcBef>
              <a:buFont typeface="+mj-lt"/>
              <a:buAutoNum type="arabicPeriod"/>
            </a:pPr>
            <a:r>
              <a:rPr lang="en-US" sz="900" dirty="0"/>
              <a:t>Rich JT, Neely JG, Paniello RC, Voelker CCJ, Nussenbaum B, Wang EW. A practical guide to understanding Kaplan-Meier curves. </a:t>
            </a:r>
            <a:r>
              <a:rPr lang="en-US" sz="900" i="1" dirty="0"/>
              <a:t>Otolaryngol Head Neck Surg</a:t>
            </a:r>
            <a:r>
              <a:rPr lang="en-US" sz="900" dirty="0"/>
              <a:t>. 2010;143(3):331-336.</a:t>
            </a:r>
          </a:p>
          <a:p>
            <a:pPr marL="346075" indent="-346075">
              <a:spcBef>
                <a:spcPts val="0"/>
              </a:spcBef>
              <a:buFont typeface="+mj-lt"/>
              <a:buAutoNum type="arabicPeriod"/>
            </a:pPr>
            <a:r>
              <a:rPr lang="en-US" sz="900" dirty="0"/>
              <a:t>Pazdur R. Endpoints for assessing drug activity in clinical trials. </a:t>
            </a:r>
            <a:r>
              <a:rPr lang="en-US" sz="900" i="1" dirty="0"/>
              <a:t>Oncologist</a:t>
            </a:r>
            <a:r>
              <a:rPr lang="en-US" sz="900" dirty="0"/>
              <a:t>. 2008;13(suppl 2):19-21.</a:t>
            </a:r>
          </a:p>
          <a:p>
            <a:pPr marL="346075" indent="-346075">
              <a:spcBef>
                <a:spcPts val="0"/>
              </a:spcBef>
              <a:buFont typeface="+mj-lt"/>
              <a:buAutoNum type="arabicPeriod"/>
            </a:pPr>
            <a:r>
              <a:rPr lang="en-US" sz="900" dirty="0"/>
              <a:t>Wilson MK, Karakasis K, Oza AM. Outcomes and endpoints in trials of cancer treatment: the past, present, and future. </a:t>
            </a:r>
            <a:r>
              <a:rPr lang="en-US" sz="900" i="1" dirty="0"/>
              <a:t>Lancet Oncol</a:t>
            </a:r>
            <a:r>
              <a:rPr lang="en-US" sz="900" dirty="0"/>
              <a:t>. 2015;16(1):e32-e42.</a:t>
            </a:r>
          </a:p>
          <a:p>
            <a:pPr marL="346075" indent="-346075">
              <a:spcBef>
                <a:spcPts val="0"/>
              </a:spcBef>
              <a:buFont typeface="+mj-lt"/>
              <a:buAutoNum type="arabicPeriod"/>
            </a:pPr>
            <a:r>
              <a:rPr lang="en-US" sz="900" dirty="0"/>
              <a:t>Brody T. Biostatistics. In: </a:t>
            </a:r>
            <a:r>
              <a:rPr lang="en-US" sz="900" i="1" dirty="0"/>
              <a:t>Clinical Trials: Study Design, Endpoints and Biomarkers, Drug Safety, and FDA and ICH Guidelines.</a:t>
            </a:r>
            <a:r>
              <a:rPr lang="en-US" sz="900" dirty="0"/>
              <a:t> London: Academic Press; 2012:165-190.</a:t>
            </a:r>
          </a:p>
          <a:p>
            <a:pPr marL="346075" indent="-346075">
              <a:spcBef>
                <a:spcPts val="0"/>
              </a:spcBef>
              <a:buFont typeface="+mj-lt"/>
              <a:buAutoNum type="arabicPeriod"/>
            </a:pPr>
            <a:r>
              <a:rPr lang="en-US" sz="900" dirty="0"/>
              <a:t>Matulonis UA, Oza AM, Ho TW, Ledermann JA. Intermediate clinical endpoints: a bridge between progression-free survival and overall survival in ovarian cancer trials. </a:t>
            </a:r>
            <a:r>
              <a:rPr lang="en-US" sz="900" i="1" dirty="0"/>
              <a:t>Cancer</a:t>
            </a:r>
            <a:r>
              <a:rPr lang="en-US" sz="900" dirty="0"/>
              <a:t>. 2015;121(11):1737-1746.</a:t>
            </a:r>
          </a:p>
          <a:p>
            <a:pPr marL="346075" indent="-346075">
              <a:spcBef>
                <a:spcPts val="0"/>
              </a:spcBef>
              <a:buFont typeface="+mj-lt"/>
              <a:buAutoNum type="arabicPeriod"/>
            </a:pPr>
            <a:r>
              <a:rPr lang="en-US" sz="900" dirty="0"/>
              <a:t>Regan MM, Werner L, Tarhini AA, et al. Treatment-free survival, a novel outcome applied to immuno-oncology agents in advanced melanoma. Poster presentation at ASCO 2018.</a:t>
            </a:r>
          </a:p>
          <a:p>
            <a:pPr marL="346075" indent="-346075">
              <a:spcBef>
                <a:spcPts val="0"/>
              </a:spcBef>
              <a:buFont typeface="+mj-lt"/>
              <a:buAutoNum type="arabicPeriod"/>
            </a:pPr>
            <a:r>
              <a:rPr lang="en-US" sz="900" dirty="0"/>
              <a:t>Gelber RD, Goldhirsch A, Cole BF, International Breast Cancer Study Group. Evaluation of effectiveness: Q-TWiST. </a:t>
            </a:r>
            <a:r>
              <a:rPr lang="en-US" sz="900" i="1" dirty="0"/>
              <a:t>Cancer Treat Rev</a:t>
            </a:r>
            <a:r>
              <a:rPr lang="en-US" sz="900" dirty="0"/>
              <a:t>. 1993;19:73-84.</a:t>
            </a:r>
          </a:p>
          <a:p>
            <a:pPr marL="346075" indent="-346075">
              <a:spcBef>
                <a:spcPts val="0"/>
              </a:spcBef>
              <a:buFont typeface="+mj-lt"/>
              <a:buAutoNum type="arabicPeriod" startAt="31"/>
            </a:pPr>
            <a:r>
              <a:rPr lang="en-US" sz="900" dirty="0"/>
              <a:t>LeBlanc TW, Abernethy AP. Patient-reported outcomes in cancer care—hearing the patient voice at greater volume. </a:t>
            </a:r>
            <a:r>
              <a:rPr lang="en-US" sz="900" i="1" dirty="0"/>
              <a:t>Nat Rev Clin Oncol</a:t>
            </a:r>
            <a:r>
              <a:rPr lang="en-US" sz="900" dirty="0"/>
              <a:t>. 2017;14(12):763-772.</a:t>
            </a:r>
          </a:p>
        </p:txBody>
      </p:sp>
    </p:spTree>
    <p:extLst>
      <p:ext uri="{BB962C8B-B14F-4D97-AF65-F5344CB8AC3E}">
        <p14:creationId xmlns:p14="http://schemas.microsoft.com/office/powerpoint/2010/main" val="3140705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65125" y="5540678"/>
            <a:ext cx="11461750" cy="597023"/>
          </a:xfrm>
          <a:prstGeom prst="rect">
            <a:avLst/>
          </a:prstGeom>
          <a:solidFill>
            <a:schemeClr val="accent6"/>
          </a:solidFill>
          <a:ln w="381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5720" rIns="144000" bIns="45720" numCol="1" spcCol="0" rtlCol="0" fromWordArt="0" anchor="ctr" anchorCtr="0" forceAA="0" compatLnSpc="1">
            <a:prstTxWarp prst="textNoShape">
              <a:avLst/>
            </a:prstTxWarp>
            <a:spAutoFit/>
          </a:bodyPr>
          <a:lstStyle/>
          <a:p>
            <a:pPr algn="ctr">
              <a:lnSpc>
                <a:spcPct val="114000"/>
              </a:lnSpc>
            </a:pPr>
            <a:r>
              <a:rPr lang="en-US" sz="1500" b="1" dirty="0">
                <a:solidFill>
                  <a:schemeClr val="tx1"/>
                </a:solidFill>
              </a:rPr>
              <a:t>Unlike the innate immune response, adaptive immunity is not immediate but can be sustained through a </a:t>
            </a:r>
            <a:br>
              <a:rPr lang="en-US" sz="1500" b="1" dirty="0">
                <a:solidFill>
                  <a:schemeClr val="tx1"/>
                </a:solidFill>
              </a:rPr>
            </a:br>
            <a:r>
              <a:rPr lang="en-US" sz="1500" b="1" dirty="0">
                <a:solidFill>
                  <a:schemeClr val="tx1"/>
                </a:solidFill>
              </a:rPr>
              <a:t>memory cell response, which includes memory T cells.</a:t>
            </a:r>
            <a:r>
              <a:rPr lang="en-US" sz="1500" b="1" baseline="30000" dirty="0">
                <a:solidFill>
                  <a:schemeClr val="tx1"/>
                </a:solidFill>
              </a:rPr>
              <a:t>1,8</a:t>
            </a:r>
          </a:p>
        </p:txBody>
      </p:sp>
      <p:sp>
        <p:nvSpPr>
          <p:cNvPr id="2" name="Title 1"/>
          <p:cNvSpPr>
            <a:spLocks noGrp="1"/>
          </p:cNvSpPr>
          <p:nvPr>
            <p:ph type="title"/>
          </p:nvPr>
        </p:nvSpPr>
        <p:spPr>
          <a:xfrm>
            <a:off x="365759" y="365760"/>
            <a:ext cx="10378440" cy="914400"/>
          </a:xfrm>
        </p:spPr>
        <p:txBody>
          <a:bodyPr>
            <a:normAutofit/>
          </a:bodyPr>
          <a:lstStyle/>
          <a:p>
            <a:r>
              <a:rPr lang="en-US" dirty="0"/>
              <a:t>Adaptive immunity is durable and antigen-dependent</a:t>
            </a:r>
          </a:p>
        </p:txBody>
      </p:sp>
      <p:sp>
        <p:nvSpPr>
          <p:cNvPr id="8" name="Content Placeholder 7">
            <a:extLst>
              <a:ext uri="{FF2B5EF4-FFF2-40B4-BE49-F238E27FC236}">
                <a16:creationId xmlns:a16="http://schemas.microsoft.com/office/drawing/2014/main" id="{1E6F48C1-9306-473E-B11C-0260F6041CC1}"/>
              </a:ext>
            </a:extLst>
          </p:cNvPr>
          <p:cNvSpPr>
            <a:spLocks noGrp="1"/>
          </p:cNvSpPr>
          <p:nvPr>
            <p:ph idx="1"/>
          </p:nvPr>
        </p:nvSpPr>
        <p:spPr>
          <a:xfrm>
            <a:off x="365125" y="1115254"/>
            <a:ext cx="10719970" cy="4572000"/>
          </a:xfrm>
        </p:spPr>
        <p:txBody>
          <a:bodyPr/>
          <a:lstStyle/>
          <a:p>
            <a:r>
              <a:rPr lang="en-US" sz="1800" dirty="0"/>
              <a:t>Adaptive immunity is </a:t>
            </a:r>
            <a:r>
              <a:rPr lang="en-US" sz="1800" b="1" dirty="0"/>
              <a:t>antigen-dependent</a:t>
            </a:r>
            <a:r>
              <a:rPr lang="en-US" sz="1800" dirty="0"/>
              <a:t> and able to produce a </a:t>
            </a:r>
            <a:r>
              <a:rPr lang="en-US" sz="1800" b="1" dirty="0"/>
              <a:t>durable response</a:t>
            </a:r>
            <a:r>
              <a:rPr lang="en-US" sz="1800" dirty="0"/>
              <a:t>.</a:t>
            </a:r>
            <a:r>
              <a:rPr lang="en-US" sz="1800" baseline="30000" dirty="0"/>
              <a:t>1</a:t>
            </a:r>
            <a:r>
              <a:rPr lang="en-US" sz="1800" dirty="0"/>
              <a:t> Cytotoxic </a:t>
            </a:r>
            <a:br>
              <a:rPr lang="en-US" sz="1800" dirty="0"/>
            </a:br>
            <a:r>
              <a:rPr lang="en-US" sz="1800" dirty="0"/>
              <a:t>T cells, the primary effector cells of the adaptive immune response, can be activated by the detection of tumor antigens.</a:t>
            </a:r>
            <a:r>
              <a:rPr lang="pt-BR" sz="1800" baseline="30000" dirty="0"/>
              <a:t>1,22</a:t>
            </a:r>
            <a:r>
              <a:rPr lang="pt-BR" sz="1800" dirty="0"/>
              <a:t> </a:t>
            </a:r>
            <a:r>
              <a:rPr lang="en-US" sz="1800" dirty="0"/>
              <a:t>Once activated, cytotoxic T cells proliferate, migrate to the </a:t>
            </a:r>
            <a:br>
              <a:rPr lang="en-US" sz="1800" dirty="0"/>
            </a:br>
            <a:r>
              <a:rPr lang="en-US" sz="1800" dirty="0"/>
              <a:t>location of the antigen, infiltrate it, and directly initiate cell </a:t>
            </a:r>
            <a:r>
              <a:rPr lang="pt-BR" sz="1800" dirty="0"/>
              <a:t>death</a:t>
            </a:r>
            <a:r>
              <a:rPr lang="pt-BR" sz="1800" baseline="30000" dirty="0"/>
              <a:t>23</a:t>
            </a:r>
          </a:p>
        </p:txBody>
      </p:sp>
      <p:sp>
        <p:nvSpPr>
          <p:cNvPr id="3" name="Slide Number Placeholder 2"/>
          <p:cNvSpPr>
            <a:spLocks noGrp="1"/>
          </p:cNvSpPr>
          <p:nvPr>
            <p:ph type="sldNum" sz="quarter" idx="12"/>
          </p:nvPr>
        </p:nvSpPr>
        <p:spPr>
          <a:xfrm>
            <a:off x="11506200" y="6429375"/>
            <a:ext cx="320040" cy="228600"/>
          </a:xfrm>
        </p:spPr>
        <p:txBody>
          <a:bodyPr/>
          <a:lstStyle/>
          <a:p>
            <a:fld id="{DFF9A8F0-CC1B-DE48-9437-EA2FEE80B91E}" type="slidenum">
              <a:rPr lang="en-US" smtClean="0"/>
              <a:pPr/>
              <a:t>8</a:t>
            </a:fld>
            <a:endParaRPr lang="en-US" dirty="0"/>
          </a:p>
        </p:txBody>
      </p:sp>
      <p:cxnSp>
        <p:nvCxnSpPr>
          <p:cNvPr id="25" name="Straight Connector 24">
            <a:extLst>
              <a:ext uri="{FF2B5EF4-FFF2-40B4-BE49-F238E27FC236}">
                <a16:creationId xmlns:a16="http://schemas.microsoft.com/office/drawing/2014/main" id="{21EF0ABA-4996-4D68-A93B-4B6DAC7A194F}"/>
              </a:ext>
            </a:extLst>
          </p:cNvPr>
          <p:cNvCxnSpPr>
            <a:cxnSpLocks/>
          </p:cNvCxnSpPr>
          <p:nvPr/>
        </p:nvCxnSpPr>
        <p:spPr>
          <a:xfrm>
            <a:off x="365125" y="4493732"/>
            <a:ext cx="1146175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B9CC4EB-BCD8-4ACB-B785-3423D4E45299}"/>
              </a:ext>
            </a:extLst>
          </p:cNvPr>
          <p:cNvSpPr txBox="1"/>
          <p:nvPr/>
        </p:nvSpPr>
        <p:spPr>
          <a:xfrm>
            <a:off x="873200" y="4688866"/>
            <a:ext cx="1215942" cy="461665"/>
          </a:xfrm>
          <a:prstGeom prst="rect">
            <a:avLst/>
          </a:prstGeom>
          <a:noFill/>
        </p:spPr>
        <p:txBody>
          <a:bodyPr wrap="square" rtlCol="0">
            <a:spAutoFit/>
          </a:bodyPr>
          <a:lstStyle/>
          <a:p>
            <a:pPr algn="ctr" defTabSz="457200"/>
            <a:r>
              <a:rPr lang="en-US" sz="1200" b="1" dirty="0"/>
              <a:t>Tumor antigen release</a:t>
            </a:r>
          </a:p>
        </p:txBody>
      </p:sp>
      <p:sp>
        <p:nvSpPr>
          <p:cNvPr id="28" name="TextBox 27">
            <a:extLst>
              <a:ext uri="{FF2B5EF4-FFF2-40B4-BE49-F238E27FC236}">
                <a16:creationId xmlns:a16="http://schemas.microsoft.com/office/drawing/2014/main" id="{29F353CE-920F-4BD3-A45E-AA0B772833B2}"/>
              </a:ext>
            </a:extLst>
          </p:cNvPr>
          <p:cNvSpPr txBox="1"/>
          <p:nvPr/>
        </p:nvSpPr>
        <p:spPr>
          <a:xfrm>
            <a:off x="9939567" y="4688866"/>
            <a:ext cx="1324847" cy="276999"/>
          </a:xfrm>
          <a:prstGeom prst="rect">
            <a:avLst/>
          </a:prstGeom>
          <a:noFill/>
        </p:spPr>
        <p:txBody>
          <a:bodyPr wrap="square" rtlCol="0">
            <a:spAutoFit/>
          </a:bodyPr>
          <a:lstStyle/>
          <a:p>
            <a:pPr algn="ctr" defTabSz="457200"/>
            <a:r>
              <a:rPr lang="en-US" sz="1200" b="1" dirty="0"/>
              <a:t>T-cell memory</a:t>
            </a:r>
          </a:p>
        </p:txBody>
      </p:sp>
      <p:sp>
        <p:nvSpPr>
          <p:cNvPr id="29" name="TextBox 28">
            <a:extLst>
              <a:ext uri="{FF2B5EF4-FFF2-40B4-BE49-F238E27FC236}">
                <a16:creationId xmlns:a16="http://schemas.microsoft.com/office/drawing/2014/main" id="{34594106-1246-49EF-85C0-CEE4FF9E3D08}"/>
              </a:ext>
            </a:extLst>
          </p:cNvPr>
          <p:cNvSpPr txBox="1"/>
          <p:nvPr/>
        </p:nvSpPr>
        <p:spPr>
          <a:xfrm>
            <a:off x="2964169" y="4688866"/>
            <a:ext cx="1114068" cy="461665"/>
          </a:xfrm>
          <a:prstGeom prst="rect">
            <a:avLst/>
          </a:prstGeom>
          <a:noFill/>
        </p:spPr>
        <p:txBody>
          <a:bodyPr wrap="square" rtlCol="0">
            <a:spAutoFit/>
          </a:bodyPr>
          <a:lstStyle/>
          <a:p>
            <a:pPr algn="ctr" defTabSz="457200"/>
            <a:r>
              <a:rPr lang="en-US" sz="1200" b="1" dirty="0"/>
              <a:t>Antigen presentation</a:t>
            </a:r>
          </a:p>
        </p:txBody>
      </p:sp>
      <p:sp>
        <p:nvSpPr>
          <p:cNvPr id="32" name="Oval 31">
            <a:extLst>
              <a:ext uri="{FF2B5EF4-FFF2-40B4-BE49-F238E27FC236}">
                <a16:creationId xmlns:a16="http://schemas.microsoft.com/office/drawing/2014/main" id="{024B9413-0AFB-4F5E-98B4-279FEE7E5CD5}"/>
              </a:ext>
            </a:extLst>
          </p:cNvPr>
          <p:cNvSpPr/>
          <p:nvPr/>
        </p:nvSpPr>
        <p:spPr>
          <a:xfrm>
            <a:off x="10373391" y="4265132"/>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5</a:t>
            </a:r>
          </a:p>
        </p:txBody>
      </p:sp>
      <p:sp>
        <p:nvSpPr>
          <p:cNvPr id="34" name="Oval 33">
            <a:extLst>
              <a:ext uri="{FF2B5EF4-FFF2-40B4-BE49-F238E27FC236}">
                <a16:creationId xmlns:a16="http://schemas.microsoft.com/office/drawing/2014/main" id="{F0CB2207-F00E-4FCF-9C6A-8A131ACD2603}"/>
              </a:ext>
            </a:extLst>
          </p:cNvPr>
          <p:cNvSpPr/>
          <p:nvPr/>
        </p:nvSpPr>
        <p:spPr>
          <a:xfrm>
            <a:off x="3292603" y="4265132"/>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a:t>
            </a:r>
          </a:p>
        </p:txBody>
      </p:sp>
      <p:sp>
        <p:nvSpPr>
          <p:cNvPr id="35" name="Oval 34">
            <a:extLst>
              <a:ext uri="{FF2B5EF4-FFF2-40B4-BE49-F238E27FC236}">
                <a16:creationId xmlns:a16="http://schemas.microsoft.com/office/drawing/2014/main" id="{113F6A70-30E2-4135-9322-1D6DD881C6F4}"/>
              </a:ext>
            </a:extLst>
          </p:cNvPr>
          <p:cNvSpPr/>
          <p:nvPr/>
        </p:nvSpPr>
        <p:spPr>
          <a:xfrm>
            <a:off x="1252571" y="4265132"/>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pic>
        <p:nvPicPr>
          <p:cNvPr id="40" name="Picture 39">
            <a:extLst>
              <a:ext uri="{FF2B5EF4-FFF2-40B4-BE49-F238E27FC236}">
                <a16:creationId xmlns:a16="http://schemas.microsoft.com/office/drawing/2014/main" id="{FAA31188-53CA-41CB-8184-28C351552072}"/>
              </a:ext>
            </a:extLst>
          </p:cNvPr>
          <p:cNvPicPr>
            <a:picLocks noChangeAspect="1"/>
          </p:cNvPicPr>
          <p:nvPr/>
        </p:nvPicPr>
        <p:blipFill rotWithShape="1">
          <a:blip r:embed="rId4"/>
          <a:srcRect r="2111" b="4709"/>
          <a:stretch/>
        </p:blipFill>
        <p:spPr>
          <a:xfrm>
            <a:off x="978540" y="2685140"/>
            <a:ext cx="1172524" cy="1141413"/>
          </a:xfrm>
          <a:prstGeom prst="rect">
            <a:avLst/>
          </a:prstGeom>
        </p:spPr>
      </p:pic>
      <p:pic>
        <p:nvPicPr>
          <p:cNvPr id="44" name="Picture 43" descr="A close up of a flower&#10;&#10;Description automatically generated">
            <a:extLst>
              <a:ext uri="{FF2B5EF4-FFF2-40B4-BE49-F238E27FC236}">
                <a16:creationId xmlns:a16="http://schemas.microsoft.com/office/drawing/2014/main" id="{92C5A9CA-00AE-42CF-8129-E18FC71290E5}"/>
              </a:ext>
            </a:extLst>
          </p:cNvPr>
          <p:cNvPicPr>
            <a:picLocks noChangeAspect="1"/>
          </p:cNvPicPr>
          <p:nvPr/>
        </p:nvPicPr>
        <p:blipFill>
          <a:blip r:embed="rId5"/>
          <a:stretch>
            <a:fillRect/>
          </a:stretch>
        </p:blipFill>
        <p:spPr>
          <a:xfrm>
            <a:off x="2260248" y="2472180"/>
            <a:ext cx="1583871" cy="1583871"/>
          </a:xfrm>
          <a:prstGeom prst="rect">
            <a:avLst/>
          </a:prstGeom>
        </p:spPr>
      </p:pic>
      <p:pic>
        <p:nvPicPr>
          <p:cNvPr id="54" name="Picture 53" descr="A close up of a flower&#10;&#10;Description automatically generated">
            <a:extLst>
              <a:ext uri="{FF2B5EF4-FFF2-40B4-BE49-F238E27FC236}">
                <a16:creationId xmlns:a16="http://schemas.microsoft.com/office/drawing/2014/main" id="{FB813D0C-341F-425B-BC8E-CDA4B173E4F8}"/>
              </a:ext>
            </a:extLst>
          </p:cNvPr>
          <p:cNvPicPr>
            <a:picLocks noChangeAspect="1"/>
          </p:cNvPicPr>
          <p:nvPr/>
        </p:nvPicPr>
        <p:blipFill rotWithShape="1">
          <a:blip r:embed="rId6"/>
          <a:srcRect l="20833" t="13627" r="20891" b="10694"/>
          <a:stretch/>
        </p:blipFill>
        <p:spPr>
          <a:xfrm rot="20161068">
            <a:off x="3165900" y="3443847"/>
            <a:ext cx="221639" cy="307670"/>
          </a:xfrm>
          <a:prstGeom prst="rect">
            <a:avLst/>
          </a:prstGeom>
        </p:spPr>
      </p:pic>
      <p:pic>
        <p:nvPicPr>
          <p:cNvPr id="69" name="Picture 68" descr="A picture containing sitting, dark, small, close&#10;&#10;Description automatically generated">
            <a:extLst>
              <a:ext uri="{FF2B5EF4-FFF2-40B4-BE49-F238E27FC236}">
                <a16:creationId xmlns:a16="http://schemas.microsoft.com/office/drawing/2014/main" id="{8CF5968C-7AD1-42B1-9AF2-0DC2F473BB43}"/>
              </a:ext>
            </a:extLst>
          </p:cNvPr>
          <p:cNvPicPr>
            <a:picLocks noChangeAspect="1"/>
          </p:cNvPicPr>
          <p:nvPr/>
        </p:nvPicPr>
        <p:blipFill>
          <a:blip r:embed="rId7"/>
          <a:stretch>
            <a:fillRect/>
          </a:stretch>
        </p:blipFill>
        <p:spPr>
          <a:xfrm>
            <a:off x="3703463" y="3619602"/>
            <a:ext cx="841364" cy="841362"/>
          </a:xfrm>
          <a:prstGeom prst="rect">
            <a:avLst/>
          </a:prstGeom>
        </p:spPr>
      </p:pic>
      <p:pic>
        <p:nvPicPr>
          <p:cNvPr id="70" name="Picture 69">
            <a:extLst>
              <a:ext uri="{FF2B5EF4-FFF2-40B4-BE49-F238E27FC236}">
                <a16:creationId xmlns:a16="http://schemas.microsoft.com/office/drawing/2014/main" id="{CFF8E4AD-2270-48D8-8EB2-9E7589B5E7CE}"/>
              </a:ext>
            </a:extLst>
          </p:cNvPr>
          <p:cNvPicPr>
            <a:picLocks noChangeAspect="1"/>
          </p:cNvPicPr>
          <p:nvPr/>
        </p:nvPicPr>
        <p:blipFill rotWithShape="1">
          <a:blip r:embed="rId8"/>
          <a:srcRect l="17491" t="15652" r="19881" b="16546"/>
          <a:stretch/>
        </p:blipFill>
        <p:spPr>
          <a:xfrm rot="20853433">
            <a:off x="3725017" y="3700035"/>
            <a:ext cx="204857" cy="237067"/>
          </a:xfrm>
          <a:prstGeom prst="rect">
            <a:avLst/>
          </a:prstGeom>
        </p:spPr>
      </p:pic>
      <p:pic>
        <p:nvPicPr>
          <p:cNvPr id="71" name="Picture 70" descr="A close up&#10;&#10;Description automatically generated">
            <a:extLst>
              <a:ext uri="{FF2B5EF4-FFF2-40B4-BE49-F238E27FC236}">
                <a16:creationId xmlns:a16="http://schemas.microsoft.com/office/drawing/2014/main" id="{7079A786-F03D-436D-AA01-9D3EECECB449}"/>
              </a:ext>
            </a:extLst>
          </p:cNvPr>
          <p:cNvPicPr>
            <a:picLocks noChangeAspect="1"/>
          </p:cNvPicPr>
          <p:nvPr/>
        </p:nvPicPr>
        <p:blipFill>
          <a:blip r:embed="rId9"/>
          <a:stretch>
            <a:fillRect/>
          </a:stretch>
        </p:blipFill>
        <p:spPr>
          <a:xfrm>
            <a:off x="5062868" y="3258038"/>
            <a:ext cx="878140" cy="878140"/>
          </a:xfrm>
          <a:prstGeom prst="rect">
            <a:avLst/>
          </a:prstGeom>
        </p:spPr>
      </p:pic>
      <p:pic>
        <p:nvPicPr>
          <p:cNvPr id="72" name="Picture 71">
            <a:extLst>
              <a:ext uri="{FF2B5EF4-FFF2-40B4-BE49-F238E27FC236}">
                <a16:creationId xmlns:a16="http://schemas.microsoft.com/office/drawing/2014/main" id="{821596C0-8E77-4926-8D0D-100D327D8234}"/>
              </a:ext>
            </a:extLst>
          </p:cNvPr>
          <p:cNvPicPr>
            <a:picLocks noChangeAspect="1"/>
          </p:cNvPicPr>
          <p:nvPr/>
        </p:nvPicPr>
        <p:blipFill rotWithShape="1">
          <a:blip r:embed="rId8"/>
          <a:srcRect l="17491" t="15652" r="19881" b="16546"/>
          <a:stretch/>
        </p:blipFill>
        <p:spPr>
          <a:xfrm rot="16444714">
            <a:off x="5076878" y="3762523"/>
            <a:ext cx="204857" cy="237067"/>
          </a:xfrm>
          <a:prstGeom prst="rect">
            <a:avLst/>
          </a:prstGeom>
        </p:spPr>
      </p:pic>
      <p:grpSp>
        <p:nvGrpSpPr>
          <p:cNvPr id="75" name="Group 74">
            <a:extLst>
              <a:ext uri="{FF2B5EF4-FFF2-40B4-BE49-F238E27FC236}">
                <a16:creationId xmlns:a16="http://schemas.microsoft.com/office/drawing/2014/main" id="{4814229F-7FCE-4208-8DE0-3E827EFE8EB6}"/>
              </a:ext>
            </a:extLst>
          </p:cNvPr>
          <p:cNvGrpSpPr/>
          <p:nvPr/>
        </p:nvGrpSpPr>
        <p:grpSpPr>
          <a:xfrm rot="3328748">
            <a:off x="5726890" y="2652672"/>
            <a:ext cx="880235" cy="878140"/>
            <a:chOff x="4489747" y="2856781"/>
            <a:chExt cx="880235" cy="878140"/>
          </a:xfrm>
        </p:grpSpPr>
        <p:pic>
          <p:nvPicPr>
            <p:cNvPr id="73" name="Picture 72" descr="A close up&#10;&#10;Description automatically generated">
              <a:extLst>
                <a:ext uri="{FF2B5EF4-FFF2-40B4-BE49-F238E27FC236}">
                  <a16:creationId xmlns:a16="http://schemas.microsoft.com/office/drawing/2014/main" id="{AF8B24C4-A541-4023-BAA8-9F0098973E87}"/>
                </a:ext>
              </a:extLst>
            </p:cNvPr>
            <p:cNvPicPr>
              <a:picLocks noChangeAspect="1"/>
            </p:cNvPicPr>
            <p:nvPr/>
          </p:nvPicPr>
          <p:blipFill>
            <a:blip r:embed="rId9"/>
            <a:stretch>
              <a:fillRect/>
            </a:stretch>
          </p:blipFill>
          <p:spPr>
            <a:xfrm>
              <a:off x="4491842" y="2856781"/>
              <a:ext cx="878140" cy="878140"/>
            </a:xfrm>
            <a:prstGeom prst="rect">
              <a:avLst/>
            </a:prstGeom>
          </p:spPr>
        </p:pic>
        <p:pic>
          <p:nvPicPr>
            <p:cNvPr id="74" name="Picture 73">
              <a:extLst>
                <a:ext uri="{FF2B5EF4-FFF2-40B4-BE49-F238E27FC236}">
                  <a16:creationId xmlns:a16="http://schemas.microsoft.com/office/drawing/2014/main" id="{CC732748-988D-40AC-8A28-4761D0CDB656}"/>
                </a:ext>
              </a:extLst>
            </p:cNvPr>
            <p:cNvPicPr>
              <a:picLocks noChangeAspect="1"/>
            </p:cNvPicPr>
            <p:nvPr/>
          </p:nvPicPr>
          <p:blipFill rotWithShape="1">
            <a:blip r:embed="rId8"/>
            <a:srcRect l="17491" t="15652" r="19881" b="16546"/>
            <a:stretch/>
          </p:blipFill>
          <p:spPr>
            <a:xfrm rot="16444714">
              <a:off x="4505852" y="3361266"/>
              <a:ext cx="204857" cy="237067"/>
            </a:xfrm>
            <a:prstGeom prst="rect">
              <a:avLst/>
            </a:prstGeom>
          </p:spPr>
        </p:pic>
      </p:grpSp>
      <p:grpSp>
        <p:nvGrpSpPr>
          <p:cNvPr id="76" name="Group 75">
            <a:extLst>
              <a:ext uri="{FF2B5EF4-FFF2-40B4-BE49-F238E27FC236}">
                <a16:creationId xmlns:a16="http://schemas.microsoft.com/office/drawing/2014/main" id="{5A2BE3C5-50FF-4DF6-9AD0-CD3F55355884}"/>
              </a:ext>
            </a:extLst>
          </p:cNvPr>
          <p:cNvGrpSpPr/>
          <p:nvPr/>
        </p:nvGrpSpPr>
        <p:grpSpPr>
          <a:xfrm rot="7696628">
            <a:off x="6543481" y="3014621"/>
            <a:ext cx="880235" cy="878140"/>
            <a:chOff x="4489747" y="2856781"/>
            <a:chExt cx="880235" cy="878140"/>
          </a:xfrm>
        </p:grpSpPr>
        <p:pic>
          <p:nvPicPr>
            <p:cNvPr id="77" name="Picture 76" descr="A close up&#10;&#10;Description automatically generated">
              <a:extLst>
                <a:ext uri="{FF2B5EF4-FFF2-40B4-BE49-F238E27FC236}">
                  <a16:creationId xmlns:a16="http://schemas.microsoft.com/office/drawing/2014/main" id="{172B5031-8878-4EF4-9DFB-1C1006D27CCC}"/>
                </a:ext>
              </a:extLst>
            </p:cNvPr>
            <p:cNvPicPr>
              <a:picLocks noChangeAspect="1"/>
            </p:cNvPicPr>
            <p:nvPr/>
          </p:nvPicPr>
          <p:blipFill>
            <a:blip r:embed="rId9"/>
            <a:stretch>
              <a:fillRect/>
            </a:stretch>
          </p:blipFill>
          <p:spPr>
            <a:xfrm>
              <a:off x="4491842" y="2856781"/>
              <a:ext cx="878140" cy="878140"/>
            </a:xfrm>
            <a:prstGeom prst="rect">
              <a:avLst/>
            </a:prstGeom>
          </p:spPr>
        </p:pic>
        <p:pic>
          <p:nvPicPr>
            <p:cNvPr id="78" name="Picture 77">
              <a:extLst>
                <a:ext uri="{FF2B5EF4-FFF2-40B4-BE49-F238E27FC236}">
                  <a16:creationId xmlns:a16="http://schemas.microsoft.com/office/drawing/2014/main" id="{A6DBB252-0B7F-4822-B360-2703A755C332}"/>
                </a:ext>
              </a:extLst>
            </p:cNvPr>
            <p:cNvPicPr>
              <a:picLocks noChangeAspect="1"/>
            </p:cNvPicPr>
            <p:nvPr/>
          </p:nvPicPr>
          <p:blipFill rotWithShape="1">
            <a:blip r:embed="rId8"/>
            <a:srcRect l="17491" t="15652" r="19881" b="16546"/>
            <a:stretch/>
          </p:blipFill>
          <p:spPr>
            <a:xfrm rot="16444714">
              <a:off x="4505852" y="3361266"/>
              <a:ext cx="204857" cy="237067"/>
            </a:xfrm>
            <a:prstGeom prst="rect">
              <a:avLst/>
            </a:prstGeom>
          </p:spPr>
        </p:pic>
      </p:grpSp>
      <p:pic>
        <p:nvPicPr>
          <p:cNvPr id="79" name="Picture 78" descr="A coral in the dark&#10;&#10;Description automatically generated">
            <a:extLst>
              <a:ext uri="{FF2B5EF4-FFF2-40B4-BE49-F238E27FC236}">
                <a16:creationId xmlns:a16="http://schemas.microsoft.com/office/drawing/2014/main" id="{2979E826-5494-4D41-8114-0945C6054037}"/>
              </a:ext>
            </a:extLst>
          </p:cNvPr>
          <p:cNvPicPr>
            <a:picLocks noChangeAspect="1"/>
          </p:cNvPicPr>
          <p:nvPr/>
        </p:nvPicPr>
        <p:blipFill rotWithShape="1">
          <a:blip r:embed="rId10"/>
          <a:srcRect r="2313" b="2454"/>
          <a:stretch/>
        </p:blipFill>
        <p:spPr>
          <a:xfrm>
            <a:off x="7079952" y="2612520"/>
            <a:ext cx="1959804" cy="1956983"/>
          </a:xfrm>
          <a:prstGeom prst="rect">
            <a:avLst/>
          </a:prstGeom>
        </p:spPr>
      </p:pic>
      <p:pic>
        <p:nvPicPr>
          <p:cNvPr id="80" name="Picture 79" descr="A close up of a purple flower&#10;&#10;Description automatically generated">
            <a:extLst>
              <a:ext uri="{FF2B5EF4-FFF2-40B4-BE49-F238E27FC236}">
                <a16:creationId xmlns:a16="http://schemas.microsoft.com/office/drawing/2014/main" id="{0F428601-889A-4C09-8ADC-93684E2543D5}"/>
              </a:ext>
            </a:extLst>
          </p:cNvPr>
          <p:cNvPicPr>
            <a:picLocks noChangeAspect="1"/>
          </p:cNvPicPr>
          <p:nvPr/>
        </p:nvPicPr>
        <p:blipFill>
          <a:blip r:embed="rId11"/>
          <a:stretch>
            <a:fillRect/>
          </a:stretch>
        </p:blipFill>
        <p:spPr>
          <a:xfrm>
            <a:off x="9921691" y="2614382"/>
            <a:ext cx="1356580" cy="1356580"/>
          </a:xfrm>
          <a:prstGeom prst="rect">
            <a:avLst/>
          </a:prstGeom>
        </p:spPr>
      </p:pic>
      <p:sp>
        <p:nvSpPr>
          <p:cNvPr id="89" name="TextBox 88">
            <a:extLst>
              <a:ext uri="{FF2B5EF4-FFF2-40B4-BE49-F238E27FC236}">
                <a16:creationId xmlns:a16="http://schemas.microsoft.com/office/drawing/2014/main" id="{A45A8598-9C00-4AF9-A4F7-4211CBAA9C74}"/>
              </a:ext>
            </a:extLst>
          </p:cNvPr>
          <p:cNvSpPr txBox="1"/>
          <p:nvPr/>
        </p:nvSpPr>
        <p:spPr>
          <a:xfrm>
            <a:off x="5684622" y="4688866"/>
            <a:ext cx="1114068" cy="461665"/>
          </a:xfrm>
          <a:prstGeom prst="rect">
            <a:avLst/>
          </a:prstGeom>
          <a:noFill/>
        </p:spPr>
        <p:txBody>
          <a:bodyPr wrap="square" rtlCol="0">
            <a:spAutoFit/>
          </a:bodyPr>
          <a:lstStyle/>
          <a:p>
            <a:pPr algn="ctr" defTabSz="457200"/>
            <a:r>
              <a:rPr lang="en-US" sz="1200" b="1" dirty="0"/>
              <a:t>T-cell</a:t>
            </a:r>
            <a:br>
              <a:rPr lang="en-US" sz="1200" b="1" dirty="0"/>
            </a:br>
            <a:r>
              <a:rPr lang="en-US" sz="1200" b="1" dirty="0"/>
              <a:t>activation</a:t>
            </a:r>
          </a:p>
        </p:txBody>
      </p:sp>
      <p:sp>
        <p:nvSpPr>
          <p:cNvPr id="90" name="Oval 89">
            <a:extLst>
              <a:ext uri="{FF2B5EF4-FFF2-40B4-BE49-F238E27FC236}">
                <a16:creationId xmlns:a16="http://schemas.microsoft.com/office/drawing/2014/main" id="{8D2EF86B-73D8-41A0-8AAC-C1F3C31DDD68}"/>
              </a:ext>
            </a:extLst>
          </p:cNvPr>
          <p:cNvSpPr/>
          <p:nvPr/>
        </p:nvSpPr>
        <p:spPr>
          <a:xfrm>
            <a:off x="6013056" y="4265132"/>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3</a:t>
            </a:r>
          </a:p>
        </p:txBody>
      </p:sp>
      <p:sp>
        <p:nvSpPr>
          <p:cNvPr id="91" name="TextBox 90">
            <a:extLst>
              <a:ext uri="{FF2B5EF4-FFF2-40B4-BE49-F238E27FC236}">
                <a16:creationId xmlns:a16="http://schemas.microsoft.com/office/drawing/2014/main" id="{3C5069A2-4BC5-42DF-B7B2-227248C83589}"/>
              </a:ext>
            </a:extLst>
          </p:cNvPr>
          <p:cNvSpPr txBox="1"/>
          <p:nvPr/>
        </p:nvSpPr>
        <p:spPr>
          <a:xfrm>
            <a:off x="7977446" y="4688866"/>
            <a:ext cx="1114068" cy="461665"/>
          </a:xfrm>
          <a:prstGeom prst="rect">
            <a:avLst/>
          </a:prstGeom>
          <a:noFill/>
        </p:spPr>
        <p:txBody>
          <a:bodyPr wrap="square" rtlCol="0">
            <a:spAutoFit/>
          </a:bodyPr>
          <a:lstStyle/>
          <a:p>
            <a:pPr algn="ctr" defTabSz="457200"/>
            <a:r>
              <a:rPr lang="en-US" sz="1200" b="1" dirty="0"/>
              <a:t>Tumor cell</a:t>
            </a:r>
            <a:br>
              <a:rPr lang="en-US" sz="1200" b="1" dirty="0"/>
            </a:br>
            <a:r>
              <a:rPr lang="en-US" sz="1200" b="1" dirty="0"/>
              <a:t>death</a:t>
            </a:r>
          </a:p>
        </p:txBody>
      </p:sp>
      <p:sp>
        <p:nvSpPr>
          <p:cNvPr id="92" name="Oval 91">
            <a:extLst>
              <a:ext uri="{FF2B5EF4-FFF2-40B4-BE49-F238E27FC236}">
                <a16:creationId xmlns:a16="http://schemas.microsoft.com/office/drawing/2014/main" id="{A5D0B48A-286E-430A-89E9-F03F517B2B79}"/>
              </a:ext>
            </a:extLst>
          </p:cNvPr>
          <p:cNvSpPr/>
          <p:nvPr/>
        </p:nvSpPr>
        <p:spPr>
          <a:xfrm>
            <a:off x="8305880" y="4265132"/>
            <a:ext cx="457200" cy="457200"/>
          </a:xfrm>
          <a:prstGeom prst="ellipse">
            <a:avLst/>
          </a:prstGeom>
          <a:solidFill>
            <a:schemeClr val="accent2"/>
          </a:solid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4</a:t>
            </a:r>
          </a:p>
        </p:txBody>
      </p:sp>
      <p:pic>
        <p:nvPicPr>
          <p:cNvPr id="94" name="Picture 93" descr="A close up of a logo&#10;&#10;Description automatically generated">
            <a:extLst>
              <a:ext uri="{FF2B5EF4-FFF2-40B4-BE49-F238E27FC236}">
                <a16:creationId xmlns:a16="http://schemas.microsoft.com/office/drawing/2014/main" id="{28BFF796-981F-4757-8CB0-C4B39E952ACD}"/>
              </a:ext>
            </a:extLst>
          </p:cNvPr>
          <p:cNvPicPr>
            <a:picLocks noChangeAspect="1"/>
          </p:cNvPicPr>
          <p:nvPr/>
        </p:nvPicPr>
        <p:blipFill rotWithShape="1">
          <a:blip r:embed="rId12"/>
          <a:srcRect l="29359" t="39742" r="29359" b="42340"/>
          <a:stretch/>
        </p:blipFill>
        <p:spPr>
          <a:xfrm rot="2231160">
            <a:off x="1646754" y="3825069"/>
            <a:ext cx="129250" cy="56626"/>
          </a:xfrm>
          <a:prstGeom prst="rect">
            <a:avLst/>
          </a:prstGeom>
        </p:spPr>
      </p:pic>
      <p:pic>
        <p:nvPicPr>
          <p:cNvPr id="95" name="Picture 94" descr="A close up of a logo&#10;&#10;Description automatically generated">
            <a:extLst>
              <a:ext uri="{FF2B5EF4-FFF2-40B4-BE49-F238E27FC236}">
                <a16:creationId xmlns:a16="http://schemas.microsoft.com/office/drawing/2014/main" id="{AEC371DD-0B76-4293-9830-F354B8968E81}"/>
              </a:ext>
            </a:extLst>
          </p:cNvPr>
          <p:cNvPicPr>
            <a:picLocks noChangeAspect="1"/>
          </p:cNvPicPr>
          <p:nvPr/>
        </p:nvPicPr>
        <p:blipFill rotWithShape="1">
          <a:blip r:embed="rId12"/>
          <a:srcRect l="29359" t="39742" r="29359" b="42340"/>
          <a:stretch/>
        </p:blipFill>
        <p:spPr>
          <a:xfrm rot="430324">
            <a:off x="1853129" y="3786969"/>
            <a:ext cx="129250" cy="56626"/>
          </a:xfrm>
          <a:prstGeom prst="rect">
            <a:avLst/>
          </a:prstGeom>
        </p:spPr>
      </p:pic>
      <p:pic>
        <p:nvPicPr>
          <p:cNvPr id="96" name="Picture 95" descr="A close up of a logo&#10;&#10;Description automatically generated">
            <a:extLst>
              <a:ext uri="{FF2B5EF4-FFF2-40B4-BE49-F238E27FC236}">
                <a16:creationId xmlns:a16="http://schemas.microsoft.com/office/drawing/2014/main" id="{D1BB668A-21EB-478D-8147-4ADF522AD6CA}"/>
              </a:ext>
            </a:extLst>
          </p:cNvPr>
          <p:cNvPicPr>
            <a:picLocks noChangeAspect="1"/>
          </p:cNvPicPr>
          <p:nvPr/>
        </p:nvPicPr>
        <p:blipFill rotWithShape="1">
          <a:blip r:embed="rId12"/>
          <a:srcRect l="29359" t="39742" r="29359" b="42340"/>
          <a:stretch/>
        </p:blipFill>
        <p:spPr>
          <a:xfrm rot="2269410">
            <a:off x="1859480" y="3934606"/>
            <a:ext cx="129250" cy="56626"/>
          </a:xfrm>
          <a:prstGeom prst="rect">
            <a:avLst/>
          </a:prstGeom>
        </p:spPr>
      </p:pic>
      <p:pic>
        <p:nvPicPr>
          <p:cNvPr id="97" name="Picture 96" descr="A close up of a logo&#10;&#10;Description automatically generated">
            <a:extLst>
              <a:ext uri="{FF2B5EF4-FFF2-40B4-BE49-F238E27FC236}">
                <a16:creationId xmlns:a16="http://schemas.microsoft.com/office/drawing/2014/main" id="{F8414985-ABD5-481A-AFEF-BF05680C29B7}"/>
              </a:ext>
            </a:extLst>
          </p:cNvPr>
          <p:cNvPicPr>
            <a:picLocks noChangeAspect="1"/>
          </p:cNvPicPr>
          <p:nvPr/>
        </p:nvPicPr>
        <p:blipFill rotWithShape="1">
          <a:blip r:embed="rId12"/>
          <a:srcRect l="29359" t="39742" r="29359" b="42340"/>
          <a:stretch/>
        </p:blipFill>
        <p:spPr>
          <a:xfrm rot="21225292">
            <a:off x="2034104" y="3875868"/>
            <a:ext cx="129250" cy="56626"/>
          </a:xfrm>
          <a:prstGeom prst="rect">
            <a:avLst/>
          </a:prstGeom>
        </p:spPr>
      </p:pic>
      <p:pic>
        <p:nvPicPr>
          <p:cNvPr id="98" name="Picture 97" descr="A close up of a logo&#10;&#10;Description automatically generated">
            <a:extLst>
              <a:ext uri="{FF2B5EF4-FFF2-40B4-BE49-F238E27FC236}">
                <a16:creationId xmlns:a16="http://schemas.microsoft.com/office/drawing/2014/main" id="{A465FD43-5F81-41F4-8BC3-F52A74C7BADC}"/>
              </a:ext>
            </a:extLst>
          </p:cNvPr>
          <p:cNvPicPr>
            <a:picLocks noChangeAspect="1"/>
          </p:cNvPicPr>
          <p:nvPr/>
        </p:nvPicPr>
        <p:blipFill rotWithShape="1">
          <a:blip r:embed="rId12"/>
          <a:srcRect l="29359" t="39742" r="29359" b="42340"/>
          <a:stretch/>
        </p:blipFill>
        <p:spPr>
          <a:xfrm rot="19831839">
            <a:off x="2119831" y="3983818"/>
            <a:ext cx="129248" cy="56626"/>
          </a:xfrm>
          <a:prstGeom prst="rect">
            <a:avLst/>
          </a:prstGeom>
        </p:spPr>
      </p:pic>
      <p:pic>
        <p:nvPicPr>
          <p:cNvPr id="99" name="Picture 98" descr="A close up of a logo&#10;&#10;Description automatically generated">
            <a:extLst>
              <a:ext uri="{FF2B5EF4-FFF2-40B4-BE49-F238E27FC236}">
                <a16:creationId xmlns:a16="http://schemas.microsoft.com/office/drawing/2014/main" id="{0502A394-4FE7-44E1-BD5E-CAD219AB46F9}"/>
              </a:ext>
            </a:extLst>
          </p:cNvPr>
          <p:cNvPicPr>
            <a:picLocks noChangeAspect="1"/>
          </p:cNvPicPr>
          <p:nvPr/>
        </p:nvPicPr>
        <p:blipFill rotWithShape="1">
          <a:blip r:embed="rId12"/>
          <a:srcRect l="29359" t="39742" r="29359" b="42340"/>
          <a:stretch/>
        </p:blipFill>
        <p:spPr>
          <a:xfrm rot="19831839">
            <a:off x="2332556" y="3933019"/>
            <a:ext cx="129248" cy="56626"/>
          </a:xfrm>
          <a:prstGeom prst="rect">
            <a:avLst/>
          </a:prstGeom>
        </p:spPr>
      </p:pic>
      <p:sp>
        <p:nvSpPr>
          <p:cNvPr id="19" name="TextBox 18"/>
          <p:cNvSpPr txBox="1"/>
          <p:nvPr/>
        </p:nvSpPr>
        <p:spPr>
          <a:xfrm>
            <a:off x="3571987" y="3387681"/>
            <a:ext cx="264496" cy="161583"/>
          </a:xfrm>
          <a:prstGeom prst="rect">
            <a:avLst/>
          </a:prstGeom>
          <a:noFill/>
        </p:spPr>
        <p:txBody>
          <a:bodyPr wrap="none" lIns="0" tIns="0" rIns="0" bIns="0" rtlCol="0">
            <a:spAutoFit/>
          </a:bodyPr>
          <a:lstStyle/>
          <a:p>
            <a:r>
              <a:rPr lang="en-US" sz="1050" dirty="0"/>
              <a:t>MHC</a:t>
            </a:r>
          </a:p>
        </p:txBody>
      </p:sp>
      <p:sp>
        <p:nvSpPr>
          <p:cNvPr id="13" name="TextBox 12"/>
          <p:cNvSpPr txBox="1"/>
          <p:nvPr/>
        </p:nvSpPr>
        <p:spPr>
          <a:xfrm>
            <a:off x="365125" y="3214401"/>
            <a:ext cx="664982" cy="415498"/>
          </a:xfrm>
          <a:prstGeom prst="rect">
            <a:avLst/>
          </a:prstGeom>
          <a:noFill/>
        </p:spPr>
        <p:txBody>
          <a:bodyPr wrap="square" rtlCol="0">
            <a:spAutoFit/>
          </a:bodyPr>
          <a:lstStyle/>
          <a:p>
            <a:pPr algn="ctr"/>
            <a:r>
              <a:rPr lang="en-US" sz="1050" dirty="0"/>
              <a:t>Tumor cell</a:t>
            </a:r>
          </a:p>
        </p:txBody>
      </p:sp>
      <p:sp>
        <p:nvSpPr>
          <p:cNvPr id="16" name="TextBox 15"/>
          <p:cNvSpPr txBox="1"/>
          <p:nvPr/>
        </p:nvSpPr>
        <p:spPr>
          <a:xfrm>
            <a:off x="1689100" y="4045332"/>
            <a:ext cx="934551" cy="161583"/>
          </a:xfrm>
          <a:prstGeom prst="rect">
            <a:avLst/>
          </a:prstGeom>
          <a:noFill/>
        </p:spPr>
        <p:txBody>
          <a:bodyPr wrap="none" lIns="0" tIns="0" rIns="0" bIns="0" rtlCol="0">
            <a:spAutoFit/>
          </a:bodyPr>
          <a:lstStyle/>
          <a:p>
            <a:pPr algn="ctr"/>
            <a:r>
              <a:rPr lang="en-US" sz="1050" dirty="0"/>
              <a:t>Tumor antigens</a:t>
            </a:r>
          </a:p>
        </p:txBody>
      </p:sp>
      <p:sp>
        <p:nvSpPr>
          <p:cNvPr id="18" name="TextBox 17"/>
          <p:cNvSpPr txBox="1"/>
          <p:nvPr/>
        </p:nvSpPr>
        <p:spPr>
          <a:xfrm>
            <a:off x="3437895" y="3062890"/>
            <a:ext cx="235642" cy="161583"/>
          </a:xfrm>
          <a:prstGeom prst="rect">
            <a:avLst/>
          </a:prstGeom>
          <a:noFill/>
        </p:spPr>
        <p:txBody>
          <a:bodyPr wrap="none" lIns="0" tIns="0" rIns="0" bIns="0" rtlCol="0">
            <a:spAutoFit/>
          </a:bodyPr>
          <a:lstStyle/>
          <a:p>
            <a:r>
              <a:rPr lang="en-US" sz="1050" dirty="0"/>
              <a:t>APC</a:t>
            </a:r>
          </a:p>
        </p:txBody>
      </p:sp>
      <p:sp>
        <p:nvSpPr>
          <p:cNvPr id="17" name="TextBox 16"/>
          <p:cNvSpPr txBox="1"/>
          <p:nvPr/>
        </p:nvSpPr>
        <p:spPr>
          <a:xfrm>
            <a:off x="2841721" y="3858132"/>
            <a:ext cx="460062" cy="161583"/>
          </a:xfrm>
          <a:prstGeom prst="rect">
            <a:avLst/>
          </a:prstGeom>
          <a:noFill/>
        </p:spPr>
        <p:txBody>
          <a:bodyPr wrap="none" lIns="0" tIns="0" rIns="0" bIns="0" rtlCol="0">
            <a:spAutoFit/>
          </a:bodyPr>
          <a:lstStyle/>
          <a:p>
            <a:r>
              <a:rPr lang="en-US" sz="1050" dirty="0"/>
              <a:t>Antigen</a:t>
            </a:r>
          </a:p>
        </p:txBody>
      </p:sp>
      <p:sp>
        <p:nvSpPr>
          <p:cNvPr id="20" name="TextBox 19"/>
          <p:cNvSpPr txBox="1"/>
          <p:nvPr/>
        </p:nvSpPr>
        <p:spPr>
          <a:xfrm>
            <a:off x="3860430" y="3549790"/>
            <a:ext cx="237244" cy="161583"/>
          </a:xfrm>
          <a:prstGeom prst="rect">
            <a:avLst/>
          </a:prstGeom>
          <a:noFill/>
        </p:spPr>
        <p:txBody>
          <a:bodyPr wrap="none" lIns="0" tIns="0" rIns="0" bIns="0" rtlCol="0">
            <a:spAutoFit/>
          </a:bodyPr>
          <a:lstStyle/>
          <a:p>
            <a:r>
              <a:rPr lang="en-US" sz="1050" dirty="0"/>
              <a:t>TCR</a:t>
            </a:r>
          </a:p>
        </p:txBody>
      </p:sp>
      <p:sp>
        <p:nvSpPr>
          <p:cNvPr id="21" name="TextBox 20"/>
          <p:cNvSpPr txBox="1"/>
          <p:nvPr/>
        </p:nvSpPr>
        <p:spPr>
          <a:xfrm>
            <a:off x="6614045" y="3764072"/>
            <a:ext cx="339837" cy="161583"/>
          </a:xfrm>
          <a:prstGeom prst="rect">
            <a:avLst/>
          </a:prstGeom>
          <a:noFill/>
        </p:spPr>
        <p:txBody>
          <a:bodyPr wrap="none" lIns="0" tIns="0" rIns="0" bIns="0" rtlCol="0">
            <a:spAutoFit/>
          </a:bodyPr>
          <a:lstStyle/>
          <a:p>
            <a:r>
              <a:rPr lang="en-US" sz="1050" dirty="0"/>
              <a:t>T cell</a:t>
            </a:r>
          </a:p>
        </p:txBody>
      </p:sp>
      <p:sp>
        <p:nvSpPr>
          <p:cNvPr id="22" name="TextBox 21"/>
          <p:cNvSpPr txBox="1"/>
          <p:nvPr/>
        </p:nvSpPr>
        <p:spPr>
          <a:xfrm>
            <a:off x="6653988" y="4206155"/>
            <a:ext cx="1048364" cy="161583"/>
          </a:xfrm>
          <a:prstGeom prst="rect">
            <a:avLst/>
          </a:prstGeom>
          <a:noFill/>
        </p:spPr>
        <p:txBody>
          <a:bodyPr wrap="none" lIns="0" tIns="0" rIns="0" bIns="0" rtlCol="0">
            <a:spAutoFit/>
          </a:bodyPr>
          <a:lstStyle/>
          <a:p>
            <a:pPr algn="ctr"/>
            <a:r>
              <a:rPr lang="en-US" sz="1050" dirty="0"/>
              <a:t>Dying tumor cells</a:t>
            </a:r>
          </a:p>
        </p:txBody>
      </p:sp>
      <p:sp>
        <p:nvSpPr>
          <p:cNvPr id="23" name="TextBox 22"/>
          <p:cNvSpPr txBox="1"/>
          <p:nvPr/>
        </p:nvSpPr>
        <p:spPr>
          <a:xfrm>
            <a:off x="9854878" y="3814294"/>
            <a:ext cx="512961" cy="323165"/>
          </a:xfrm>
          <a:prstGeom prst="rect">
            <a:avLst/>
          </a:prstGeom>
          <a:noFill/>
        </p:spPr>
        <p:txBody>
          <a:bodyPr wrap="none" lIns="0" tIns="0" rIns="0" bIns="0" rtlCol="0">
            <a:spAutoFit/>
          </a:bodyPr>
          <a:lstStyle/>
          <a:p>
            <a:pPr algn="ctr"/>
            <a:r>
              <a:rPr lang="en-US" sz="1050" dirty="0"/>
              <a:t>Memory </a:t>
            </a:r>
          </a:p>
          <a:p>
            <a:pPr algn="ctr"/>
            <a:r>
              <a:rPr lang="en-US" sz="1050" dirty="0"/>
              <a:t>T cell</a:t>
            </a:r>
          </a:p>
        </p:txBody>
      </p:sp>
      <p:sp>
        <p:nvSpPr>
          <p:cNvPr id="24" name="TextBox 23"/>
          <p:cNvSpPr txBox="1"/>
          <p:nvPr/>
        </p:nvSpPr>
        <p:spPr>
          <a:xfrm>
            <a:off x="4333678" y="4299200"/>
            <a:ext cx="859210" cy="161583"/>
          </a:xfrm>
          <a:prstGeom prst="rect">
            <a:avLst/>
          </a:prstGeom>
          <a:noFill/>
        </p:spPr>
        <p:txBody>
          <a:bodyPr wrap="none" lIns="0" tIns="0" rIns="0" bIns="0" rtlCol="0">
            <a:spAutoFit/>
          </a:bodyPr>
          <a:lstStyle/>
          <a:p>
            <a:pPr algn="ctr"/>
            <a:r>
              <a:rPr lang="en-US" sz="1050" dirty="0"/>
              <a:t>Inactive T cell</a:t>
            </a:r>
          </a:p>
        </p:txBody>
      </p:sp>
      <p:pic>
        <p:nvPicPr>
          <p:cNvPr id="100" name="Picture 99" descr="A close up of a logo&#10;&#10;Description automatically generated">
            <a:extLst>
              <a:ext uri="{FF2B5EF4-FFF2-40B4-BE49-F238E27FC236}">
                <a16:creationId xmlns:a16="http://schemas.microsoft.com/office/drawing/2014/main" id="{E6D3FCCE-CF5E-458E-B117-D33AAE4AD2C1}"/>
              </a:ext>
            </a:extLst>
          </p:cNvPr>
          <p:cNvPicPr>
            <a:picLocks noChangeAspect="1"/>
          </p:cNvPicPr>
          <p:nvPr/>
        </p:nvPicPr>
        <p:blipFill rotWithShape="1">
          <a:blip r:embed="rId12"/>
          <a:srcRect l="29359" t="39742" r="29359" b="42340"/>
          <a:stretch/>
        </p:blipFill>
        <p:spPr>
          <a:xfrm rot="2351142">
            <a:off x="3305693" y="3679019"/>
            <a:ext cx="129248" cy="56626"/>
          </a:xfrm>
          <a:prstGeom prst="rect">
            <a:avLst/>
          </a:prstGeom>
        </p:spPr>
      </p:pic>
      <p:cxnSp>
        <p:nvCxnSpPr>
          <p:cNvPr id="102" name="Straight Connector 101">
            <a:extLst>
              <a:ext uri="{FF2B5EF4-FFF2-40B4-BE49-F238E27FC236}">
                <a16:creationId xmlns:a16="http://schemas.microsoft.com/office/drawing/2014/main" id="{01B7FD28-35B3-4048-8EDE-2C692C3DDB7D}"/>
              </a:ext>
            </a:extLst>
          </p:cNvPr>
          <p:cNvCxnSpPr>
            <a:cxnSpLocks/>
          </p:cNvCxnSpPr>
          <p:nvPr/>
        </p:nvCxnSpPr>
        <p:spPr>
          <a:xfrm flipV="1">
            <a:off x="3209925" y="3738236"/>
            <a:ext cx="129322" cy="131179"/>
          </a:xfrm>
          <a:prstGeom prst="line">
            <a:avLst/>
          </a:prstGeom>
          <a:ln w="12700" cap="sq">
            <a:solidFill>
              <a:schemeClr val="tx2"/>
            </a:solidFill>
          </a:ln>
        </p:spPr>
        <p:style>
          <a:lnRef idx="1">
            <a:srgbClr val="BE2BBB"/>
          </a:lnRef>
          <a:fillRef idx="0">
            <a:schemeClr val="accent1"/>
          </a:fillRef>
          <a:effectRef idx="0">
            <a:srgbClr val="000000"/>
          </a:effectRef>
          <a:fontRef idx="minor">
            <a:schemeClr val="lt1"/>
          </a:fontRef>
        </p:style>
      </p:cxnSp>
      <p:sp>
        <p:nvSpPr>
          <p:cNvPr id="104" name="Rectangle 103">
            <a:extLst>
              <a:ext uri="{FF2B5EF4-FFF2-40B4-BE49-F238E27FC236}">
                <a16:creationId xmlns:a16="http://schemas.microsoft.com/office/drawing/2014/main" id="{8FD66AEA-9D16-4D1D-969A-D083A41BC316}"/>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spTree>
    <p:custDataLst>
      <p:tags r:id="rId1"/>
    </p:custDataLst>
    <p:extLst>
      <p:ext uri="{BB962C8B-B14F-4D97-AF65-F5344CB8AC3E}">
        <p14:creationId xmlns:p14="http://schemas.microsoft.com/office/powerpoint/2010/main" val="97358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91FA-2799-46AA-9467-8F44CBDB398C}"/>
              </a:ext>
            </a:extLst>
          </p:cNvPr>
          <p:cNvSpPr>
            <a:spLocks noGrp="1"/>
          </p:cNvSpPr>
          <p:nvPr>
            <p:ph type="title"/>
          </p:nvPr>
        </p:nvSpPr>
        <p:spPr>
          <a:xfrm>
            <a:off x="365759" y="365760"/>
            <a:ext cx="10378440" cy="914400"/>
          </a:xfrm>
        </p:spPr>
        <p:txBody>
          <a:bodyPr>
            <a:normAutofit/>
          </a:bodyPr>
          <a:lstStyle/>
          <a:p>
            <a:r>
              <a:rPr lang="en-US" dirty="0"/>
              <a:t>References for Topic 6 (2 of 2)</a:t>
            </a:r>
          </a:p>
        </p:txBody>
      </p:sp>
      <p:sp>
        <p:nvSpPr>
          <p:cNvPr id="12" name="Slide Number Placeholder 11">
            <a:extLst>
              <a:ext uri="{FF2B5EF4-FFF2-40B4-BE49-F238E27FC236}">
                <a16:creationId xmlns:a16="http://schemas.microsoft.com/office/drawing/2014/main" id="{EB0C18BC-B9B2-474F-8250-843E49F54692}"/>
              </a:ext>
            </a:extLst>
          </p:cNvPr>
          <p:cNvSpPr>
            <a:spLocks noGrp="1"/>
          </p:cNvSpPr>
          <p:nvPr>
            <p:ph type="sldNum" sz="quarter" idx="12"/>
          </p:nvPr>
        </p:nvSpPr>
        <p:spPr/>
        <p:txBody>
          <a:bodyPr/>
          <a:lstStyle/>
          <a:p>
            <a:fld id="{B58DE5F1-E0F9-4CCA-92B7-7A6FC4DFEE14}" type="slidenum">
              <a:rPr lang="en-US" smtClean="0"/>
              <a:t>80</a:t>
            </a:fld>
            <a:endParaRPr lang="en-US" dirty="0"/>
          </a:p>
        </p:txBody>
      </p:sp>
      <p:sp>
        <p:nvSpPr>
          <p:cNvPr id="8" name="Content Placeholder 7">
            <a:extLst>
              <a:ext uri="{FF2B5EF4-FFF2-40B4-BE49-F238E27FC236}">
                <a16:creationId xmlns:a16="http://schemas.microsoft.com/office/drawing/2014/main" id="{55CE9A4C-B4C6-4196-B8AB-B1B15F79747C}"/>
              </a:ext>
            </a:extLst>
          </p:cNvPr>
          <p:cNvSpPr txBox="1">
            <a:spLocks/>
          </p:cNvSpPr>
          <p:nvPr/>
        </p:nvSpPr>
        <p:spPr>
          <a:xfrm>
            <a:off x="205105" y="1554480"/>
            <a:ext cx="11461115" cy="4718437"/>
          </a:xfrm>
          <a:prstGeom prst="rect">
            <a:avLst/>
          </a:prstGeom>
        </p:spPr>
        <p:txBody>
          <a:bodyPr vert="horz" lIns="0" tIns="0" rIns="0" bIns="0" numCol="2" spcCol="301752" rtlCol="0">
            <a:no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346075" indent="-346075">
              <a:spcBef>
                <a:spcPts val="0"/>
              </a:spcBef>
              <a:buFont typeface="+mj-lt"/>
              <a:buAutoNum type="arabicPeriod" startAt="32"/>
            </a:pPr>
            <a:r>
              <a:rPr lang="en-US" sz="900" dirty="0"/>
              <a:t>Fiteni F, Westeel V, Pivot X, Borg C, Vernerey D, Bonnetain F. Endpoints in cancer clinical trials. </a:t>
            </a:r>
            <a:br>
              <a:rPr lang="en-US" sz="900" dirty="0"/>
            </a:br>
            <a:r>
              <a:rPr lang="en-US" sz="900" i="1" dirty="0"/>
              <a:t>J Visc Surg</a:t>
            </a:r>
            <a:r>
              <a:rPr lang="en-US" sz="900" dirty="0"/>
              <a:t>. 2014;151(1):17-22.</a:t>
            </a:r>
          </a:p>
          <a:p>
            <a:pPr marL="346075" indent="-346075">
              <a:spcBef>
                <a:spcPts val="0"/>
              </a:spcBef>
              <a:buFont typeface="+mj-lt"/>
              <a:buAutoNum type="arabicPeriod" startAt="32"/>
            </a:pPr>
            <a:r>
              <a:rPr lang="en-US" sz="900" dirty="0"/>
              <a:t>Anagnostou V, Yarchoan M, Hansen AR, et al. Immuno-oncology trial endpoints: capturing clinically meaningful activity. </a:t>
            </a:r>
            <a:r>
              <a:rPr lang="en-US" sz="900" i="1" dirty="0"/>
              <a:t>Clin Cancer Res</a:t>
            </a:r>
            <a:r>
              <a:rPr lang="en-US" sz="900" dirty="0"/>
              <a:t>. 2017;23(17):4959-4969.</a:t>
            </a:r>
          </a:p>
          <a:p>
            <a:pPr marL="346075" indent="-346075">
              <a:spcBef>
                <a:spcPts val="0"/>
              </a:spcBef>
              <a:buFont typeface="+mj-lt"/>
              <a:buAutoNum type="arabicPeriod" startAt="32"/>
            </a:pPr>
            <a:r>
              <a:rPr lang="en-US" sz="900" dirty="0"/>
              <a:t>Chaplin DD. Overview of the immune response. </a:t>
            </a:r>
            <a:r>
              <a:rPr lang="en-US" sz="900" i="1" dirty="0"/>
              <a:t>J Allergy Clin Immunol</a:t>
            </a:r>
            <a:r>
              <a:rPr lang="en-US" sz="900" dirty="0"/>
              <a:t>. 2010;125(2 suppl 2):S3-23.</a:t>
            </a:r>
          </a:p>
          <a:p>
            <a:pPr marL="346075" indent="-346075">
              <a:spcBef>
                <a:spcPts val="0"/>
              </a:spcBef>
              <a:buFont typeface="+mj-lt"/>
              <a:buAutoNum type="arabicPeriod" startAt="32"/>
            </a:pPr>
            <a:r>
              <a:rPr lang="en-US" sz="900" dirty="0"/>
              <a:t>Nathan C. Neutrophils and immunity: challenges and opportunities. </a:t>
            </a:r>
            <a:r>
              <a:rPr lang="en-US" sz="900" i="1" dirty="0"/>
              <a:t>Nat Rev Immunol</a:t>
            </a:r>
            <a:r>
              <a:rPr lang="en-US" sz="900" dirty="0"/>
              <a:t>. </a:t>
            </a:r>
            <a:br>
              <a:rPr lang="en-US" sz="900" dirty="0"/>
            </a:br>
            <a:r>
              <a:rPr lang="en-US" sz="900" dirty="0"/>
              <a:t>2006;6(3):173-182.</a:t>
            </a:r>
          </a:p>
          <a:p>
            <a:pPr marL="346075" indent="-346075">
              <a:spcBef>
                <a:spcPts val="0"/>
              </a:spcBef>
              <a:buFont typeface="+mj-lt"/>
              <a:buAutoNum type="arabicPeriod" startAt="32"/>
            </a:pPr>
            <a:r>
              <a:rPr lang="en-US" sz="900" dirty="0"/>
              <a:t>Thangavelu G, Gill RG, Boon L, Ellestad KK, Anderson CC. Control of in vivo collateral damage generated by T cell immunity. </a:t>
            </a:r>
            <a:r>
              <a:rPr lang="en-US" sz="900" i="1" dirty="0"/>
              <a:t>J Immunol</a:t>
            </a:r>
            <a:r>
              <a:rPr lang="en-US" sz="900" dirty="0"/>
              <a:t>. 2013;191(4):1686-1691.</a:t>
            </a:r>
          </a:p>
          <a:p>
            <a:pPr marL="346075" indent="-346075">
              <a:spcBef>
                <a:spcPts val="0"/>
              </a:spcBef>
              <a:buFont typeface="+mj-lt"/>
              <a:buAutoNum type="arabicPeriod" startAt="32"/>
            </a:pPr>
            <a:r>
              <a:rPr lang="en-US" sz="900" dirty="0"/>
              <a:t>Amos SM, Duong CPM, Westwood JA, et al. Autoimmunity associated with immunotherapy of cancer. </a:t>
            </a:r>
            <a:r>
              <a:rPr lang="en-US" sz="900" i="1" dirty="0"/>
              <a:t>Blood</a:t>
            </a:r>
            <a:r>
              <a:rPr lang="en-US" sz="900" dirty="0"/>
              <a:t>. 2011;118(3):499-509.</a:t>
            </a:r>
          </a:p>
          <a:p>
            <a:pPr marL="346075" indent="-346075">
              <a:spcBef>
                <a:spcPts val="0"/>
              </a:spcBef>
              <a:buFont typeface="+mj-lt"/>
              <a:buAutoNum type="arabicPeriod" startAt="32"/>
            </a:pPr>
            <a:r>
              <a:rPr lang="en-US" sz="900" dirty="0"/>
              <a:t>Moran P. Cellular effects of cancer chemotherapy administration. </a:t>
            </a:r>
            <a:r>
              <a:rPr lang="en-US" sz="900" i="1" dirty="0"/>
              <a:t>J Intraven Nurs</a:t>
            </a:r>
            <a:r>
              <a:rPr lang="en-US" sz="900" dirty="0"/>
              <a:t>. 2000;23(1):44-51.</a:t>
            </a:r>
          </a:p>
          <a:p>
            <a:pPr marL="346075" indent="-346075">
              <a:spcBef>
                <a:spcPts val="0"/>
              </a:spcBef>
              <a:buFont typeface="+mj-lt"/>
              <a:buAutoNum type="arabicPeriod" startAt="32"/>
            </a:pPr>
            <a:r>
              <a:rPr lang="en-US" sz="900" dirty="0"/>
              <a:t>Mellman I, Coukos G, Dranoff G. Cancer immunotherapy comes of age. </a:t>
            </a:r>
            <a:r>
              <a:rPr lang="en-US" sz="900" i="1" dirty="0"/>
              <a:t>Nature</a:t>
            </a:r>
            <a:r>
              <a:rPr lang="en-US" sz="900" dirty="0"/>
              <a:t>. 2011;480(7378):</a:t>
            </a:r>
            <a:br>
              <a:rPr lang="en-US" sz="900" dirty="0"/>
            </a:br>
            <a:r>
              <a:rPr lang="en-US" sz="900" dirty="0"/>
              <a:t>480-489.</a:t>
            </a:r>
          </a:p>
          <a:p>
            <a:pPr marL="346075" indent="-346075">
              <a:spcBef>
                <a:spcPts val="0"/>
              </a:spcBef>
              <a:buFont typeface="+mj-lt"/>
              <a:buAutoNum type="arabicPeriod" startAt="32"/>
            </a:pPr>
            <a:r>
              <a:rPr lang="en-US" sz="900" dirty="0"/>
              <a:t>Winer A, Bodor JN, Borghaei H, et al. Identifying and managing the adverse effects of immune checkpoint blockade. </a:t>
            </a:r>
            <a:r>
              <a:rPr lang="en-US" sz="900" i="1" dirty="0"/>
              <a:t>J Thorac Dis</a:t>
            </a:r>
            <a:r>
              <a:rPr lang="en-US" sz="900" dirty="0"/>
              <a:t>. 2018;10(suppl 3):S480-S489.</a:t>
            </a:r>
          </a:p>
          <a:p>
            <a:pPr marL="346075" indent="-346075">
              <a:spcBef>
                <a:spcPts val="0"/>
              </a:spcBef>
              <a:buFont typeface="+mj-lt"/>
              <a:buAutoNum type="arabicPeriod" startAt="32"/>
            </a:pPr>
            <a:r>
              <a:rPr lang="en-US" sz="900" dirty="0"/>
              <a:t>Aramaki T, Ida H, Izumi Y, et al. A significantly impaired natural killer cell activity due to a low activity on a per-cell basis in rheumatoid arthritis. </a:t>
            </a:r>
            <a:r>
              <a:rPr lang="en-US" sz="900" i="1" dirty="0"/>
              <a:t>Mod Rheumatol</a:t>
            </a:r>
            <a:r>
              <a:rPr lang="en-US" sz="900" dirty="0"/>
              <a:t>. 2009;19(3):245-252.</a:t>
            </a:r>
          </a:p>
          <a:p>
            <a:pPr marL="346075" indent="-346075">
              <a:spcBef>
                <a:spcPts val="0"/>
              </a:spcBef>
              <a:buFont typeface="+mj-lt"/>
              <a:buAutoNum type="arabicPeriod" startAt="32"/>
            </a:pPr>
            <a:r>
              <a:rPr lang="en-US" sz="900" dirty="0"/>
              <a:t>Park Y-W, Kee S-J, Cho Y-N, et al. Impaired differentiation and cytotoxicity of natural killer cells in systemic lupus erythematosus. </a:t>
            </a:r>
            <a:r>
              <a:rPr lang="en-US" sz="900" i="1" dirty="0"/>
              <a:t>Arthritis Rheum</a:t>
            </a:r>
            <a:r>
              <a:rPr lang="en-US" sz="900" dirty="0"/>
              <a:t>. 2009;60(6):1753-1763.</a:t>
            </a:r>
          </a:p>
          <a:p>
            <a:pPr marL="346075" indent="-346075">
              <a:spcBef>
                <a:spcPts val="0"/>
              </a:spcBef>
              <a:buFont typeface="+mj-lt"/>
              <a:buAutoNum type="arabicPeriod" startAt="32"/>
            </a:pPr>
            <a:r>
              <a:rPr lang="en-US" sz="900" dirty="0"/>
              <a:t>Zhang B, Yamamura T, Kondo T, Fujiwara M, Tabira T. Regulation of experimental autoimmune encephalomyelitis by natural killer (NK) cells. </a:t>
            </a:r>
            <a:r>
              <a:rPr lang="en-US" sz="900" i="1" dirty="0"/>
              <a:t>J Exp Med</a:t>
            </a:r>
            <a:r>
              <a:rPr lang="en-US" sz="900" dirty="0"/>
              <a:t>. 1997;186(10):1677-1687.</a:t>
            </a:r>
          </a:p>
          <a:p>
            <a:pPr marL="346075" indent="-346075">
              <a:spcBef>
                <a:spcPts val="0"/>
              </a:spcBef>
              <a:buFont typeface="+mj-lt"/>
              <a:buAutoNum type="arabicPeriod" startAt="32"/>
            </a:pPr>
            <a:r>
              <a:rPr lang="en-US" sz="900" dirty="0"/>
              <a:t>Bertrand A, Kostine M, Barnetche T, Truchetet ME, Schaeverbeke T. Immune related adverse events associated with anti-CTLA-4 antibodies: systematic review and meta-analysis. </a:t>
            </a:r>
            <a:r>
              <a:rPr lang="en-US" sz="900" i="1" dirty="0"/>
              <a:t>BMC Med</a:t>
            </a:r>
            <a:r>
              <a:rPr lang="en-US" sz="900" dirty="0"/>
              <a:t>. 2015;13:211. doi:10.1186/s12916-015-0455-8.</a:t>
            </a:r>
          </a:p>
          <a:p>
            <a:pPr marL="346075" indent="-346075">
              <a:spcBef>
                <a:spcPts val="0"/>
              </a:spcBef>
              <a:buFont typeface="+mj-lt"/>
              <a:buAutoNum type="arabicPeriod" startAt="32"/>
            </a:pPr>
            <a:r>
              <a:rPr lang="en-US" sz="900" dirty="0"/>
              <a:t>Davies M, Duffield EA. Safety of checkpoint inhibitors for cancer treatment: strategies for patient monitoring and management of immune-mediated adverse events. </a:t>
            </a:r>
            <a:r>
              <a:rPr lang="en-US" sz="900" i="1" dirty="0"/>
              <a:t>Immunotargets Ther</a:t>
            </a:r>
            <a:r>
              <a:rPr lang="en-US" sz="900" dirty="0"/>
              <a:t>. </a:t>
            </a:r>
            <a:br>
              <a:rPr lang="en-US" sz="900" dirty="0"/>
            </a:br>
            <a:r>
              <a:rPr lang="en-US" sz="900" dirty="0"/>
              <a:t>2017;6:51-71.</a:t>
            </a:r>
          </a:p>
          <a:p>
            <a:pPr marL="346075" indent="-346075">
              <a:spcBef>
                <a:spcPts val="0"/>
              </a:spcBef>
              <a:buFont typeface="+mj-lt"/>
              <a:buAutoNum type="arabicPeriod" startAt="32"/>
            </a:pPr>
            <a:r>
              <a:rPr lang="en-US" sz="900" dirty="0"/>
              <a:t>Champiat S, Lambotte O, Barreau E, et al. Management of immune checkpoint blockade dysimmune toxicities: a collaborative position paper. </a:t>
            </a:r>
            <a:r>
              <a:rPr lang="en-US" sz="900" i="1" dirty="0"/>
              <a:t>Ann Oncol</a:t>
            </a:r>
            <a:r>
              <a:rPr lang="en-US" sz="900" dirty="0"/>
              <a:t>. 2016;27(4):559-574.</a:t>
            </a:r>
          </a:p>
          <a:p>
            <a:pPr marL="346075" indent="-346075">
              <a:spcBef>
                <a:spcPts val="0"/>
              </a:spcBef>
              <a:buFont typeface="+mj-lt"/>
              <a:buAutoNum type="arabicPeriod" startAt="32"/>
            </a:pPr>
            <a:r>
              <a:rPr lang="en-US" sz="900" dirty="0"/>
              <a:t>Kumar V, Chaudhary N, Garg M, Floudas CS, Soni P, Chandra AB. Current diagnosis and management of immune related adverse events (irAEs) induced by immune checkpoint inhibitor therapy. </a:t>
            </a:r>
            <a:r>
              <a:rPr lang="en-US" sz="900" i="1" dirty="0"/>
              <a:t>Front Pharmacol</a:t>
            </a:r>
            <a:r>
              <a:rPr lang="en-US" sz="900" dirty="0"/>
              <a:t>. 2017;8:49. doi:10.3389/fphar.2017.00049.</a:t>
            </a:r>
          </a:p>
          <a:p>
            <a:pPr marL="346075" indent="-346075">
              <a:spcBef>
                <a:spcPts val="0"/>
              </a:spcBef>
              <a:buFont typeface="+mj-lt"/>
              <a:buAutoNum type="arabicPeriod" startAt="32"/>
            </a:pPr>
            <a:endParaRPr lang="en-US" sz="900" dirty="0"/>
          </a:p>
          <a:p>
            <a:pPr marL="346075" indent="-346075">
              <a:spcBef>
                <a:spcPts val="0"/>
              </a:spcBef>
              <a:buFont typeface="+mj-lt"/>
              <a:buAutoNum type="arabicPeriod" startAt="32"/>
            </a:pPr>
            <a:r>
              <a:rPr lang="en-US" sz="900" dirty="0"/>
              <a:t>Michot JM, Bigenwald C, Champiat S, et al. Immune-related adverse events with immune checkpoint blockade: a comprehensive review. </a:t>
            </a:r>
            <a:r>
              <a:rPr lang="en-US" sz="900" i="1" dirty="0"/>
              <a:t>Eur J Cancer</a:t>
            </a:r>
            <a:r>
              <a:rPr lang="en-US" sz="900" dirty="0"/>
              <a:t>. 2016;54:139-148.</a:t>
            </a:r>
          </a:p>
          <a:p>
            <a:pPr marL="346075" indent="-346075">
              <a:spcBef>
                <a:spcPts val="0"/>
              </a:spcBef>
              <a:buFont typeface="+mj-lt"/>
              <a:buAutoNum type="arabicPeriod" startAt="32"/>
            </a:pPr>
            <a:r>
              <a:rPr lang="en-US" sz="900" dirty="0"/>
              <a:t>Martins F, Sykiotis GP, Maillard M, et al. New therapeutic perspectives to manage refractory immune checkpoint-related toxicities. </a:t>
            </a:r>
            <a:r>
              <a:rPr lang="en-US" sz="900" i="1" dirty="0"/>
              <a:t>Lancet Oncol</a:t>
            </a:r>
            <a:r>
              <a:rPr lang="en-US" sz="900" dirty="0"/>
              <a:t>. 2019;20(1):e54-e64.</a:t>
            </a:r>
          </a:p>
          <a:p>
            <a:pPr marL="346075" indent="-346075">
              <a:spcBef>
                <a:spcPts val="0"/>
              </a:spcBef>
              <a:buFont typeface="+mj-lt"/>
              <a:buAutoNum type="arabicPeriod" startAt="32"/>
            </a:pPr>
            <a:r>
              <a:rPr lang="en-US" sz="900" dirty="0"/>
              <a:t>Gelao L, Criscitiello C, Esposito A, Goldhirsch A, Curigliano G. Immune checkpoint blockade in cancer treatment: a double-edged sword cross-targeting the host as an “innocent bystander.” </a:t>
            </a:r>
            <a:r>
              <a:rPr lang="en-US" sz="900" i="1" dirty="0"/>
              <a:t>Toxins (Basel)</a:t>
            </a:r>
            <a:r>
              <a:rPr lang="en-US" sz="900" dirty="0"/>
              <a:t>. 2014;6(3):914-933.</a:t>
            </a:r>
          </a:p>
          <a:p>
            <a:pPr marL="346075" indent="-346075">
              <a:spcBef>
                <a:spcPts val="0"/>
              </a:spcBef>
              <a:buFont typeface="+mj-lt"/>
              <a:buAutoNum type="arabicPeriod" startAt="32"/>
            </a:pPr>
            <a:r>
              <a:rPr lang="en-US" sz="900" dirty="0"/>
              <a:t>Brahmer JR, Lacchetti C, Schneider BJ, et al. Management of immune-related adverse events in patients treated with immune checkpoint inhibitor therapy: American Society of Clinical Oncology Clinical Practice Guideline. </a:t>
            </a:r>
            <a:r>
              <a:rPr lang="en-US" sz="900" i="1" dirty="0"/>
              <a:t>J Clin Oncol</a:t>
            </a:r>
            <a:r>
              <a:rPr lang="en-US" sz="900" dirty="0"/>
              <a:t>. 2018;36(17):1714-1768.</a:t>
            </a:r>
          </a:p>
          <a:p>
            <a:pPr marL="346075" indent="-346075">
              <a:spcBef>
                <a:spcPts val="0"/>
              </a:spcBef>
              <a:buFont typeface="+mj-lt"/>
              <a:buAutoNum type="arabicPeriod" startAt="32"/>
            </a:pPr>
            <a:r>
              <a:rPr lang="en-US" sz="900" dirty="0"/>
              <a:t>Puzanov I, Diab A, Abdallah K, et al. Managing toxicities associated with immune checkpoint inhibitors: consensus recommendations from the Society for Immunotherapy of Cancer (SITC) Toxicity Management Working Group. </a:t>
            </a:r>
            <a:r>
              <a:rPr lang="en-US" sz="900" i="1" dirty="0"/>
              <a:t>J Immunother Cancer</a:t>
            </a:r>
            <a:r>
              <a:rPr lang="en-US" sz="900" dirty="0"/>
              <a:t>. 2017;5:95. doi:10.1186/s40425-017-0300-z.</a:t>
            </a:r>
          </a:p>
          <a:p>
            <a:pPr marL="346075" indent="-346075">
              <a:spcBef>
                <a:spcPts val="0"/>
              </a:spcBef>
              <a:buFont typeface="+mj-lt"/>
              <a:buAutoNum type="arabicPeriod" startAt="32"/>
            </a:pPr>
            <a:r>
              <a:rPr lang="en-US" sz="900" dirty="0"/>
              <a:t>Epstein NE. Multidisciplinary in-hospital teams improve patient outcomes: a review. </a:t>
            </a:r>
            <a:r>
              <a:rPr lang="en-US" sz="900" i="1" dirty="0"/>
              <a:t>Surg Neurol Int</a:t>
            </a:r>
            <a:r>
              <a:rPr lang="en-US" sz="900" dirty="0"/>
              <a:t>. 2014;5(suppl 7):S295-S303.</a:t>
            </a:r>
          </a:p>
          <a:p>
            <a:pPr marL="346075" indent="-346075">
              <a:spcBef>
                <a:spcPts val="0"/>
              </a:spcBef>
              <a:buFont typeface="+mj-lt"/>
              <a:buAutoNum type="arabicPeriod" startAt="32"/>
            </a:pPr>
            <a:r>
              <a:rPr lang="en-US" sz="900" dirty="0"/>
              <a:t>Taplin SH, Weaver S, Salas E, et al. Reviewing cancer care team effectiveness. </a:t>
            </a:r>
            <a:r>
              <a:rPr lang="en-US" sz="900" i="1" dirty="0"/>
              <a:t>J Oncol Pract</a:t>
            </a:r>
            <a:r>
              <a:rPr lang="en-US" sz="900" dirty="0"/>
              <a:t>. 2015;11(3):239-246.</a:t>
            </a:r>
          </a:p>
        </p:txBody>
      </p:sp>
    </p:spTree>
    <p:extLst>
      <p:ext uri="{BB962C8B-B14F-4D97-AF65-F5344CB8AC3E}">
        <p14:creationId xmlns:p14="http://schemas.microsoft.com/office/powerpoint/2010/main" val="405198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7 (1 of 2)</a:t>
            </a:r>
          </a:p>
        </p:txBody>
      </p:sp>
      <p:sp>
        <p:nvSpPr>
          <p:cNvPr id="3" name="Content Placeholder 2">
            <a:extLst>
              <a:ext uri="{FF2B5EF4-FFF2-40B4-BE49-F238E27FC236}">
                <a16:creationId xmlns:a16="http://schemas.microsoft.com/office/drawing/2014/main" id="{DEAAAF6E-9137-5615-7AD7-9534A10E327F}"/>
              </a:ext>
            </a:extLst>
          </p:cNvPr>
          <p:cNvSpPr>
            <a:spLocks noGrp="1"/>
          </p:cNvSpPr>
          <p:nvPr>
            <p:ph idx="1"/>
          </p:nvPr>
        </p:nvSpPr>
        <p:spPr>
          <a:xfrm>
            <a:off x="365760" y="1517904"/>
            <a:ext cx="11460480" cy="4519062"/>
          </a:xfrm>
        </p:spPr>
        <p:txBody>
          <a:bodyPr numCol="2"/>
          <a:lstStyle/>
          <a:p>
            <a:pPr>
              <a:spcBef>
                <a:spcPts val="0"/>
              </a:spcBef>
              <a:buFont typeface="+mj-lt"/>
              <a:buAutoNum type="arabicPeriod"/>
            </a:pPr>
            <a:r>
              <a:rPr lang="en-US" sz="900" dirty="0"/>
              <a:t>Montinaro A, Zubiaur IA, Saggau J, et al. Potent pro-apoptotic combination therapy is highly effective in a broad range of cancers. </a:t>
            </a:r>
            <a:r>
              <a:rPr lang="en-US" sz="900" i="1" dirty="0"/>
              <a:t>Cell Death Differ</a:t>
            </a:r>
            <a:r>
              <a:rPr lang="en-US" sz="900" dirty="0"/>
              <a:t>. 2022;29(3):492-503.</a:t>
            </a:r>
          </a:p>
          <a:p>
            <a:pPr>
              <a:spcBef>
                <a:spcPts val="0"/>
              </a:spcBef>
              <a:buFont typeface="+mj-lt"/>
              <a:buAutoNum type="arabicPeriod"/>
            </a:pPr>
            <a:r>
              <a:rPr lang="en-US" sz="900" dirty="0"/>
              <a:t>Mugarza E, van Maldegem F, Boumelha J, et al. Therapeutic KRASG12C inhibition drives effective interferon-mediated antitumor immunity in immunogenic lung cancers. </a:t>
            </a:r>
            <a:r>
              <a:rPr lang="en-US" sz="900" i="1" dirty="0"/>
              <a:t>Sci Adv</a:t>
            </a:r>
            <a:r>
              <a:rPr lang="en-US" sz="900" dirty="0"/>
              <a:t>. 2022;8(29):eabm8780. doi:10.1126/sciadv.abm8780. </a:t>
            </a:r>
          </a:p>
          <a:p>
            <a:pPr>
              <a:spcBef>
                <a:spcPts val="0"/>
              </a:spcBef>
              <a:buFont typeface="+mj-lt"/>
              <a:buAutoNum type="arabicPeriod"/>
            </a:pPr>
            <a:r>
              <a:rPr lang="en-US" sz="900" dirty="0"/>
              <a:t>Mokhtari RB, Homayouni TS, Baluch N, et al. Combination therapy in combating cancer. </a:t>
            </a:r>
            <a:r>
              <a:rPr lang="en-US" sz="900" i="1" dirty="0"/>
              <a:t>Oncotarget</a:t>
            </a:r>
            <a:r>
              <a:rPr lang="en-US" sz="900" dirty="0"/>
              <a:t>. 2017;8(23):38022-38043.</a:t>
            </a:r>
          </a:p>
          <a:p>
            <a:pPr>
              <a:spcBef>
                <a:spcPts val="0"/>
              </a:spcBef>
              <a:buFont typeface="+mj-lt"/>
              <a:buAutoNum type="arabicPeriod"/>
            </a:pPr>
            <a:r>
              <a:rPr lang="en-US" sz="900" dirty="0"/>
              <a:t>SEER Cancer Stat Facts. Surveillance, Epidemiology, and End Results Program of the National Cancer Institute. Accessed July 25, 2022. https://seer.cancer.gov/statfacts/.  </a:t>
            </a:r>
          </a:p>
          <a:p>
            <a:pPr>
              <a:spcBef>
                <a:spcPts val="0"/>
              </a:spcBef>
              <a:buFont typeface="+mj-lt"/>
              <a:buAutoNum type="arabicPeriod"/>
            </a:pPr>
            <a:r>
              <a:rPr lang="en-US" sz="900" dirty="0"/>
              <a:t>Bindea G, Mlecnik B, Tosolini M, et al. Spatiotemporal dynamics of intratumoral immune cells reveal the immune landscape in human cancer. </a:t>
            </a:r>
            <a:r>
              <a:rPr lang="en-US" sz="900" i="1" dirty="0"/>
              <a:t>Immunity</a:t>
            </a:r>
            <a:r>
              <a:rPr lang="en-US" sz="900" dirty="0"/>
              <a:t>. 2013;39(4):782-795.</a:t>
            </a:r>
          </a:p>
          <a:p>
            <a:pPr>
              <a:spcBef>
                <a:spcPts val="0"/>
              </a:spcBef>
              <a:buFont typeface="+mj-lt"/>
              <a:buAutoNum type="arabicPeriod"/>
            </a:pPr>
            <a:r>
              <a:rPr lang="en-US" sz="900" dirty="0"/>
              <a:t>Chen DS, Mellman I. Elements of cancer immunity and the cancer–immune set point. </a:t>
            </a:r>
            <a:r>
              <a:rPr lang="en-US" sz="900" i="1" dirty="0"/>
              <a:t>Nature</a:t>
            </a:r>
            <a:r>
              <a:rPr lang="en-US" sz="900" dirty="0"/>
              <a:t>. 2017;541(7637):321-330.</a:t>
            </a:r>
          </a:p>
          <a:p>
            <a:pPr>
              <a:spcBef>
                <a:spcPts val="0"/>
              </a:spcBef>
              <a:buFont typeface="+mj-lt"/>
              <a:buAutoNum type="arabicPeriod"/>
            </a:pPr>
            <a:r>
              <a:rPr lang="en-US" sz="900" dirty="0"/>
              <a:t>Sharma P, Hu-Lieskovan S, Wargo JA, Ribas A. Primary, adaptive, and acquired resistance to cancer immunotherapy. </a:t>
            </a:r>
            <a:r>
              <a:rPr lang="en-US" sz="900" i="1" dirty="0"/>
              <a:t>Cell</a:t>
            </a:r>
            <a:r>
              <a:rPr lang="en-US" sz="900" dirty="0"/>
              <a:t>. 2017;168(4):707-723.</a:t>
            </a:r>
          </a:p>
          <a:p>
            <a:pPr>
              <a:spcBef>
                <a:spcPts val="0"/>
              </a:spcBef>
              <a:buFont typeface="+mj-lt"/>
              <a:buAutoNum type="arabicPeriod"/>
            </a:pPr>
            <a:r>
              <a:rPr lang="en-US" sz="900" dirty="0"/>
              <a:t>Duan Q, Zhang H, Zheng J, Zhang L. Turning cold into hot: firing up the tumor microenvironment. </a:t>
            </a:r>
            <a:r>
              <a:rPr lang="en-US" sz="900" i="1" dirty="0"/>
              <a:t>Trends Cancer</a:t>
            </a:r>
            <a:r>
              <a:rPr lang="en-US" sz="900" dirty="0"/>
              <a:t>. 2020;6(7):605-618.</a:t>
            </a:r>
          </a:p>
          <a:p>
            <a:pPr>
              <a:spcBef>
                <a:spcPts val="0"/>
              </a:spcBef>
              <a:buFont typeface="+mj-lt"/>
              <a:buAutoNum type="arabicPeriod"/>
            </a:pPr>
            <a:r>
              <a:rPr lang="en-US" sz="900" dirty="0"/>
              <a:t>Liu YT, Sun ZJ. Turning cold tumors into hot tumors by improving T-cell infiltration. </a:t>
            </a:r>
            <a:r>
              <a:rPr lang="en-US" sz="900" i="1" dirty="0"/>
              <a:t>Theranostics</a:t>
            </a:r>
            <a:r>
              <a:rPr lang="en-US" sz="900" dirty="0"/>
              <a:t>. 2021;11(11):5365-5386.</a:t>
            </a:r>
          </a:p>
          <a:p>
            <a:pPr>
              <a:spcBef>
                <a:spcPts val="0"/>
              </a:spcBef>
              <a:buFont typeface="+mj-lt"/>
              <a:buAutoNum type="arabicPeriod"/>
            </a:pPr>
            <a:r>
              <a:rPr lang="en-US" sz="900" dirty="0"/>
              <a:t>Hegde PS, Karanikas V, Evers S. The where, the when, and the how of immune monitoring for cancer immunotherapies in the era of checkpoint inhibition. </a:t>
            </a:r>
            <a:r>
              <a:rPr lang="en-US" sz="900" i="1" dirty="0"/>
              <a:t>Clin Cancer Res</a:t>
            </a:r>
            <a:r>
              <a:rPr lang="en-US" sz="900" dirty="0"/>
              <a:t>. 2016;22(8):1865-1874.</a:t>
            </a:r>
          </a:p>
          <a:p>
            <a:pPr>
              <a:spcBef>
                <a:spcPts val="0"/>
              </a:spcBef>
              <a:buFont typeface="+mj-lt"/>
              <a:buAutoNum type="arabicPeriod"/>
            </a:pPr>
            <a:r>
              <a:rPr lang="en-US" sz="900" dirty="0"/>
              <a:t>Dovedi SJ, Adlard AL, Lipowska-Bhalla G, et al. Acquired resistance to fractionated radiotherapy can be overcome by concurrent PD-L1 blockade. </a:t>
            </a:r>
            <a:r>
              <a:rPr lang="en-US" sz="900" i="1" dirty="0"/>
              <a:t>Cancer Res</a:t>
            </a:r>
            <a:r>
              <a:rPr lang="en-US" sz="900" dirty="0"/>
              <a:t>. 2014;74(19):5458-5468.</a:t>
            </a:r>
          </a:p>
          <a:p>
            <a:pPr>
              <a:spcBef>
                <a:spcPts val="0"/>
              </a:spcBef>
              <a:buFont typeface="+mj-lt"/>
              <a:buAutoNum type="arabicPeriod"/>
            </a:pPr>
            <a:r>
              <a:rPr lang="en-US" sz="900" dirty="0"/>
              <a:t>Deng L, Liang H, Burnette B, et al. Irradiation and anti-PD-L1 treatment synergistically promote antitumor immunity in mice. </a:t>
            </a:r>
            <a:r>
              <a:rPr lang="en-US" sz="900" i="1" dirty="0"/>
              <a:t>J Clin Invest</a:t>
            </a:r>
            <a:r>
              <a:rPr lang="en-US" sz="900" dirty="0"/>
              <a:t>. 2014;124(2):687-695.</a:t>
            </a:r>
          </a:p>
          <a:p>
            <a:pPr>
              <a:spcBef>
                <a:spcPts val="0"/>
              </a:spcBef>
              <a:buFont typeface="+mj-lt"/>
              <a:buAutoNum type="arabicPeriod"/>
            </a:pPr>
            <a:r>
              <a:rPr lang="en-US" sz="900" dirty="0"/>
              <a:t>Derer A, Spiljar M, Bäumler M, et al. Chemoradiation increases PD-L1 expression in certain melanoma and glioblastoma cells. </a:t>
            </a:r>
            <a:r>
              <a:rPr lang="en-US" sz="900" i="1" dirty="0"/>
              <a:t>Front Immunol</a:t>
            </a:r>
            <a:r>
              <a:rPr lang="en-US" sz="900" dirty="0"/>
              <a:t>. 2016;7:610. doi:10.3389/fimmu.2016.00610.</a:t>
            </a:r>
          </a:p>
          <a:p>
            <a:pPr>
              <a:spcBef>
                <a:spcPts val="0"/>
              </a:spcBef>
              <a:buFont typeface="+mj-lt"/>
              <a:buAutoNum type="arabicPeriod"/>
            </a:pPr>
            <a:r>
              <a:rPr lang="en-US" sz="900" dirty="0"/>
              <a:t>McCall NS, Dicker AP, Lu B. Beyond concurrent chemoradiation: the emerging role of PD-1/PD-L1 inhibitors in stage III lung cancer. </a:t>
            </a:r>
            <a:r>
              <a:rPr lang="en-US" sz="900" i="1" dirty="0"/>
              <a:t>Clin Cancer Res</a:t>
            </a:r>
            <a:r>
              <a:rPr lang="en-US" sz="900" dirty="0"/>
              <a:t>. 2018;24(6):1271-1276.</a:t>
            </a:r>
          </a:p>
          <a:p>
            <a:pPr>
              <a:spcBef>
                <a:spcPts val="0"/>
              </a:spcBef>
              <a:buFont typeface="+mj-lt"/>
              <a:buAutoNum type="arabicPeriod"/>
            </a:pPr>
            <a:r>
              <a:rPr lang="en-US" sz="900" dirty="0"/>
              <a:t>Meder L, Schuldt P, Thelen M, et al. Combined VEGF and PD-L1 blockade displays synergistic treatment effects in an autochthonous mouse model of small cell lung cancer. </a:t>
            </a:r>
            <a:r>
              <a:rPr lang="en-US" sz="900" i="1" dirty="0"/>
              <a:t>Cancer Res</a:t>
            </a:r>
            <a:r>
              <a:rPr lang="en-US" sz="900" dirty="0"/>
              <a:t>. </a:t>
            </a:r>
            <a:br>
              <a:rPr lang="en-US" sz="900" dirty="0"/>
            </a:br>
            <a:r>
              <a:rPr lang="en-US" sz="900" dirty="0"/>
              <a:t>2018;78(15):4270-4281.</a:t>
            </a:r>
          </a:p>
          <a:p>
            <a:pPr>
              <a:spcBef>
                <a:spcPts val="0"/>
              </a:spcBef>
              <a:buFont typeface="+mj-lt"/>
              <a:buAutoNum type="arabicPeriod"/>
            </a:pPr>
            <a:r>
              <a:rPr lang="en-US" sz="900" dirty="0"/>
              <a:t>Cooper ZA, Juneja AR, Sage PT, et al. Response to BRAF inhibition in melanoma is enhanced when combined with immune checkpoint blockade. </a:t>
            </a:r>
            <a:r>
              <a:rPr lang="en-US" sz="900" i="1" dirty="0"/>
              <a:t>Cancer Immunol Res</a:t>
            </a:r>
            <a:r>
              <a:rPr lang="en-US" sz="900" dirty="0"/>
              <a:t>. 2014;2(7):643-654.</a:t>
            </a:r>
          </a:p>
          <a:p>
            <a:pPr>
              <a:spcBef>
                <a:spcPts val="0"/>
              </a:spcBef>
              <a:buFont typeface="+mj-lt"/>
              <a:buAutoNum type="arabicPeriod"/>
            </a:pPr>
            <a:endParaRPr lang="en-US" sz="900" dirty="0"/>
          </a:p>
          <a:p>
            <a:pPr>
              <a:spcBef>
                <a:spcPts val="0"/>
              </a:spcBef>
              <a:buFont typeface="+mj-lt"/>
              <a:buAutoNum type="arabicPeriod"/>
            </a:pPr>
            <a:endParaRPr lang="en-US" sz="900" dirty="0"/>
          </a:p>
          <a:p>
            <a:pPr>
              <a:spcBef>
                <a:spcPts val="0"/>
              </a:spcBef>
              <a:buFont typeface="+mj-lt"/>
              <a:buAutoNum type="arabicPeriod"/>
            </a:pPr>
            <a:endParaRPr lang="en-US" sz="900" dirty="0"/>
          </a:p>
          <a:p>
            <a:pPr marL="0" indent="0">
              <a:spcBef>
                <a:spcPts val="0"/>
              </a:spcBef>
              <a:buNone/>
            </a:pPr>
            <a:endParaRPr lang="en-US" sz="900" dirty="0"/>
          </a:p>
          <a:p>
            <a:pPr marL="0" indent="0">
              <a:spcBef>
                <a:spcPts val="0"/>
              </a:spcBef>
              <a:buNone/>
            </a:pPr>
            <a:endParaRPr lang="en-US" sz="900" dirty="0"/>
          </a:p>
          <a:p>
            <a:pPr marL="0" indent="0">
              <a:spcBef>
                <a:spcPts val="0"/>
              </a:spcBef>
              <a:buNone/>
            </a:pPr>
            <a:endParaRPr lang="en-US" sz="900" dirty="0"/>
          </a:p>
          <a:p>
            <a:pPr>
              <a:spcBef>
                <a:spcPts val="0"/>
              </a:spcBef>
              <a:buFont typeface="+mj-lt"/>
              <a:buAutoNum type="arabicPeriod" startAt="17"/>
            </a:pPr>
            <a:r>
              <a:rPr lang="en-US" sz="900" b="0" i="0" dirty="0">
                <a:solidFill>
                  <a:schemeClr val="tx2"/>
                </a:solidFill>
                <a:effectLst/>
              </a:rPr>
              <a:t>Spranger S, Bao R, Gajewski TF. Melanoma-intrinsic </a:t>
            </a:r>
            <a:r>
              <a:rPr lang="el-GR" sz="900" b="0" i="0" dirty="0">
                <a:solidFill>
                  <a:schemeClr val="tx2"/>
                </a:solidFill>
                <a:effectLst/>
              </a:rPr>
              <a:t>β-</a:t>
            </a:r>
            <a:r>
              <a:rPr lang="en-US" sz="900" b="0" i="0" dirty="0">
                <a:solidFill>
                  <a:schemeClr val="tx2"/>
                </a:solidFill>
                <a:effectLst/>
              </a:rPr>
              <a:t>catenin signalling prevents anti-tumour immunity. </a:t>
            </a:r>
            <a:r>
              <a:rPr lang="en-US" sz="900" b="0" i="1" dirty="0">
                <a:solidFill>
                  <a:schemeClr val="tx2"/>
                </a:solidFill>
                <a:effectLst/>
              </a:rPr>
              <a:t>Nature</a:t>
            </a:r>
            <a:r>
              <a:rPr lang="en-US" sz="900" b="0" i="0" dirty="0">
                <a:solidFill>
                  <a:schemeClr val="tx2"/>
                </a:solidFill>
                <a:effectLst/>
              </a:rPr>
              <a:t>. 2015;523(7559):231-235.</a:t>
            </a:r>
          </a:p>
          <a:p>
            <a:pPr>
              <a:spcBef>
                <a:spcPts val="0"/>
              </a:spcBef>
              <a:buFont typeface="+mj-lt"/>
              <a:buAutoNum type="arabicPeriod" startAt="17"/>
            </a:pPr>
            <a:r>
              <a:rPr lang="en-US" sz="900" dirty="0"/>
              <a:t>Harlin H, Meng Y, Peterson AC, et al. Chemokine expression in melanoma metastases associated with CD8+ T-cell recruitment. </a:t>
            </a:r>
            <a:r>
              <a:rPr lang="en-US" sz="900" i="1" dirty="0"/>
              <a:t>Cancer Res. </a:t>
            </a:r>
            <a:r>
              <a:rPr lang="en-US" sz="900" dirty="0"/>
              <a:t>2009;69(7):3077-3085.</a:t>
            </a:r>
          </a:p>
          <a:p>
            <a:pPr>
              <a:spcBef>
                <a:spcPts val="0"/>
              </a:spcBef>
              <a:buFont typeface="+mj-lt"/>
              <a:buAutoNum type="arabicPeriod" startAt="17"/>
            </a:pPr>
            <a:r>
              <a:rPr lang="en-US" sz="900" dirty="0"/>
              <a:t>Gajewski TF, Woo S-R, Zha Y, et al. Cancer immunotherapy strategies based on overcoming barriers within the tumor microenvironment. </a:t>
            </a:r>
            <a:r>
              <a:rPr lang="en-US" sz="900" i="1" dirty="0"/>
              <a:t>Curr Opin Immunol</a:t>
            </a:r>
            <a:r>
              <a:rPr lang="en-US" sz="900" dirty="0"/>
              <a:t>. 2013;25(2):268-276. </a:t>
            </a:r>
          </a:p>
          <a:p>
            <a:pPr>
              <a:spcBef>
                <a:spcPts val="0"/>
              </a:spcBef>
              <a:buFont typeface="+mj-lt"/>
              <a:buAutoNum type="arabicPeriod" startAt="17"/>
            </a:pPr>
            <a:r>
              <a:rPr lang="en-US" sz="900" dirty="0"/>
              <a:t>Lam M, Tie J, Lee B, Desai J, Gibbs P, Tran B. Systemic inflammation – impact on tumor biology and outcomes in colorectal cancer. </a:t>
            </a:r>
            <a:r>
              <a:rPr lang="en-US" sz="900" i="1" dirty="0"/>
              <a:t>J Clin Cell Immunol</a:t>
            </a:r>
            <a:r>
              <a:rPr lang="en-US" sz="900" dirty="0"/>
              <a:t>. 2015;6:6. doi:10.4172/2155-9899.1000377. </a:t>
            </a:r>
          </a:p>
          <a:p>
            <a:pPr>
              <a:spcBef>
                <a:spcPts val="0"/>
              </a:spcBef>
              <a:buFont typeface="+mj-lt"/>
              <a:buAutoNum type="arabicPeriod" startAt="17"/>
            </a:pPr>
            <a:r>
              <a:rPr lang="en-US" sz="900" dirty="0"/>
              <a:t>Ma W, Gilligan BM, Yuan J, Li T. Current status and perspectives in translational biomarker research for PD-1/PD-L1 immune checkpoint blockade therapy. </a:t>
            </a:r>
            <a:r>
              <a:rPr lang="en-US" sz="900" i="1" dirty="0"/>
              <a:t>J Hematol Oncol</a:t>
            </a:r>
            <a:r>
              <a:rPr lang="en-US" sz="900" dirty="0"/>
              <a:t>. 2016;9(1):47. doi:10.1186/s13045-016-0277-y.</a:t>
            </a:r>
          </a:p>
          <a:p>
            <a:pPr>
              <a:spcBef>
                <a:spcPts val="0"/>
              </a:spcBef>
              <a:buFont typeface="+mj-lt"/>
              <a:buAutoNum type="arabicPeriod" startAt="17"/>
            </a:pPr>
            <a:r>
              <a:rPr lang="en-US" sz="900" dirty="0"/>
              <a:t>Sharma P, Allison JP. Immune checkpoint targeting in cancer therapy: toward combination strategies with curative potential. </a:t>
            </a:r>
            <a:r>
              <a:rPr lang="en-US" sz="900" i="1" dirty="0"/>
              <a:t>Cell</a:t>
            </a:r>
            <a:r>
              <a:rPr lang="en-US" sz="900" dirty="0"/>
              <a:t>. 2015;161(2):205–214.</a:t>
            </a:r>
          </a:p>
          <a:p>
            <a:pPr>
              <a:spcBef>
                <a:spcPts val="0"/>
              </a:spcBef>
              <a:buFont typeface="+mj-lt"/>
              <a:buAutoNum type="arabicPeriod" startAt="17"/>
            </a:pPr>
            <a:r>
              <a:rPr lang="en-US" sz="900" dirty="0"/>
              <a:t>Marshall HT, Djamgoz MBA. Immuno-oncology: emerging targets and combination therapies. </a:t>
            </a:r>
            <a:r>
              <a:rPr lang="en-US" sz="900" i="1" dirty="0"/>
              <a:t>Front Oncol</a:t>
            </a:r>
            <a:r>
              <a:rPr lang="en-US" sz="900" dirty="0"/>
              <a:t>. 2018;8:315.</a:t>
            </a:r>
          </a:p>
          <a:p>
            <a:pPr>
              <a:spcBef>
                <a:spcPts val="0"/>
              </a:spcBef>
              <a:buFont typeface="+mj-lt"/>
              <a:buAutoNum type="arabicPeriod" startAt="17"/>
            </a:pPr>
            <a:r>
              <a:rPr lang="en-US" sz="900" dirty="0"/>
              <a:t>Motz GT, Coukos G. The parallel lives of angiogenesis and immunosuppression: cancer and other tales. </a:t>
            </a:r>
            <a:r>
              <a:rPr lang="en-US" sz="900" i="1" dirty="0"/>
              <a:t>Nat Rev Immunol</a:t>
            </a:r>
            <a:r>
              <a:rPr lang="en-US" sz="900" dirty="0"/>
              <a:t>. 2011;11(10):702-711.</a:t>
            </a:r>
          </a:p>
          <a:p>
            <a:pPr>
              <a:spcBef>
                <a:spcPts val="0"/>
              </a:spcBef>
              <a:buFont typeface="+mj-lt"/>
              <a:buAutoNum type="arabicPeriod" startAt="17"/>
            </a:pPr>
            <a:r>
              <a:rPr lang="en-US" sz="900" dirty="0"/>
              <a:t>Heine A, Held SAE, Bringmann A, Holderried TAW, Brossart P. Immunomodulatory effects of anti-angiogenic drugs. </a:t>
            </a:r>
            <a:r>
              <a:rPr lang="en-US" sz="900" i="1" dirty="0"/>
              <a:t>Leukemia</a:t>
            </a:r>
            <a:r>
              <a:rPr lang="en-US" sz="900" dirty="0"/>
              <a:t>. 2011;25(6):899-905.</a:t>
            </a:r>
          </a:p>
          <a:p>
            <a:pPr>
              <a:spcBef>
                <a:spcPts val="0"/>
              </a:spcBef>
              <a:buFont typeface="+mj-lt"/>
              <a:buAutoNum type="arabicPeriod" startAt="17"/>
            </a:pPr>
            <a:r>
              <a:rPr lang="fr-FR" sz="900" dirty="0"/>
              <a:t>Zhang Y, Du X, Liu M, et al</a:t>
            </a:r>
            <a:r>
              <a:rPr lang="en-US" sz="900" dirty="0"/>
              <a:t>. Hijacking antibody-induced CTLA-4 lysosomal degradation for safer and more effective cancer immunotherapy. </a:t>
            </a:r>
            <a:r>
              <a:rPr lang="en-US" sz="900" i="1" dirty="0"/>
              <a:t>Cell Res</a:t>
            </a:r>
            <a:r>
              <a:rPr lang="en-US" sz="900" dirty="0"/>
              <a:t>. 2019;29(8):609-627.</a:t>
            </a:r>
          </a:p>
          <a:p>
            <a:pPr>
              <a:spcBef>
                <a:spcPts val="0"/>
              </a:spcBef>
              <a:buFont typeface="+mj-lt"/>
              <a:buAutoNum type="arabicPeriod" startAt="17"/>
            </a:pPr>
            <a:r>
              <a:rPr lang="en-US" sz="900" dirty="0"/>
              <a:t>Buchbinder EI, Desai A. CTLA-4 and PD-1 pathways: similarities, differences, and implications of their inhibition. </a:t>
            </a:r>
            <a:r>
              <a:rPr lang="en-US" sz="900" i="1" dirty="0"/>
              <a:t>Am J Clin Oncol</a:t>
            </a:r>
            <a:r>
              <a:rPr lang="en-US" sz="900" dirty="0"/>
              <a:t>. 2016;39(1):98-106.</a:t>
            </a:r>
          </a:p>
          <a:p>
            <a:pPr>
              <a:spcBef>
                <a:spcPts val="0"/>
              </a:spcBef>
              <a:buFont typeface="+mj-lt"/>
              <a:buAutoNum type="arabicPeriod" startAt="17"/>
            </a:pPr>
            <a:r>
              <a:rPr lang="en-US" sz="900" dirty="0"/>
              <a:t>Hude I, Sasse S, Engert A, Bröckelmann PJ. The emerging role of immune checkpoint inhibition in malignant lymphoma. </a:t>
            </a:r>
            <a:r>
              <a:rPr lang="en-US" sz="900" i="1" dirty="0"/>
              <a:t>Haematologica</a:t>
            </a:r>
            <a:r>
              <a:rPr lang="en-US" sz="900" dirty="0"/>
              <a:t>. 2017;102(1):30-42.</a:t>
            </a:r>
          </a:p>
          <a:p>
            <a:pPr>
              <a:spcBef>
                <a:spcPts val="0"/>
              </a:spcBef>
              <a:buFont typeface="+mj-lt"/>
              <a:buAutoNum type="arabicPeriod" startAt="17"/>
            </a:pPr>
            <a:r>
              <a:rPr lang="en-US" sz="900" dirty="0"/>
              <a:t>Huang RY, Francois A, McGray AR, Miliotto A, Odunsi K. Compensatory upregulation of PD-1, LAG-3, and CTLA-4 limits the efficacy of single-agent checkpoint blockade in metastatic ovarian cancer. </a:t>
            </a:r>
            <a:r>
              <a:rPr lang="en-US" sz="900" i="1" dirty="0"/>
              <a:t>Oncoimmunology</a:t>
            </a:r>
            <a:r>
              <a:rPr lang="en-US" sz="900" dirty="0"/>
              <a:t>. 2016;6(1):e1249561. doi:10.1080/2162402X.2016.1249561.</a:t>
            </a:r>
          </a:p>
          <a:p>
            <a:pPr>
              <a:spcBef>
                <a:spcPts val="0"/>
              </a:spcBef>
              <a:buFont typeface="+mj-lt"/>
              <a:buAutoNum type="arabicPeriod" startAt="17"/>
            </a:pPr>
            <a:r>
              <a:rPr lang="en-US" sz="900" dirty="0"/>
              <a:t>Callahan MK, Postow MA, Wolchok JD. CTLA-4 and PD-1 pathway blockade: combinations in the clinic. </a:t>
            </a:r>
            <a:r>
              <a:rPr lang="en-US" sz="900" i="1" dirty="0"/>
              <a:t>Front Oncol</a:t>
            </a:r>
            <a:r>
              <a:rPr lang="en-US" sz="900" dirty="0"/>
              <a:t>. 2015;4:385. doi:10.3389/fonc.2014.00385.</a:t>
            </a:r>
          </a:p>
          <a:p>
            <a:pPr>
              <a:spcBef>
                <a:spcPts val="0"/>
              </a:spcBef>
              <a:buFont typeface="+mj-lt"/>
              <a:buAutoNum type="arabicPeriod" startAt="17"/>
            </a:pPr>
            <a:r>
              <a:rPr lang="en-US" sz="900" dirty="0"/>
              <a:t>Pedicord VA, Montalvo W, Leiner IM, Allison JP. Single dose of anti-CTLA-4 enhances CD8+ T-cell memory formation, function, and maintenance. </a:t>
            </a:r>
            <a:r>
              <a:rPr lang="en-US" sz="900" i="1" dirty="0"/>
              <a:t>Proc Natl Acad Sci U S A</a:t>
            </a:r>
            <a:r>
              <a:rPr lang="en-US" sz="900" dirty="0"/>
              <a:t>. 2011;108(1):266-271. </a:t>
            </a:r>
          </a:p>
          <a:p>
            <a:pPr>
              <a:spcBef>
                <a:spcPts val="0"/>
              </a:spcBef>
              <a:buFont typeface="+mj-lt"/>
              <a:buAutoNum type="arabicPeriod" startAt="17"/>
            </a:pPr>
            <a:r>
              <a:rPr lang="en-US" sz="900" dirty="0"/>
              <a:t>Simpson TR, Li F, Montalvo-Ortiz W, et al. Fc-dependent depletion of tumor-infiltrating regulatory T cells co-defines the efficacy of anti-CTLA-4 therapy against melanoma. </a:t>
            </a:r>
            <a:r>
              <a:rPr lang="en-US" sz="900" i="1" dirty="0"/>
              <a:t>J Exp Med</a:t>
            </a:r>
            <a:r>
              <a:rPr lang="en-US" sz="900" dirty="0"/>
              <a:t>. 2013;210(9):1695-1710.</a:t>
            </a:r>
          </a:p>
          <a:p>
            <a:endParaRPr lang="en-US" dirty="0"/>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81</a:t>
            </a:fld>
            <a:endParaRPr lang="en-US" dirty="0"/>
          </a:p>
        </p:txBody>
      </p:sp>
    </p:spTree>
    <p:extLst>
      <p:ext uri="{BB962C8B-B14F-4D97-AF65-F5344CB8AC3E}">
        <p14:creationId xmlns:p14="http://schemas.microsoft.com/office/powerpoint/2010/main" val="7384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CD4-21AE-86C3-9421-B2B0706B3D50}"/>
              </a:ext>
            </a:extLst>
          </p:cNvPr>
          <p:cNvSpPr>
            <a:spLocks noGrp="1"/>
          </p:cNvSpPr>
          <p:nvPr>
            <p:ph type="title"/>
          </p:nvPr>
        </p:nvSpPr>
        <p:spPr/>
        <p:txBody>
          <a:bodyPr/>
          <a:lstStyle/>
          <a:p>
            <a:r>
              <a:rPr lang="en-US" dirty="0"/>
              <a:t>References for Topic 7 (2 of 2)</a:t>
            </a:r>
          </a:p>
        </p:txBody>
      </p:sp>
      <p:sp>
        <p:nvSpPr>
          <p:cNvPr id="3" name="Content Placeholder 2">
            <a:extLst>
              <a:ext uri="{FF2B5EF4-FFF2-40B4-BE49-F238E27FC236}">
                <a16:creationId xmlns:a16="http://schemas.microsoft.com/office/drawing/2014/main" id="{DEAAAF6E-9137-5615-7AD7-9534A10E327F}"/>
              </a:ext>
            </a:extLst>
          </p:cNvPr>
          <p:cNvSpPr>
            <a:spLocks noGrp="1"/>
          </p:cNvSpPr>
          <p:nvPr>
            <p:ph idx="1"/>
          </p:nvPr>
        </p:nvSpPr>
        <p:spPr>
          <a:xfrm>
            <a:off x="365760" y="1554480"/>
            <a:ext cx="11460480" cy="4572000"/>
          </a:xfrm>
        </p:spPr>
        <p:txBody>
          <a:bodyPr numCol="2"/>
          <a:lstStyle/>
          <a:p>
            <a:pPr>
              <a:spcBef>
                <a:spcPts val="0"/>
              </a:spcBef>
              <a:buFont typeface="+mj-lt"/>
              <a:buAutoNum type="arabicPeriod" startAt="33"/>
            </a:pPr>
            <a:r>
              <a:rPr lang="en-US" sz="900" dirty="0"/>
              <a:t>Boyman O, Sprent J. The role of interleukin-2 during homeostasis and activation of the immune system. </a:t>
            </a:r>
            <a:r>
              <a:rPr lang="en-US" sz="900" i="1" dirty="0"/>
              <a:t>Nat Rev Immunol</a:t>
            </a:r>
            <a:r>
              <a:rPr lang="en-US" sz="900" dirty="0"/>
              <a:t>. 2012;12(3):180-190.</a:t>
            </a:r>
          </a:p>
          <a:p>
            <a:pPr>
              <a:spcBef>
                <a:spcPts val="0"/>
              </a:spcBef>
              <a:buFont typeface="+mj-lt"/>
              <a:buAutoNum type="arabicPeriod" startAt="33"/>
            </a:pPr>
            <a:r>
              <a:rPr lang="en-US" sz="900" dirty="0"/>
              <a:t>Workman CJ, Cauley LS, Kim I-J, Blackman MA, Woodland DL, Vignali DAA. Lymphocyte activation gene-3 (CD223) regulates the size of the expanding T cell population following antigen activation in vivo. </a:t>
            </a:r>
            <a:br>
              <a:rPr lang="en-US" sz="900" dirty="0"/>
            </a:br>
            <a:r>
              <a:rPr lang="en-US" sz="900" i="1" dirty="0"/>
              <a:t>J Immunol</a:t>
            </a:r>
            <a:r>
              <a:rPr lang="en-US" sz="900" dirty="0"/>
              <a:t>. 2004;172(9):5450-5455.</a:t>
            </a:r>
          </a:p>
          <a:p>
            <a:pPr>
              <a:spcBef>
                <a:spcPts val="0"/>
              </a:spcBef>
              <a:buFont typeface="+mj-lt"/>
              <a:buAutoNum type="arabicPeriod" startAt="33"/>
            </a:pPr>
            <a:r>
              <a:rPr lang="en-US" sz="900" dirty="0"/>
              <a:t>Matsuzaki J, Gnjatic S, Mhawech-Fauceglia P, et al. Tumor-infiltrating NY-ESO-1-specific CD8+ T cells are negatively regulated by LAG-3 and PD-1 in human ovarian cancer. </a:t>
            </a:r>
            <a:r>
              <a:rPr lang="en-US" sz="900" i="1" dirty="0"/>
              <a:t>Proc Natl Acad Sci U S A</a:t>
            </a:r>
            <a:r>
              <a:rPr lang="en-US" sz="900" dirty="0"/>
              <a:t>. 2010;107(17):7875-7880.</a:t>
            </a:r>
          </a:p>
          <a:p>
            <a:pPr>
              <a:spcBef>
                <a:spcPts val="0"/>
              </a:spcBef>
              <a:buFont typeface="+mj-lt"/>
              <a:buAutoNum type="arabicPeriod" startAt="33"/>
            </a:pPr>
            <a:r>
              <a:rPr lang="en-US" sz="900" dirty="0"/>
              <a:t>Lichtenegger FS, Rothe M, Schnorfeil FM, et al. Targeting LAG-3 and PD-1 to enhance T cell activation by antigen-presenting cells. </a:t>
            </a:r>
            <a:r>
              <a:rPr lang="en-US" sz="900" i="1" dirty="0"/>
              <a:t>Front Immunol</a:t>
            </a:r>
            <a:r>
              <a:rPr lang="en-US" sz="900" dirty="0"/>
              <a:t>. 2018;9:385.</a:t>
            </a:r>
          </a:p>
          <a:p>
            <a:pPr>
              <a:spcBef>
                <a:spcPts val="0"/>
              </a:spcBef>
              <a:buFont typeface="+mj-lt"/>
              <a:buAutoNum type="arabicPeriod" startAt="33"/>
            </a:pPr>
            <a:r>
              <a:rPr lang="en-US" sz="900" dirty="0"/>
              <a:t>Sznol M, Chen L. Antagonist antibodies to PD-1 and B7-H1 (PD-L1) in the treatment of advanced human cancer. </a:t>
            </a:r>
            <a:r>
              <a:rPr lang="en-US" sz="900" i="1" dirty="0"/>
              <a:t>Clin Cancer Res</a:t>
            </a:r>
            <a:r>
              <a:rPr lang="en-US" sz="900" dirty="0"/>
              <a:t>. 2013;19(5):1021-1034.</a:t>
            </a:r>
          </a:p>
          <a:p>
            <a:pPr>
              <a:spcBef>
                <a:spcPts val="0"/>
              </a:spcBef>
              <a:buFont typeface="+mj-lt"/>
              <a:buAutoNum type="arabicPeriod" startAt="33"/>
            </a:pPr>
            <a:r>
              <a:rPr lang="en-US" sz="900" dirty="0"/>
              <a:t>André P, Denis C, Soulas C, et al. Anti-NKG2A mAb is a checkpoint inhibitor that promotes anti-tumor immunity by unleashing both T and NK cells. </a:t>
            </a:r>
            <a:r>
              <a:rPr lang="en-US" sz="900" i="1" dirty="0"/>
              <a:t>Cell</a:t>
            </a:r>
            <a:r>
              <a:rPr lang="en-US" sz="900" dirty="0"/>
              <a:t>. 2018;175(7):1731-1743.e13.</a:t>
            </a:r>
          </a:p>
          <a:p>
            <a:pPr>
              <a:spcBef>
                <a:spcPts val="0"/>
              </a:spcBef>
              <a:buFont typeface="+mj-lt"/>
              <a:buAutoNum type="arabicPeriod" startAt="33"/>
            </a:pPr>
            <a:r>
              <a:rPr lang="en-US" sz="900" dirty="0"/>
              <a:t>Sakuishi K, Apetoh L, Sullivan JM, Blazar BR, Kuchroo VK, Anderson AC. Targeting Tim-3 and PD-1 pathways to reverse T cell exhaustion and restore anti-tumor immunity. </a:t>
            </a:r>
            <a:r>
              <a:rPr lang="en-US" sz="900" i="1" dirty="0"/>
              <a:t>J Exp Med</a:t>
            </a:r>
            <a:r>
              <a:rPr lang="en-US" sz="900" dirty="0"/>
              <a:t>. 2010;207(10):2187-2194.</a:t>
            </a:r>
          </a:p>
          <a:p>
            <a:pPr>
              <a:spcBef>
                <a:spcPts val="0"/>
              </a:spcBef>
              <a:buFont typeface="+mj-lt"/>
              <a:buAutoNum type="arabicPeriod" startAt="33"/>
            </a:pPr>
            <a:r>
              <a:rPr lang="en-US" sz="900" dirty="0"/>
              <a:t>Yang Z-Z, Kim HJ, Villasboas JC, et al. Expression of LAG-3 defines exhaustion of intratumoral PD-1+ T cells and correlates with poor outcome in follicular lymphoma. </a:t>
            </a:r>
            <a:r>
              <a:rPr lang="en-US" sz="900" i="1" dirty="0"/>
              <a:t>Oncotarget</a:t>
            </a:r>
            <a:r>
              <a:rPr lang="en-US" sz="900" dirty="0"/>
              <a:t>. 2017;8(37):61425-61439.</a:t>
            </a:r>
          </a:p>
          <a:p>
            <a:pPr>
              <a:spcBef>
                <a:spcPts val="0"/>
              </a:spcBef>
              <a:buFont typeface="+mj-lt"/>
              <a:buAutoNum type="arabicPeriod" startAt="33"/>
            </a:pPr>
            <a:r>
              <a:rPr lang="en-US" sz="900" dirty="0"/>
              <a:t>Annibali O, Bianchi A, Grifoni A, et al. A novel scoring system for TIGIT expression in classic Hodgkin lymphoma. </a:t>
            </a:r>
            <a:r>
              <a:rPr lang="en-US" sz="900" i="1" dirty="0"/>
              <a:t>Sci Rep</a:t>
            </a:r>
            <a:r>
              <a:rPr lang="en-US" sz="900" dirty="0"/>
              <a:t>. 2021;11(1):7059. doi:10.1038/s41598-021-86655-8.</a:t>
            </a:r>
          </a:p>
          <a:p>
            <a:pPr>
              <a:spcBef>
                <a:spcPts val="0"/>
              </a:spcBef>
              <a:buFont typeface="+mj-lt"/>
              <a:buAutoNum type="arabicPeriod" startAt="33"/>
            </a:pPr>
            <a:r>
              <a:rPr lang="en-US" sz="900" dirty="0"/>
              <a:t>Woo S-R, Turnis ME, Goldberg MV, et al. Immune inhibitory molecules LAG-3 and PD-1 synergistically regulate T-cell function to promote tumoral immune escape. </a:t>
            </a:r>
            <a:r>
              <a:rPr lang="en-US" sz="900" i="1" dirty="0"/>
              <a:t>Cancer Res</a:t>
            </a:r>
            <a:r>
              <a:rPr lang="en-US" sz="900" dirty="0"/>
              <a:t>. 2012;72(4):917-927.</a:t>
            </a:r>
          </a:p>
          <a:p>
            <a:pPr>
              <a:spcBef>
                <a:spcPts val="0"/>
              </a:spcBef>
              <a:buFont typeface="+mj-lt"/>
              <a:buAutoNum type="arabicPeriod" startAt="33"/>
            </a:pPr>
            <a:r>
              <a:rPr lang="en-US" sz="900" dirty="0"/>
              <a:t>Anderson AC, Joller N, Kuchroo VK. Lag-3, Tim-3, and TIGIT: co-inhibitory receptors with specialized functions in immune regulation. </a:t>
            </a:r>
            <a:r>
              <a:rPr lang="en-US" sz="900" i="1" dirty="0"/>
              <a:t>Immunity</a:t>
            </a:r>
            <a:r>
              <a:rPr lang="en-US" sz="900" dirty="0"/>
              <a:t>. 2016;44(5):989-1004.</a:t>
            </a:r>
          </a:p>
          <a:p>
            <a:pPr>
              <a:spcBef>
                <a:spcPts val="0"/>
              </a:spcBef>
              <a:buFont typeface="+mj-lt"/>
              <a:buAutoNum type="arabicPeriod" startAt="33"/>
            </a:pPr>
            <a:r>
              <a:rPr lang="en-US" sz="900" dirty="0"/>
              <a:t>Nguyen LT, Ohashi PS. Clinical blockade of PD1 and LAG3--potential mechanisms of action. </a:t>
            </a:r>
            <a:r>
              <a:rPr lang="en-US" sz="900" i="1" dirty="0"/>
              <a:t>Nat Rev Immunol</a:t>
            </a:r>
            <a:r>
              <a:rPr lang="en-US" sz="900" dirty="0"/>
              <a:t>. 2015;15(1):45-56.</a:t>
            </a:r>
          </a:p>
          <a:p>
            <a:pPr>
              <a:spcBef>
                <a:spcPts val="0"/>
              </a:spcBef>
              <a:buFont typeface="+mj-lt"/>
              <a:buAutoNum type="arabicPeriod" startAt="33"/>
            </a:pPr>
            <a:r>
              <a:rPr lang="en-US" sz="900" dirty="0"/>
              <a:t>Wei SC, Duffy CR, Allison JP. Fundamental mechanisms of immune checkpoint blockade therapy. </a:t>
            </a:r>
            <a:r>
              <a:rPr lang="en-US" sz="900" i="1" dirty="0"/>
              <a:t>Cancer Discov</a:t>
            </a:r>
            <a:r>
              <a:rPr lang="en-US" sz="900" dirty="0"/>
              <a:t>. 2018;8(9):1069-1086.</a:t>
            </a:r>
          </a:p>
          <a:p>
            <a:endParaRPr lang="en-US" dirty="0"/>
          </a:p>
        </p:txBody>
      </p:sp>
      <p:sp>
        <p:nvSpPr>
          <p:cNvPr id="4" name="Slide Number Placeholder 3">
            <a:extLst>
              <a:ext uri="{FF2B5EF4-FFF2-40B4-BE49-F238E27FC236}">
                <a16:creationId xmlns:a16="http://schemas.microsoft.com/office/drawing/2014/main" id="{1F294C77-9AF1-02A5-D525-96D5B1729741}"/>
              </a:ext>
            </a:extLst>
          </p:cNvPr>
          <p:cNvSpPr>
            <a:spLocks noGrp="1"/>
          </p:cNvSpPr>
          <p:nvPr>
            <p:ph type="sldNum" sz="quarter" idx="12"/>
          </p:nvPr>
        </p:nvSpPr>
        <p:spPr/>
        <p:txBody>
          <a:bodyPr/>
          <a:lstStyle/>
          <a:p>
            <a:fld id="{B58DE5F1-E0F9-4CCA-92B7-7A6FC4DFEE14}" type="slidenum">
              <a:rPr lang="en-US" smtClean="0"/>
              <a:t>82</a:t>
            </a:fld>
            <a:endParaRPr lang="en-US" dirty="0"/>
          </a:p>
        </p:txBody>
      </p:sp>
    </p:spTree>
    <p:extLst>
      <p:ext uri="{BB962C8B-B14F-4D97-AF65-F5344CB8AC3E}">
        <p14:creationId xmlns:p14="http://schemas.microsoft.com/office/powerpoint/2010/main" val="19119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50E8-4109-4762-84DD-18DCE01228C3}"/>
              </a:ext>
            </a:extLst>
          </p:cNvPr>
          <p:cNvSpPr>
            <a:spLocks noGrp="1"/>
          </p:cNvSpPr>
          <p:nvPr>
            <p:ph type="title"/>
          </p:nvPr>
        </p:nvSpPr>
        <p:spPr>
          <a:xfrm>
            <a:off x="365760" y="365760"/>
            <a:ext cx="10287000" cy="914400"/>
          </a:xfrm>
        </p:spPr>
        <p:txBody>
          <a:bodyPr/>
          <a:lstStyle/>
          <a:p>
            <a:r>
              <a:rPr lang="en-US" dirty="0"/>
              <a:t>Abbreviations </a:t>
            </a:r>
          </a:p>
        </p:txBody>
      </p:sp>
      <p:graphicFrame>
        <p:nvGraphicFramePr>
          <p:cNvPr id="4" name="Table 3">
            <a:extLst>
              <a:ext uri="{FF2B5EF4-FFF2-40B4-BE49-F238E27FC236}">
                <a16:creationId xmlns:a16="http://schemas.microsoft.com/office/drawing/2014/main" id="{52B8DF7B-A67F-4EDE-8218-384D9C34046C}"/>
              </a:ext>
            </a:extLst>
          </p:cNvPr>
          <p:cNvGraphicFramePr>
            <a:graphicFrameLocks noGrp="1"/>
          </p:cNvGraphicFramePr>
          <p:nvPr>
            <p:extLst>
              <p:ext uri="{D42A27DB-BD31-4B8C-83A1-F6EECF244321}">
                <p14:modId xmlns:p14="http://schemas.microsoft.com/office/powerpoint/2010/main" val="4281371547"/>
              </p:ext>
            </p:extLst>
          </p:nvPr>
        </p:nvGraphicFramePr>
        <p:xfrm>
          <a:off x="365760" y="1163320"/>
          <a:ext cx="11461749" cy="5517852"/>
        </p:xfrm>
        <a:graphic>
          <a:graphicData uri="http://schemas.openxmlformats.org/drawingml/2006/table">
            <a:tbl>
              <a:tblPr firstRow="1" firstCol="1" bandRow="1">
                <a:tableStyleId>{5C22544A-7EE6-4342-B048-85BDC9FD1C3A}</a:tableStyleId>
              </a:tblPr>
              <a:tblGrid>
                <a:gridCol w="3820583">
                  <a:extLst>
                    <a:ext uri="{9D8B030D-6E8A-4147-A177-3AD203B41FA5}">
                      <a16:colId xmlns:a16="http://schemas.microsoft.com/office/drawing/2014/main" val="117215754"/>
                    </a:ext>
                  </a:extLst>
                </a:gridCol>
                <a:gridCol w="3820583">
                  <a:extLst>
                    <a:ext uri="{9D8B030D-6E8A-4147-A177-3AD203B41FA5}">
                      <a16:colId xmlns:a16="http://schemas.microsoft.com/office/drawing/2014/main" val="3231190631"/>
                    </a:ext>
                  </a:extLst>
                </a:gridCol>
                <a:gridCol w="3820583">
                  <a:extLst>
                    <a:ext uri="{9D8B030D-6E8A-4147-A177-3AD203B41FA5}">
                      <a16:colId xmlns:a16="http://schemas.microsoft.com/office/drawing/2014/main" val="3108280609"/>
                    </a:ext>
                  </a:extLst>
                </a:gridCol>
              </a:tblGrid>
              <a:tr h="5085080">
                <a:tc>
                  <a:txBody>
                    <a:bodyPr/>
                    <a:lstStyle/>
                    <a:p>
                      <a:pPr>
                        <a:spcBef>
                          <a:spcPts val="0"/>
                        </a:spcBef>
                        <a:spcAft>
                          <a:spcPts val="600"/>
                        </a:spcAft>
                      </a:pPr>
                      <a:r>
                        <a:rPr kumimoji="0" lang="en-US" sz="1000" b="0" i="0" u="none" strike="noStrike" kern="1200" cap="none" spc="0" normalizeH="0" baseline="0" noProof="0" dirty="0">
                          <a:ln>
                            <a:noFill/>
                          </a:ln>
                          <a:solidFill>
                            <a:srgbClr val="595454"/>
                          </a:solidFill>
                          <a:effectLst/>
                          <a:uLnTx/>
                          <a:uFillTx/>
                          <a:latin typeface="+mn-lt"/>
                          <a:ea typeface="+mn-ea"/>
                          <a:cs typeface="+mn-cs"/>
                        </a:rPr>
                        <a:t>AI=artificial intelligence</a:t>
                      </a:r>
                    </a:p>
                    <a:p>
                      <a:pPr marL="0" marR="0">
                        <a:lnSpc>
                          <a:spcPct val="115000"/>
                        </a:lnSpc>
                        <a:spcBef>
                          <a:spcPts val="0"/>
                        </a:spcBef>
                        <a:spcAft>
                          <a:spcPts val="600"/>
                        </a:spcAft>
                      </a:pPr>
                      <a:r>
                        <a:rPr lang="en-US" sz="1000" b="0" dirty="0">
                          <a:solidFill>
                            <a:schemeClr val="tx1"/>
                          </a:solidFill>
                          <a:effectLst/>
                          <a:latin typeface="+mn-lt"/>
                        </a:rPr>
                        <a:t>APC=antigen-presenting cell</a:t>
                      </a:r>
                    </a:p>
                    <a:p>
                      <a:pPr>
                        <a:spcBef>
                          <a:spcPts val="0"/>
                        </a:spcBef>
                        <a:spcAft>
                          <a:spcPts val="600"/>
                        </a:spcAft>
                      </a:pPr>
                      <a:r>
                        <a:rPr lang="en-US" sz="1000" b="0" dirty="0">
                          <a:solidFill>
                            <a:schemeClr val="tx1"/>
                          </a:solidFill>
                          <a:latin typeface="+mn-lt"/>
                        </a:rPr>
                        <a:t>ATP=adenosine triphosphate</a:t>
                      </a:r>
                    </a:p>
                    <a:p>
                      <a:pPr>
                        <a:spcBef>
                          <a:spcPts val="0"/>
                        </a:spcBef>
                        <a:spcAft>
                          <a:spcPts val="600"/>
                        </a:spcAft>
                      </a:pPr>
                      <a:r>
                        <a:rPr lang="en-US" sz="1000" b="0" strike="noStrike" dirty="0">
                          <a:solidFill>
                            <a:schemeClr val="tx1"/>
                          </a:solidFill>
                          <a:latin typeface="+mn-lt"/>
                        </a:rPr>
                        <a:t>BRAF=B-raf proto-oncogene</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dirty="0">
                          <a:solidFill>
                            <a:schemeClr val="tx1"/>
                          </a:solidFill>
                          <a:effectLst/>
                          <a:latin typeface="+mn-lt"/>
                          <a:cs typeface="Times New Roman" panose="02020603050405020304" pitchFamily="18" charset="0"/>
                        </a:rPr>
                        <a:t>CD=cluster of differentiation</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dirty="0">
                          <a:solidFill>
                            <a:schemeClr val="tx1"/>
                          </a:solidFill>
                          <a:effectLst/>
                          <a:latin typeface="+mn-lt"/>
                          <a:cs typeface="Times New Roman" panose="02020603050405020304" pitchFamily="18" charset="0"/>
                        </a:rPr>
                        <a:t>CRC=colorectal cancer</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dirty="0">
                          <a:solidFill>
                            <a:schemeClr val="tx1"/>
                          </a:solidFill>
                          <a:effectLst/>
                          <a:latin typeface="+mn-lt"/>
                          <a:cs typeface="Times New Roman" panose="02020603050405020304" pitchFamily="18" charset="0"/>
                        </a:rPr>
                        <a:t>CTC=</a:t>
                      </a:r>
                      <a:r>
                        <a:rPr lang="en-US" sz="1000" b="0">
                          <a:solidFill>
                            <a:schemeClr val="tx1"/>
                          </a:solidFill>
                          <a:effectLst/>
                          <a:latin typeface="+mn-lt"/>
                          <a:cs typeface="Times New Roman" panose="02020603050405020304" pitchFamily="18" charset="0"/>
                        </a:rPr>
                        <a:t>circulating tumor </a:t>
                      </a:r>
                      <a:r>
                        <a:rPr lang="en-US" sz="1000" b="0" dirty="0">
                          <a:solidFill>
                            <a:schemeClr val="tx1"/>
                          </a:solidFill>
                          <a:effectLst/>
                          <a:latin typeface="+mn-lt"/>
                          <a:cs typeface="Times New Roman" panose="02020603050405020304" pitchFamily="18" charset="0"/>
                        </a:rPr>
                        <a:t>cell</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dirty="0" err="1">
                          <a:solidFill>
                            <a:schemeClr val="tx1"/>
                          </a:solidFill>
                          <a:effectLst/>
                          <a:latin typeface="+mn-lt"/>
                          <a:cs typeface="Times New Roman" panose="02020603050405020304" pitchFamily="18" charset="0"/>
                        </a:rPr>
                        <a:t>ctDNA</a:t>
                      </a:r>
                      <a:r>
                        <a:rPr lang="en-US" sz="1000" b="0" dirty="0">
                          <a:solidFill>
                            <a:schemeClr val="tx1"/>
                          </a:solidFill>
                          <a:effectLst/>
                          <a:latin typeface="+mn-lt"/>
                          <a:cs typeface="Times New Roman" panose="02020603050405020304" pitchFamily="18" charset="0"/>
                        </a:rPr>
                        <a:t>=circulating tumor DNA</a:t>
                      </a:r>
                    </a:p>
                    <a:p>
                      <a:pPr marL="0" marR="0">
                        <a:lnSpc>
                          <a:spcPct val="115000"/>
                        </a:lnSpc>
                        <a:spcBef>
                          <a:spcPts val="0"/>
                        </a:spcBef>
                        <a:spcAft>
                          <a:spcPts val="600"/>
                        </a:spcAft>
                      </a:pPr>
                      <a:r>
                        <a:rPr lang="en-US" sz="1000" b="0" dirty="0">
                          <a:solidFill>
                            <a:schemeClr val="tx1"/>
                          </a:solidFill>
                          <a:effectLst/>
                          <a:latin typeface="+mn-lt"/>
                        </a:rPr>
                        <a:t>CTLA-4=cytotoxic T-lymphocyte antigen 4</a:t>
                      </a:r>
                    </a:p>
                    <a:p>
                      <a:pPr marL="0" marR="0">
                        <a:lnSpc>
                          <a:spcPct val="115000"/>
                        </a:lnSpc>
                        <a:spcBef>
                          <a:spcPts val="0"/>
                        </a:spcBef>
                        <a:spcAft>
                          <a:spcPts val="600"/>
                        </a:spcAft>
                      </a:pPr>
                      <a:r>
                        <a:rPr lang="en-US" sz="1000" b="0" kern="1200" dirty="0">
                          <a:solidFill>
                            <a:schemeClr val="tx1"/>
                          </a:solidFill>
                          <a:effectLst/>
                          <a:latin typeface="+mn-lt"/>
                          <a:ea typeface="+mn-ea"/>
                          <a:cs typeface="+mn-cs"/>
                        </a:rPr>
                        <a:t>DFS=disease-free survival</a:t>
                      </a:r>
                    </a:p>
                    <a:p>
                      <a:pPr marL="0" marR="0">
                        <a:lnSpc>
                          <a:spcPct val="115000"/>
                        </a:lnSpc>
                        <a:spcBef>
                          <a:spcPts val="0"/>
                        </a:spcBef>
                        <a:spcAft>
                          <a:spcPts val="600"/>
                        </a:spcAft>
                      </a:pPr>
                      <a:r>
                        <a:rPr lang="en-US" sz="1000" b="0" kern="1200" dirty="0" err="1">
                          <a:solidFill>
                            <a:schemeClr val="tx1"/>
                          </a:solidFill>
                          <a:effectLst/>
                          <a:latin typeface="+mn-lt"/>
                          <a:ea typeface="+mn-ea"/>
                          <a:cs typeface="+mn-cs"/>
                        </a:rPr>
                        <a:t>dMMR</a:t>
                      </a:r>
                      <a:r>
                        <a:rPr lang="en-US" sz="1000" b="0" kern="1200" dirty="0">
                          <a:solidFill>
                            <a:schemeClr val="tx1"/>
                          </a:solidFill>
                          <a:effectLst/>
                          <a:latin typeface="+mn-lt"/>
                          <a:ea typeface="+mn-ea"/>
                          <a:cs typeface="+mn-cs"/>
                        </a:rPr>
                        <a:t>=mismatch repair deficient</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000" b="0" kern="1200" dirty="0">
                          <a:solidFill>
                            <a:schemeClr val="tx1"/>
                          </a:solidFill>
                          <a:latin typeface="+mn-lt"/>
                          <a:ea typeface="+mn-ea"/>
                          <a:cs typeface="+mn-cs"/>
                        </a:rPr>
                        <a:t>DOR=duration of response</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kern="1200" dirty="0">
                          <a:solidFill>
                            <a:schemeClr val="tx1"/>
                          </a:solidFill>
                          <a:latin typeface="+mn-lt"/>
                          <a:ea typeface="+mn-ea"/>
                          <a:cs typeface="+mn-cs"/>
                        </a:rPr>
                        <a:t>EFS=event-free survival</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kern="1200" dirty="0">
                          <a:solidFill>
                            <a:schemeClr val="tx1"/>
                          </a:solidFill>
                          <a:latin typeface="+mn-lt"/>
                          <a:ea typeface="+mn-ea"/>
                          <a:cs typeface="+mn-cs"/>
                        </a:rPr>
                        <a:t>EGFR=epidermal growth factor receptor</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kern="1200" dirty="0">
                          <a:solidFill>
                            <a:schemeClr val="tx1"/>
                          </a:solidFill>
                          <a:latin typeface="+mn-lt"/>
                          <a:ea typeface="+mn-ea"/>
                          <a:cs typeface="+mn-cs"/>
                        </a:rPr>
                        <a:t>ESMO=European Society for Medical Oncology</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strike="noStrike" dirty="0">
                          <a:solidFill>
                            <a:schemeClr val="tx1"/>
                          </a:solidFill>
                          <a:latin typeface="+mn-lt"/>
                        </a:rPr>
                        <a:t>FGL-1=fibrinogen-like protein 1</a:t>
                      </a:r>
                    </a:p>
                    <a:p>
                      <a:pPr>
                        <a:spcBef>
                          <a:spcPts val="0"/>
                        </a:spcBef>
                        <a:spcAft>
                          <a:spcPts val="600"/>
                        </a:spcAft>
                      </a:pPr>
                      <a:r>
                        <a:rPr lang="en-US" sz="1000" b="0" kern="1200" dirty="0">
                          <a:solidFill>
                            <a:schemeClr val="tx1"/>
                          </a:solidFill>
                          <a:effectLst/>
                          <a:latin typeface="+mn-lt"/>
                          <a:cs typeface="Times New Roman" panose="02020603050405020304" pitchFamily="18" charset="0"/>
                        </a:rPr>
                        <a:t>GEP=gene expression profile</a:t>
                      </a:r>
                    </a:p>
                    <a:p>
                      <a:pPr>
                        <a:spcBef>
                          <a:spcPts val="0"/>
                        </a:spcBef>
                        <a:spcAft>
                          <a:spcPts val="600"/>
                        </a:spcAft>
                      </a:pPr>
                      <a:r>
                        <a:rPr lang="en-US" sz="1000" b="0" kern="1200" dirty="0">
                          <a:solidFill>
                            <a:schemeClr val="tx1"/>
                          </a:solidFill>
                          <a:effectLst/>
                          <a:latin typeface="+mn-lt"/>
                          <a:cs typeface="Times New Roman" panose="02020603050405020304" pitchFamily="18" charset="0"/>
                        </a:rPr>
                        <a:t>HCC=hepatocellular carcinoma</a:t>
                      </a:r>
                    </a:p>
                    <a:p>
                      <a:pPr>
                        <a:spcBef>
                          <a:spcPts val="0"/>
                        </a:spcBef>
                        <a:spcAft>
                          <a:spcPts val="600"/>
                        </a:spcAft>
                      </a:pPr>
                      <a:r>
                        <a:rPr lang="en-US" sz="1000" b="0" kern="1200" dirty="0">
                          <a:solidFill>
                            <a:schemeClr val="tx1"/>
                          </a:solidFill>
                          <a:effectLst/>
                          <a:latin typeface="+mn-lt"/>
                          <a:cs typeface="Times New Roman" panose="02020603050405020304" pitchFamily="18" charset="0"/>
                        </a:rPr>
                        <a:t>HRQOL=health-related quality of life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b="0" dirty="0">
                          <a:solidFill>
                            <a:schemeClr val="tx1"/>
                          </a:solidFill>
                          <a:effectLst/>
                          <a:latin typeface="+mn-lt"/>
                        </a:rPr>
                        <a:t>Ig=immunoglobulin</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dirty="0">
                          <a:solidFill>
                            <a:schemeClr val="tx1"/>
                          </a:solidFill>
                          <a:latin typeface="+mn-lt"/>
                        </a:rPr>
                        <a:t>IL=interleukin</a:t>
                      </a: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000" b="0" dirty="0">
                        <a:solidFill>
                          <a:schemeClr val="tx1"/>
                        </a:solidFill>
                        <a:effectLst/>
                        <a:latin typeface="+mn-lt"/>
                      </a:endParaRPr>
                    </a:p>
                  </a:txBody>
                  <a:tcPr marL="0" marR="0" marT="30966" marB="309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000" b="0" kern="1200" dirty="0">
                          <a:solidFill>
                            <a:schemeClr val="tx1"/>
                          </a:solidFill>
                          <a:effectLst/>
                          <a:latin typeface="+mn-lt"/>
                          <a:ea typeface="+mn-ea"/>
                          <a:cs typeface="+mn-cs"/>
                        </a:rPr>
                        <a:t>IMAR=immune-mediated adverse reaction</a:t>
                      </a:r>
                    </a:p>
                    <a:p>
                      <a:pPr marL="0" marR="0">
                        <a:lnSpc>
                          <a:spcPct val="115000"/>
                        </a:lnSpc>
                        <a:spcBef>
                          <a:spcPts val="0"/>
                        </a:spcBef>
                        <a:spcAft>
                          <a:spcPts val="600"/>
                        </a:spcAft>
                      </a:pPr>
                      <a:r>
                        <a:rPr lang="en-US" sz="1000" b="0" dirty="0">
                          <a:solidFill>
                            <a:schemeClr val="tx1"/>
                          </a:solidFill>
                          <a:effectLst/>
                          <a:latin typeface="+mn-lt"/>
                        </a:rPr>
                        <a:t>I-O=Immuno-Oncology</a:t>
                      </a:r>
                    </a:p>
                    <a:p>
                      <a:pPr marL="0" marR="0">
                        <a:lnSpc>
                          <a:spcPct val="115000"/>
                        </a:lnSpc>
                        <a:spcBef>
                          <a:spcPts val="0"/>
                        </a:spcBef>
                        <a:spcAft>
                          <a:spcPts val="600"/>
                        </a:spcAft>
                      </a:pPr>
                      <a:r>
                        <a:rPr lang="en-US" sz="1000" b="0" dirty="0">
                          <a:solidFill>
                            <a:schemeClr val="tx1"/>
                          </a:solidFill>
                          <a:effectLst/>
                          <a:latin typeface="+mn-lt"/>
                        </a:rPr>
                        <a:t>ITIM=immunoreceptor tyrosine-based inhibitory motif</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000" b="0" dirty="0">
                          <a:solidFill>
                            <a:schemeClr val="tx1"/>
                          </a:solidFill>
                          <a:latin typeface="+mn-lt"/>
                        </a:rPr>
                        <a:t>KRAS=Kirsten rat sarcoma</a:t>
                      </a:r>
                    </a:p>
                    <a:p>
                      <a:pPr marL="0" marR="0">
                        <a:lnSpc>
                          <a:spcPct val="115000"/>
                        </a:lnSpc>
                        <a:spcBef>
                          <a:spcPts val="0"/>
                        </a:spcBef>
                        <a:spcAft>
                          <a:spcPts val="600"/>
                        </a:spcAft>
                      </a:pPr>
                      <a:r>
                        <a:rPr lang="en-US" sz="1000" b="0" dirty="0">
                          <a:solidFill>
                            <a:schemeClr val="tx1"/>
                          </a:solidFill>
                          <a:effectLst/>
                          <a:latin typeface="+mn-lt"/>
                        </a:rPr>
                        <a:t>LAG-3=lymphocyte-activation gene 3</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dirty="0">
                          <a:solidFill>
                            <a:schemeClr val="tx1"/>
                          </a:solidFill>
                          <a:effectLst/>
                          <a:latin typeface="+mn-lt"/>
                        </a:rPr>
                        <a:t>MDSC=myeloid-derived suppressor cell</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MDT=multidisciplinary team</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MHC=major histocompatibility complex</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MHCII=MHC class II</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MLH=</a:t>
                      </a:r>
                      <a:r>
                        <a:rPr kumimoji="0" lang="en-US" sz="1000" b="0" i="0" u="none" strike="noStrike" kern="1200" cap="none" spc="0" normalizeH="0" baseline="0" noProof="0" dirty="0" err="1">
                          <a:ln>
                            <a:noFill/>
                          </a:ln>
                          <a:solidFill>
                            <a:srgbClr val="595454"/>
                          </a:solidFill>
                          <a:effectLst/>
                          <a:uLnTx/>
                          <a:uFillTx/>
                          <a:latin typeface="+mn-lt"/>
                          <a:ea typeface="+mn-ea"/>
                          <a:cs typeface="+mn-cs"/>
                        </a:rPr>
                        <a:t>MutL</a:t>
                      </a:r>
                      <a:r>
                        <a:rPr kumimoji="0" lang="en-US" sz="1000" b="0" i="0" u="none" strike="noStrike" kern="1200" cap="none" spc="0" normalizeH="0" baseline="0" noProof="0" dirty="0">
                          <a:ln>
                            <a:noFill/>
                          </a:ln>
                          <a:solidFill>
                            <a:srgbClr val="595454"/>
                          </a:solidFill>
                          <a:effectLst/>
                          <a:uLnTx/>
                          <a:uFillTx/>
                          <a:latin typeface="+mn-lt"/>
                          <a:ea typeface="+mn-ea"/>
                          <a:cs typeface="+mn-cs"/>
                        </a:rPr>
                        <a:t> Homolog 1</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MMR=mismatch repair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MPR=major pathologic response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MRD=minimal residual disease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mRNA=messenger RNA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MSH2=</a:t>
                      </a:r>
                      <a:r>
                        <a:rPr kumimoji="0" lang="en-US" sz="1000" b="0" i="0" u="none" strike="noStrike" kern="1200" cap="none" spc="0" normalizeH="0" baseline="0" noProof="0" dirty="0" err="1">
                          <a:ln>
                            <a:noFill/>
                          </a:ln>
                          <a:solidFill>
                            <a:srgbClr val="595454"/>
                          </a:solidFill>
                          <a:effectLst/>
                          <a:uLnTx/>
                          <a:uFillTx/>
                          <a:latin typeface="+mn-lt"/>
                          <a:ea typeface="+mn-ea"/>
                          <a:cs typeface="Times New Roman" panose="02020603050405020304" pitchFamily="18" charset="0"/>
                        </a:rPr>
                        <a:t>MutS</a:t>
                      </a: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 homolog 2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MSH6=</a:t>
                      </a:r>
                      <a:r>
                        <a:rPr kumimoji="0" lang="en-US" sz="1000" b="0" i="0" u="none" strike="noStrike" kern="1200" cap="none" spc="0" normalizeH="0" baseline="0" noProof="0" dirty="0" err="1">
                          <a:ln>
                            <a:noFill/>
                          </a:ln>
                          <a:solidFill>
                            <a:srgbClr val="595454"/>
                          </a:solidFill>
                          <a:effectLst/>
                          <a:uLnTx/>
                          <a:uFillTx/>
                          <a:latin typeface="+mn-lt"/>
                          <a:ea typeface="+mn-ea"/>
                          <a:cs typeface="Times New Roman" panose="02020603050405020304" pitchFamily="18" charset="0"/>
                        </a:rPr>
                        <a:t>MutS</a:t>
                      </a: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 homolog 6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MSI=microsatellite instability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MSI-H=microsatellite instability-high</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NK=natural killer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NKG2A=NK group 2 member 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ORR=overall response rate</a:t>
                      </a:r>
                    </a:p>
                    <a:p>
                      <a:pPr marL="0" marR="0" lvl="0" indent="0" algn="l" defTabSz="914400" rtl="0" eaLnBrk="1" fontAlgn="auto" latinLnBrk="0" hangingPunct="1">
                        <a:lnSpc>
                          <a:spcPct val="1150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rgbClr val="595454"/>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000" b="0" kern="1200" dirty="0">
                        <a:solidFill>
                          <a:schemeClr val="tx1"/>
                        </a:solidFill>
                        <a:effectLst/>
                        <a:latin typeface="+mn-lt"/>
                        <a:cs typeface="Times New Roman" panose="02020603050405020304" pitchFamily="18" charset="0"/>
                      </a:endParaRPr>
                    </a:p>
                  </a:txBody>
                  <a:tcPr marL="0" marR="0" marT="30966" marB="309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OS=overall survival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PCP=primary care provider</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err="1">
                          <a:ln>
                            <a:noFill/>
                          </a:ln>
                          <a:solidFill>
                            <a:srgbClr val="595454"/>
                          </a:solidFill>
                          <a:effectLst/>
                          <a:uLnTx/>
                          <a:uFillTx/>
                          <a:latin typeface="+mn-lt"/>
                          <a:ea typeface="+mn-ea"/>
                          <a:cs typeface="+mn-cs"/>
                        </a:rPr>
                        <a:t>pCR</a:t>
                      </a:r>
                      <a:r>
                        <a:rPr kumimoji="0" lang="en-US" sz="1000" b="0" i="0" u="none" strike="noStrike" kern="1200" cap="none" spc="0" normalizeH="0" baseline="0" noProof="0" dirty="0">
                          <a:ln>
                            <a:noFill/>
                          </a:ln>
                          <a:solidFill>
                            <a:srgbClr val="595454"/>
                          </a:solidFill>
                          <a:effectLst/>
                          <a:uLnTx/>
                          <a:uFillTx/>
                          <a:latin typeface="+mn-lt"/>
                          <a:ea typeface="+mn-ea"/>
                          <a:cs typeface="+mn-cs"/>
                        </a:rPr>
                        <a:t>=pathologic complete response</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PCR=polymerase chain reaction</a:t>
                      </a:r>
                    </a:p>
                    <a:p>
                      <a:pPr marL="0" marR="0">
                        <a:lnSpc>
                          <a:spcPct val="115000"/>
                        </a:lnSpc>
                        <a:spcBef>
                          <a:spcPts val="0"/>
                        </a:spcBef>
                        <a:spcAft>
                          <a:spcPts val="600"/>
                        </a:spcAft>
                      </a:pPr>
                      <a:r>
                        <a:rPr lang="en-US" sz="1000" b="0" dirty="0">
                          <a:solidFill>
                            <a:schemeClr val="tx1"/>
                          </a:solidFill>
                          <a:effectLst/>
                          <a:latin typeface="+mn-lt"/>
                        </a:rPr>
                        <a:t>PD-1=programmed death receptor-1</a:t>
                      </a:r>
                    </a:p>
                    <a:p>
                      <a:pPr marL="0" marR="0">
                        <a:lnSpc>
                          <a:spcPct val="115000"/>
                        </a:lnSpc>
                        <a:spcBef>
                          <a:spcPts val="0"/>
                        </a:spcBef>
                        <a:spcAft>
                          <a:spcPts val="600"/>
                        </a:spcAft>
                      </a:pPr>
                      <a:r>
                        <a:rPr lang="en-US" sz="1000" b="0" dirty="0">
                          <a:solidFill>
                            <a:schemeClr val="tx1"/>
                          </a:solidFill>
                          <a:effectLst/>
                          <a:latin typeface="+mn-lt"/>
                        </a:rPr>
                        <a:t>PD-L1=programmed death ligand 1</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dirty="0">
                          <a:solidFill>
                            <a:schemeClr val="tx1"/>
                          </a:solidFill>
                          <a:effectLst/>
                          <a:latin typeface="+mn-lt"/>
                        </a:rPr>
                        <a:t>PD-L2=programmed death ligand 2</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dirty="0">
                          <a:solidFill>
                            <a:schemeClr val="tx1"/>
                          </a:solidFill>
                          <a:effectLst/>
                          <a:latin typeface="+mn-lt"/>
                        </a:rPr>
                        <a:t>PFS=progression-free survival</a:t>
                      </a:r>
                    </a:p>
                    <a:p>
                      <a:pPr marL="0" marR="0" lvl="0" indent="0" algn="l" defTabSz="457200" rtl="0" eaLnBrk="1" fontAlgn="auto" latinLnBrk="0" hangingPunct="1">
                        <a:lnSpc>
                          <a:spcPct val="115000"/>
                        </a:lnSpc>
                        <a:spcBef>
                          <a:spcPts val="0"/>
                        </a:spcBef>
                        <a:spcAft>
                          <a:spcPts val="600"/>
                        </a:spcAft>
                        <a:buClrTx/>
                        <a:buSzTx/>
                        <a:buFontTx/>
                        <a:buNone/>
                        <a:tabLst/>
                        <a:defRPr/>
                      </a:pPr>
                      <a:r>
                        <a:rPr lang="en-US" sz="1000" b="0" dirty="0">
                          <a:solidFill>
                            <a:schemeClr val="tx1"/>
                          </a:solidFill>
                          <a:effectLst/>
                          <a:latin typeface="+mn-lt"/>
                        </a:rPr>
                        <a:t>PFS2=time to second disease progression</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cs typeface="Times New Roman" panose="02020603050405020304" pitchFamily="18" charset="0"/>
                        </a:rPr>
                        <a:t>PMS2=</a:t>
                      </a:r>
                      <a:r>
                        <a:rPr kumimoji="0" lang="en-US" sz="1000" b="0" i="0" u="none" strike="noStrike" kern="1200" cap="none" spc="0" normalizeH="0" baseline="0" noProof="0" dirty="0" err="1">
                          <a:ln>
                            <a:noFill/>
                          </a:ln>
                          <a:solidFill>
                            <a:schemeClr val="tx1"/>
                          </a:solidFill>
                          <a:effectLst/>
                          <a:uLnTx/>
                          <a:uFillTx/>
                          <a:latin typeface="+mn-lt"/>
                          <a:cs typeface="Times New Roman" panose="02020603050405020304" pitchFamily="18" charset="0"/>
                        </a:rPr>
                        <a:t>postmeiotic</a:t>
                      </a:r>
                      <a:r>
                        <a:rPr kumimoji="0" lang="en-US" sz="1000" b="0" i="0" u="none" strike="noStrike" kern="1200" cap="none" spc="0" normalizeH="0" baseline="0" noProof="0" dirty="0">
                          <a:ln>
                            <a:noFill/>
                          </a:ln>
                          <a:solidFill>
                            <a:schemeClr val="tx1"/>
                          </a:solidFill>
                          <a:effectLst/>
                          <a:uLnTx/>
                          <a:uFillTx/>
                          <a:latin typeface="+mn-lt"/>
                          <a:cs typeface="Times New Roman" panose="02020603050405020304" pitchFamily="18" charset="0"/>
                        </a:rPr>
                        <a:t> segregation increased 2</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cs typeface="Times New Roman" panose="02020603050405020304" pitchFamily="18" charset="0"/>
                        </a:rPr>
                        <a:t>PRO=patient-reported outcome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b="0" dirty="0">
                          <a:solidFill>
                            <a:schemeClr val="tx1"/>
                          </a:solidFill>
                          <a:latin typeface="+mn-lt"/>
                        </a:rPr>
                        <a:t>RFS=recurrence-free survival</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SEER=Surveillance, Epidemiology, and End Results</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000" b="0" dirty="0">
                          <a:solidFill>
                            <a:schemeClr val="tx1"/>
                          </a:solidFill>
                          <a:effectLst/>
                          <a:latin typeface="+mn-lt"/>
                        </a:rPr>
                        <a:t>TAM=tumor-associated macrophage</a:t>
                      </a:r>
                    </a:p>
                    <a:p>
                      <a:pPr marL="0" marR="0">
                        <a:lnSpc>
                          <a:spcPct val="115000"/>
                        </a:lnSpc>
                        <a:spcBef>
                          <a:spcPts val="0"/>
                        </a:spcBef>
                        <a:spcAft>
                          <a:spcPts val="600"/>
                        </a:spcAft>
                      </a:pPr>
                      <a:r>
                        <a:rPr lang="en-US" sz="1000" b="0" dirty="0">
                          <a:solidFill>
                            <a:schemeClr val="tx1"/>
                          </a:solidFill>
                          <a:effectLst/>
                          <a:latin typeface="+mn-lt"/>
                        </a:rPr>
                        <a:t>TCR=T-cell receptor</a:t>
                      </a:r>
                    </a:p>
                    <a:p>
                      <a:pPr marL="0" marR="0">
                        <a:lnSpc>
                          <a:spcPct val="115000"/>
                        </a:lnSpc>
                        <a:spcBef>
                          <a:spcPts val="0"/>
                        </a:spcBef>
                        <a:spcAft>
                          <a:spcPts val="600"/>
                        </a:spcAft>
                      </a:pPr>
                      <a:r>
                        <a:rPr lang="en-US" sz="1000" b="0" dirty="0">
                          <a:solidFill>
                            <a:schemeClr val="tx1"/>
                          </a:solidFill>
                          <a:effectLst/>
                          <a:latin typeface="+mn-lt"/>
                          <a:cs typeface="Times New Roman" panose="02020603050405020304" pitchFamily="18" charset="0"/>
                        </a:rPr>
                        <a:t>TFS=treatment-free survival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TIGIT=T-cell immunoreceptor with Ig and ITIM domains</a:t>
                      </a: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TIL=tumor-infiltrating lymphocyte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mn-cs"/>
                        </a:rPr>
                        <a:t>TMB=tumor mutational burden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mn-lt"/>
                          <a:ea typeface="+mn-ea"/>
                          <a:cs typeface="Times New Roman" panose="02020603050405020304" pitchFamily="18" charset="0"/>
                        </a:rPr>
                        <a:t>Treg=regulatory T cell</a:t>
                      </a:r>
                    </a:p>
                    <a:p>
                      <a:pPr marL="0" marR="0" lvl="0" indent="0" algn="l" defTabSz="457200" rtl="0" eaLnBrk="1" fontAlgn="auto" latinLnBrk="0" hangingPunct="1">
                        <a:lnSpc>
                          <a:spcPct val="115000"/>
                        </a:lnSpc>
                        <a:spcBef>
                          <a:spcPts val="0"/>
                        </a:spcBef>
                        <a:spcAft>
                          <a:spcPts val="600"/>
                        </a:spcAft>
                        <a:buClrTx/>
                        <a:buSzTx/>
                        <a:buFontTx/>
                        <a:buNone/>
                        <a:tabLst/>
                        <a:defRPr/>
                      </a:pPr>
                      <a:endParaRPr lang="en-US" sz="1000" b="0" kern="1200" dirty="0">
                        <a:solidFill>
                          <a:schemeClr val="tx1"/>
                        </a:solidFill>
                        <a:effectLst/>
                        <a:latin typeface="+mn-lt"/>
                        <a:ea typeface="+mn-ea"/>
                        <a:cs typeface="+mn-cs"/>
                      </a:endParaRPr>
                    </a:p>
                  </a:txBody>
                  <a:tcPr marL="0" marR="0" marT="30966" marB="309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656975"/>
                  </a:ext>
                </a:extLst>
              </a:tr>
            </a:tbl>
          </a:graphicData>
        </a:graphic>
      </p:graphicFrame>
      <p:sp>
        <p:nvSpPr>
          <p:cNvPr id="8" name="Slide Number Placeholder 7">
            <a:extLst>
              <a:ext uri="{FF2B5EF4-FFF2-40B4-BE49-F238E27FC236}">
                <a16:creationId xmlns:a16="http://schemas.microsoft.com/office/drawing/2014/main" id="{6DA523B4-954E-4A12-9124-2DD5D9EE7456}"/>
              </a:ext>
            </a:extLst>
          </p:cNvPr>
          <p:cNvSpPr>
            <a:spLocks noGrp="1"/>
          </p:cNvSpPr>
          <p:nvPr>
            <p:ph type="sldNum" sz="quarter" idx="12"/>
          </p:nvPr>
        </p:nvSpPr>
        <p:spPr/>
        <p:txBody>
          <a:bodyPr/>
          <a:lstStyle/>
          <a:p>
            <a:fld id="{B58DE5F1-E0F9-4CCA-92B7-7A6FC4DFEE14}" type="slidenum">
              <a:rPr lang="en-US" smtClean="0"/>
              <a:t>83</a:t>
            </a:fld>
            <a:endParaRPr lang="en-US" dirty="0"/>
          </a:p>
        </p:txBody>
      </p:sp>
    </p:spTree>
    <p:extLst>
      <p:ext uri="{BB962C8B-B14F-4D97-AF65-F5344CB8AC3E}">
        <p14:creationId xmlns:p14="http://schemas.microsoft.com/office/powerpoint/2010/main" val="329062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65760"/>
            <a:ext cx="10378440" cy="914400"/>
          </a:xfrm>
          <a:noFill/>
          <a:ln w="38100">
            <a:noFill/>
          </a:ln>
        </p:spPr>
        <p:txBody>
          <a:bodyPr>
            <a:noAutofit/>
          </a:bodyPr>
          <a:lstStyle/>
          <a:p>
            <a:r>
              <a:rPr lang="en-US" dirty="0"/>
              <a:t>T cells migrate throughout the body in search of antigens </a:t>
            </a:r>
          </a:p>
        </p:txBody>
      </p:sp>
      <p:sp>
        <p:nvSpPr>
          <p:cNvPr id="4" name="Content Placeholder 3">
            <a:extLst>
              <a:ext uri="{FF2B5EF4-FFF2-40B4-BE49-F238E27FC236}">
                <a16:creationId xmlns:a16="http://schemas.microsoft.com/office/drawing/2014/main" id="{31BA96FA-D071-4D30-8B96-C94A3D1F5AEF}"/>
              </a:ext>
            </a:extLst>
          </p:cNvPr>
          <p:cNvSpPr>
            <a:spLocks noGrp="1"/>
          </p:cNvSpPr>
          <p:nvPr>
            <p:ph idx="1"/>
          </p:nvPr>
        </p:nvSpPr>
        <p:spPr>
          <a:xfrm>
            <a:off x="365125" y="1554163"/>
            <a:ext cx="11461750" cy="4572000"/>
          </a:xfrm>
        </p:spPr>
        <p:txBody>
          <a:bodyPr/>
          <a:lstStyle/>
          <a:p>
            <a:r>
              <a:rPr lang="en-US" sz="1600" dirty="0"/>
              <a:t>To identify and eliminate tumor cells, </a:t>
            </a:r>
            <a:r>
              <a:rPr lang="en-US" sz="1600" b="1" dirty="0"/>
              <a:t>cytotoxic and memory T cells </a:t>
            </a:r>
            <a:r>
              <a:rPr lang="en-US" sz="1600" dirty="0"/>
              <a:t>must be able to </a:t>
            </a:r>
            <a:r>
              <a:rPr lang="en-US" sz="1600" b="1" dirty="0"/>
              <a:t>scan peripheral tissues </a:t>
            </a:r>
            <a:r>
              <a:rPr lang="en-US" sz="1600" dirty="0"/>
              <a:t>in search of a unique activating antigen</a:t>
            </a:r>
            <a:r>
              <a:rPr lang="en-US" sz="1600" baseline="30000" dirty="0"/>
              <a:t>23,24</a:t>
            </a:r>
          </a:p>
        </p:txBody>
      </p:sp>
      <p:sp>
        <p:nvSpPr>
          <p:cNvPr id="3" name="Slide Number Placeholder 2"/>
          <p:cNvSpPr>
            <a:spLocks noGrp="1"/>
          </p:cNvSpPr>
          <p:nvPr>
            <p:ph type="sldNum" sz="quarter" idx="12"/>
          </p:nvPr>
        </p:nvSpPr>
        <p:spPr>
          <a:xfrm>
            <a:off x="11506200" y="6429375"/>
            <a:ext cx="320040" cy="228600"/>
          </a:xfrm>
        </p:spPr>
        <p:txBody>
          <a:bodyPr/>
          <a:lstStyle/>
          <a:p>
            <a:fld id="{DFF9A8F0-CC1B-DE48-9437-EA2FEE80B91E}" type="slidenum">
              <a:rPr lang="en-US" smtClean="0"/>
              <a:pPr/>
              <a:t>9</a:t>
            </a:fld>
            <a:endParaRPr lang="en-US" dirty="0"/>
          </a:p>
        </p:txBody>
      </p:sp>
      <p:pic>
        <p:nvPicPr>
          <p:cNvPr id="10" name="Picture 9" descr="A picture containing text&#10;&#10;Description automatically generated">
            <a:extLst>
              <a:ext uri="{FF2B5EF4-FFF2-40B4-BE49-F238E27FC236}">
                <a16:creationId xmlns:a16="http://schemas.microsoft.com/office/drawing/2014/main" id="{ACE36E51-2431-4887-85CF-38951E5A1835}"/>
              </a:ext>
            </a:extLst>
          </p:cNvPr>
          <p:cNvPicPr>
            <a:picLocks noChangeAspect="1"/>
          </p:cNvPicPr>
          <p:nvPr/>
        </p:nvPicPr>
        <p:blipFill rotWithShape="1">
          <a:blip r:embed="rId4"/>
          <a:srcRect l="5709" t="11003" r="5403" b="27459"/>
          <a:stretch/>
        </p:blipFill>
        <p:spPr>
          <a:xfrm>
            <a:off x="246580" y="3563988"/>
            <a:ext cx="914400" cy="914400"/>
          </a:xfrm>
          <a:prstGeom prst="ellipse">
            <a:avLst/>
          </a:prstGeom>
        </p:spPr>
      </p:pic>
      <p:pic>
        <p:nvPicPr>
          <p:cNvPr id="14" name="Picture 13" descr="A picture containing text, vector graphics&#10;&#10;Description automatically generated">
            <a:extLst>
              <a:ext uri="{FF2B5EF4-FFF2-40B4-BE49-F238E27FC236}">
                <a16:creationId xmlns:a16="http://schemas.microsoft.com/office/drawing/2014/main" id="{7E0964E1-BB61-4F14-A433-338240658170}"/>
              </a:ext>
            </a:extLst>
          </p:cNvPr>
          <p:cNvPicPr>
            <a:picLocks noChangeAspect="1"/>
          </p:cNvPicPr>
          <p:nvPr/>
        </p:nvPicPr>
        <p:blipFill rotWithShape="1">
          <a:blip r:embed="rId5"/>
          <a:srcRect l="11376" t="8118" r="16622" b="30343"/>
          <a:stretch/>
        </p:blipFill>
        <p:spPr>
          <a:xfrm>
            <a:off x="695563" y="4543713"/>
            <a:ext cx="914400" cy="914400"/>
          </a:xfrm>
          <a:prstGeom prst="ellipse">
            <a:avLst/>
          </a:prstGeom>
        </p:spPr>
      </p:pic>
      <p:pic>
        <p:nvPicPr>
          <p:cNvPr id="22" name="Picture 21" descr="Logo&#10;&#10;Description automatically generated">
            <a:extLst>
              <a:ext uri="{FF2B5EF4-FFF2-40B4-BE49-F238E27FC236}">
                <a16:creationId xmlns:a16="http://schemas.microsoft.com/office/drawing/2014/main" id="{45D5CEB0-3582-49C4-AC0A-277369ECAA44}"/>
              </a:ext>
            </a:extLst>
          </p:cNvPr>
          <p:cNvPicPr>
            <a:picLocks noChangeAspect="1"/>
          </p:cNvPicPr>
          <p:nvPr/>
        </p:nvPicPr>
        <p:blipFill rotWithShape="1">
          <a:blip r:embed="rId6"/>
          <a:srcRect l="9902" t="11327" r="18811" b="32421"/>
          <a:stretch/>
        </p:blipFill>
        <p:spPr>
          <a:xfrm>
            <a:off x="2981660" y="4543713"/>
            <a:ext cx="914400" cy="914400"/>
          </a:xfrm>
          <a:prstGeom prst="ellipse">
            <a:avLst/>
          </a:prstGeom>
        </p:spPr>
      </p:pic>
      <p:pic>
        <p:nvPicPr>
          <p:cNvPr id="12" name="Picture 11" descr="Icon&#10;&#10;Description automatically generated">
            <a:extLst>
              <a:ext uri="{FF2B5EF4-FFF2-40B4-BE49-F238E27FC236}">
                <a16:creationId xmlns:a16="http://schemas.microsoft.com/office/drawing/2014/main" id="{E809D3CB-D07B-4D51-A5C4-6CBE481BEA93}"/>
              </a:ext>
            </a:extLst>
          </p:cNvPr>
          <p:cNvPicPr>
            <a:picLocks noChangeAspect="1"/>
          </p:cNvPicPr>
          <p:nvPr/>
        </p:nvPicPr>
        <p:blipFill rotWithShape="1">
          <a:blip r:embed="rId7"/>
          <a:srcRect l="6041" t="9401" r="3958" b="29061"/>
          <a:stretch/>
        </p:blipFill>
        <p:spPr>
          <a:xfrm>
            <a:off x="2981660" y="2617916"/>
            <a:ext cx="914400" cy="914400"/>
          </a:xfrm>
          <a:prstGeom prst="ellipse">
            <a:avLst/>
          </a:prstGeom>
        </p:spPr>
      </p:pic>
      <p:pic>
        <p:nvPicPr>
          <p:cNvPr id="18" name="Picture 17">
            <a:extLst>
              <a:ext uri="{FF2B5EF4-FFF2-40B4-BE49-F238E27FC236}">
                <a16:creationId xmlns:a16="http://schemas.microsoft.com/office/drawing/2014/main" id="{67F70DDA-022D-44A9-A13D-6C112A5F33D8}"/>
              </a:ext>
            </a:extLst>
          </p:cNvPr>
          <p:cNvPicPr>
            <a:picLocks noChangeAspect="1"/>
          </p:cNvPicPr>
          <p:nvPr/>
        </p:nvPicPr>
        <p:blipFill rotWithShape="1">
          <a:blip r:embed="rId8"/>
          <a:srcRect l="12059" t="10149" r="3238" b="28313"/>
          <a:stretch/>
        </p:blipFill>
        <p:spPr>
          <a:xfrm>
            <a:off x="695563" y="2617916"/>
            <a:ext cx="914400" cy="914400"/>
          </a:xfrm>
          <a:prstGeom prst="ellipse">
            <a:avLst/>
          </a:prstGeom>
        </p:spPr>
      </p:pic>
      <p:pic>
        <p:nvPicPr>
          <p:cNvPr id="24" name="Picture 23">
            <a:extLst>
              <a:ext uri="{FF2B5EF4-FFF2-40B4-BE49-F238E27FC236}">
                <a16:creationId xmlns:a16="http://schemas.microsoft.com/office/drawing/2014/main" id="{AE8D8D98-2A67-41D1-AFC9-1E152A18F252}"/>
              </a:ext>
            </a:extLst>
          </p:cNvPr>
          <p:cNvPicPr>
            <a:picLocks noChangeAspect="1"/>
          </p:cNvPicPr>
          <p:nvPr/>
        </p:nvPicPr>
        <p:blipFill rotWithShape="1">
          <a:blip r:embed="rId9"/>
          <a:srcRect l="13055" t="14061" r="7824" b="29687"/>
          <a:stretch/>
        </p:blipFill>
        <p:spPr>
          <a:xfrm>
            <a:off x="1858782" y="2222121"/>
            <a:ext cx="914400" cy="914400"/>
          </a:xfrm>
          <a:prstGeom prst="ellipse">
            <a:avLst/>
          </a:prstGeom>
        </p:spPr>
      </p:pic>
      <p:pic>
        <p:nvPicPr>
          <p:cNvPr id="26" name="Picture 25" descr="Icon&#10;&#10;Description automatically generated">
            <a:extLst>
              <a:ext uri="{FF2B5EF4-FFF2-40B4-BE49-F238E27FC236}">
                <a16:creationId xmlns:a16="http://schemas.microsoft.com/office/drawing/2014/main" id="{8D3EA648-FCBD-45BC-A761-ED0A0694AA17}"/>
              </a:ext>
            </a:extLst>
          </p:cNvPr>
          <p:cNvPicPr>
            <a:picLocks noChangeAspect="1"/>
          </p:cNvPicPr>
          <p:nvPr/>
        </p:nvPicPr>
        <p:blipFill rotWithShape="1">
          <a:blip r:embed="rId10"/>
          <a:srcRect l="12708" t="10576" r="9034" b="27886"/>
          <a:stretch/>
        </p:blipFill>
        <p:spPr>
          <a:xfrm>
            <a:off x="1858782" y="4975410"/>
            <a:ext cx="914400" cy="914400"/>
          </a:xfrm>
          <a:prstGeom prst="ellipse">
            <a:avLst/>
          </a:prstGeom>
        </p:spPr>
      </p:pic>
      <p:pic>
        <p:nvPicPr>
          <p:cNvPr id="28" name="Picture 27" descr="Logo, company name&#10;&#10;Description automatically generated">
            <a:extLst>
              <a:ext uri="{FF2B5EF4-FFF2-40B4-BE49-F238E27FC236}">
                <a16:creationId xmlns:a16="http://schemas.microsoft.com/office/drawing/2014/main" id="{1696C009-ABD3-4E8A-84E2-D3D6B1DBFCF4}"/>
              </a:ext>
            </a:extLst>
          </p:cNvPr>
          <p:cNvPicPr>
            <a:picLocks noChangeAspect="1"/>
          </p:cNvPicPr>
          <p:nvPr/>
        </p:nvPicPr>
        <p:blipFill rotWithShape="1">
          <a:blip r:embed="rId11"/>
          <a:srcRect l="16147" t="7478" r="8853" b="30984"/>
          <a:stretch/>
        </p:blipFill>
        <p:spPr>
          <a:xfrm>
            <a:off x="3408978" y="3563988"/>
            <a:ext cx="914400" cy="914400"/>
          </a:xfrm>
          <a:prstGeom prst="ellipse">
            <a:avLst/>
          </a:prstGeom>
        </p:spPr>
      </p:pic>
      <p:sp>
        <p:nvSpPr>
          <p:cNvPr id="20" name="Content Placeholder 3">
            <a:extLst>
              <a:ext uri="{FF2B5EF4-FFF2-40B4-BE49-F238E27FC236}">
                <a16:creationId xmlns:a16="http://schemas.microsoft.com/office/drawing/2014/main" id="{1DD4F54E-8CE4-4D20-8BF7-9F945E2035CB}"/>
              </a:ext>
            </a:extLst>
          </p:cNvPr>
          <p:cNvSpPr txBox="1">
            <a:spLocks/>
          </p:cNvSpPr>
          <p:nvPr/>
        </p:nvSpPr>
        <p:spPr>
          <a:xfrm>
            <a:off x="4663441" y="2465891"/>
            <a:ext cx="7217410" cy="3334246"/>
          </a:xfrm>
          <a:prstGeom prst="rect">
            <a:avLst/>
          </a:prstGeom>
        </p:spPr>
        <p:txBody>
          <a:bodyPr vert="horz" wrap="square" lIns="0" tIns="0" rIns="0" bIns="0" spcCol="301752" rtlCol="0">
            <a:spAutoFit/>
          </a:bodyPr>
          <a:lstStyle>
            <a:lvl1pPr marL="228600" indent="-228600" algn="l" defTabSz="914400" rtl="0" eaLnBrk="1" latinLnBrk="0" hangingPunct="1">
              <a:lnSpc>
                <a:spcPct val="100000"/>
              </a:lnSpc>
              <a:spcBef>
                <a:spcPts val="1200"/>
              </a:spcBef>
              <a:buClr>
                <a:schemeClr val="tx2"/>
              </a:buClr>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sz="1600" dirty="0"/>
              <a:t>To make this possible, activated T cells upregulate factors that enable</a:t>
            </a:r>
            <a:br>
              <a:rPr lang="en-US" sz="1600" dirty="0"/>
            </a:br>
            <a:r>
              <a:rPr lang="en-US" sz="1600" dirty="0"/>
              <a:t>them to recognize threats and </a:t>
            </a:r>
            <a:r>
              <a:rPr lang="en-US" sz="1600" b="1" dirty="0"/>
              <a:t>migrate through blood vessel walls</a:t>
            </a:r>
            <a:r>
              <a:rPr lang="en-US" sz="1600" dirty="0"/>
              <a:t>, into affected tissues</a:t>
            </a:r>
            <a:r>
              <a:rPr lang="en-US" sz="1600" baseline="30000" dirty="0"/>
              <a:t>25,26</a:t>
            </a:r>
          </a:p>
          <a:p>
            <a:pPr>
              <a:spcBef>
                <a:spcPts val="2800"/>
              </a:spcBef>
            </a:pPr>
            <a:r>
              <a:rPr lang="en-US" sz="1600" dirty="0"/>
              <a:t>T-cell migration occurs across non-lymphoid tissues, with documented trafficking to even particularly </a:t>
            </a:r>
            <a:r>
              <a:rPr lang="en-US" sz="1600" b="1" dirty="0"/>
              <a:t>selective tissues such as the eye and brain</a:t>
            </a:r>
            <a:r>
              <a:rPr lang="en-US" sz="1600" baseline="30000" dirty="0"/>
              <a:t>27-33</a:t>
            </a:r>
          </a:p>
          <a:p>
            <a:pPr>
              <a:spcBef>
                <a:spcPts val="2800"/>
              </a:spcBef>
            </a:pPr>
            <a:r>
              <a:rPr lang="en-US" sz="1600" dirty="0"/>
              <a:t>After the activated cytotoxic T cell population diminishes, </a:t>
            </a:r>
            <a:r>
              <a:rPr lang="en-US" sz="1600" b="1" dirty="0"/>
              <a:t>memory T cells remain capable of trafficking to surrounding tissues </a:t>
            </a:r>
            <a:r>
              <a:rPr lang="en-US" sz="1600" dirty="0"/>
              <a:t>in the event of antigen reoccurence</a:t>
            </a:r>
            <a:r>
              <a:rPr lang="en-US" sz="1600" baseline="30000" dirty="0"/>
              <a:t>28</a:t>
            </a:r>
          </a:p>
          <a:p>
            <a:endParaRPr lang="en-US" sz="1600" dirty="0"/>
          </a:p>
        </p:txBody>
      </p:sp>
      <p:pic>
        <p:nvPicPr>
          <p:cNvPr id="21" name="Picture 20" descr="A close up&#10;&#10;Description automatically generated">
            <a:extLst>
              <a:ext uri="{FF2B5EF4-FFF2-40B4-BE49-F238E27FC236}">
                <a16:creationId xmlns:a16="http://schemas.microsoft.com/office/drawing/2014/main" id="{FAAA3824-3F05-43BF-8C76-18C3E2734CE8}"/>
              </a:ext>
            </a:extLst>
          </p:cNvPr>
          <p:cNvPicPr>
            <a:picLocks noChangeAspect="1"/>
          </p:cNvPicPr>
          <p:nvPr/>
        </p:nvPicPr>
        <p:blipFill>
          <a:blip r:embed="rId12"/>
          <a:stretch>
            <a:fillRect/>
          </a:stretch>
        </p:blipFill>
        <p:spPr>
          <a:xfrm>
            <a:off x="1735415" y="3440621"/>
            <a:ext cx="1161134" cy="1161134"/>
          </a:xfrm>
          <a:prstGeom prst="rect">
            <a:avLst/>
          </a:prstGeom>
        </p:spPr>
      </p:pic>
      <p:cxnSp>
        <p:nvCxnSpPr>
          <p:cNvPr id="16" name="Straight Connector 15">
            <a:extLst>
              <a:ext uri="{FF2B5EF4-FFF2-40B4-BE49-F238E27FC236}">
                <a16:creationId xmlns:a16="http://schemas.microsoft.com/office/drawing/2014/main" id="{8F704C52-33A7-4B21-921C-07FA5048924D}"/>
              </a:ext>
            </a:extLst>
          </p:cNvPr>
          <p:cNvCxnSpPr>
            <a:cxnSpLocks/>
          </p:cNvCxnSpPr>
          <p:nvPr/>
        </p:nvCxnSpPr>
        <p:spPr>
          <a:xfrm flipV="1">
            <a:off x="2315982" y="3119718"/>
            <a:ext cx="0" cy="313765"/>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25" name="Straight Connector 24">
            <a:extLst>
              <a:ext uri="{FF2B5EF4-FFF2-40B4-BE49-F238E27FC236}">
                <a16:creationId xmlns:a16="http://schemas.microsoft.com/office/drawing/2014/main" id="{6F1D3089-6903-4D14-AFCE-31FB891F3B7D}"/>
              </a:ext>
            </a:extLst>
          </p:cNvPr>
          <p:cNvCxnSpPr>
            <a:cxnSpLocks/>
          </p:cNvCxnSpPr>
          <p:nvPr/>
        </p:nvCxnSpPr>
        <p:spPr>
          <a:xfrm flipV="1">
            <a:off x="2680446" y="3348318"/>
            <a:ext cx="197225" cy="228602"/>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27" name="Straight Connector 26">
            <a:extLst>
              <a:ext uri="{FF2B5EF4-FFF2-40B4-BE49-F238E27FC236}">
                <a16:creationId xmlns:a16="http://schemas.microsoft.com/office/drawing/2014/main" id="{F27AF101-B256-4E00-8620-C5383E19A71A}"/>
              </a:ext>
            </a:extLst>
          </p:cNvPr>
          <p:cNvCxnSpPr>
            <a:cxnSpLocks/>
          </p:cNvCxnSpPr>
          <p:nvPr/>
        </p:nvCxnSpPr>
        <p:spPr>
          <a:xfrm flipH="1" flipV="1">
            <a:off x="1689100" y="3348318"/>
            <a:ext cx="197225" cy="228602"/>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29" name="Straight Connector 28">
            <a:extLst>
              <a:ext uri="{FF2B5EF4-FFF2-40B4-BE49-F238E27FC236}">
                <a16:creationId xmlns:a16="http://schemas.microsoft.com/office/drawing/2014/main" id="{52DDD4F2-6C9F-40F4-8C73-37D55D49972E}"/>
              </a:ext>
            </a:extLst>
          </p:cNvPr>
          <p:cNvCxnSpPr>
            <a:cxnSpLocks/>
          </p:cNvCxnSpPr>
          <p:nvPr/>
        </p:nvCxnSpPr>
        <p:spPr>
          <a:xfrm>
            <a:off x="2877670" y="3993779"/>
            <a:ext cx="340659" cy="0"/>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31" name="Straight Connector 30">
            <a:extLst>
              <a:ext uri="{FF2B5EF4-FFF2-40B4-BE49-F238E27FC236}">
                <a16:creationId xmlns:a16="http://schemas.microsoft.com/office/drawing/2014/main" id="{F855C36F-13EF-44E1-BDF4-B4FB1A4564AD}"/>
              </a:ext>
            </a:extLst>
          </p:cNvPr>
          <p:cNvCxnSpPr>
            <a:cxnSpLocks/>
          </p:cNvCxnSpPr>
          <p:nvPr/>
        </p:nvCxnSpPr>
        <p:spPr>
          <a:xfrm>
            <a:off x="1348441" y="3993779"/>
            <a:ext cx="340659" cy="0"/>
          </a:xfrm>
          <a:prstGeom prst="line">
            <a:avLst/>
          </a:prstGeom>
          <a:ln w="12700" cap="rnd">
            <a:solidFill>
              <a:schemeClr val="tx2"/>
            </a:solidFill>
            <a:headEnd type="triangle" w="med" len="med"/>
            <a:tailEnd type="none" w="med" len="med"/>
          </a:ln>
        </p:spPr>
        <p:style>
          <a:lnRef idx="1">
            <a:srgbClr val="BE2BBB"/>
          </a:lnRef>
          <a:fillRef idx="0">
            <a:schemeClr val="accent1"/>
          </a:fillRef>
          <a:effectRef idx="0">
            <a:srgbClr val="000000"/>
          </a:effectRef>
          <a:fontRef idx="minor">
            <a:schemeClr val="lt1"/>
          </a:fontRef>
        </p:style>
      </p:cxnSp>
      <p:cxnSp>
        <p:nvCxnSpPr>
          <p:cNvPr id="33" name="Straight Connector 32">
            <a:extLst>
              <a:ext uri="{FF2B5EF4-FFF2-40B4-BE49-F238E27FC236}">
                <a16:creationId xmlns:a16="http://schemas.microsoft.com/office/drawing/2014/main" id="{7B7A6E57-7594-4921-B34B-A91DDEEDF19C}"/>
              </a:ext>
            </a:extLst>
          </p:cNvPr>
          <p:cNvCxnSpPr>
            <a:cxnSpLocks/>
          </p:cNvCxnSpPr>
          <p:nvPr/>
        </p:nvCxnSpPr>
        <p:spPr>
          <a:xfrm>
            <a:off x="2315982" y="4621304"/>
            <a:ext cx="0" cy="313765"/>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34" name="Straight Connector 33">
            <a:extLst>
              <a:ext uri="{FF2B5EF4-FFF2-40B4-BE49-F238E27FC236}">
                <a16:creationId xmlns:a16="http://schemas.microsoft.com/office/drawing/2014/main" id="{94FEB88F-A7C0-41D8-8328-A6E2957335AB}"/>
              </a:ext>
            </a:extLst>
          </p:cNvPr>
          <p:cNvCxnSpPr>
            <a:cxnSpLocks/>
          </p:cNvCxnSpPr>
          <p:nvPr/>
        </p:nvCxnSpPr>
        <p:spPr>
          <a:xfrm>
            <a:off x="2680446" y="4477867"/>
            <a:ext cx="197225" cy="228602"/>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cxnSp>
        <p:nvCxnSpPr>
          <p:cNvPr id="35" name="Straight Connector 34">
            <a:extLst>
              <a:ext uri="{FF2B5EF4-FFF2-40B4-BE49-F238E27FC236}">
                <a16:creationId xmlns:a16="http://schemas.microsoft.com/office/drawing/2014/main" id="{F1782B19-F028-4BE8-906C-3DE050771B7F}"/>
              </a:ext>
            </a:extLst>
          </p:cNvPr>
          <p:cNvCxnSpPr>
            <a:cxnSpLocks/>
          </p:cNvCxnSpPr>
          <p:nvPr/>
        </p:nvCxnSpPr>
        <p:spPr>
          <a:xfrm flipH="1">
            <a:off x="1689100" y="4477867"/>
            <a:ext cx="197225" cy="228602"/>
          </a:xfrm>
          <a:prstGeom prst="line">
            <a:avLst/>
          </a:prstGeom>
          <a:ln w="12700" cap="rnd">
            <a:solidFill>
              <a:schemeClr val="tx2"/>
            </a:solidFill>
            <a:headEnd type="none" w="med" len="med"/>
            <a:tailEnd type="triangle" w="med" len="med"/>
          </a:ln>
        </p:spPr>
        <p:style>
          <a:lnRef idx="1">
            <a:srgbClr val="BE2BBB"/>
          </a:lnRef>
          <a:fillRef idx="0">
            <a:schemeClr val="accent1"/>
          </a:fillRef>
          <a:effectRef idx="0">
            <a:srgbClr val="000000"/>
          </a:effectRef>
          <a:fontRef idx="minor">
            <a:schemeClr val="lt1"/>
          </a:fontRef>
        </p:style>
      </p:cxnSp>
      <p:sp>
        <p:nvSpPr>
          <p:cNvPr id="36" name="Rectangle 35">
            <a:extLst>
              <a:ext uri="{FF2B5EF4-FFF2-40B4-BE49-F238E27FC236}">
                <a16:creationId xmlns:a16="http://schemas.microsoft.com/office/drawing/2014/main" id="{1D72F9D4-83A5-4FDE-A35D-31DC3F46AB9B}"/>
              </a:ext>
            </a:extLst>
          </p:cNvPr>
          <p:cNvSpPr/>
          <p:nvPr/>
        </p:nvSpPr>
        <p:spPr>
          <a:xfrm>
            <a:off x="365125" y="0"/>
            <a:ext cx="2476960" cy="2616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r>
              <a:rPr lang="en-US" sz="1100" b="1" dirty="0">
                <a:solidFill>
                  <a:schemeClr val="bg1"/>
                </a:solidFill>
                <a:cs typeface="Arial"/>
              </a:rPr>
              <a:t>Essential principles of immunology</a:t>
            </a:r>
          </a:p>
        </p:txBody>
      </p:sp>
    </p:spTree>
    <p:custDataLst>
      <p:tags r:id="rId1"/>
    </p:custDataLst>
    <p:extLst>
      <p:ext uri="{BB962C8B-B14F-4D97-AF65-F5344CB8AC3E}">
        <p14:creationId xmlns:p14="http://schemas.microsoft.com/office/powerpoint/2010/main" val="51319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ristol Myers Squibb">
  <a:themeElements>
    <a:clrScheme name="Custom 17">
      <a:dk1>
        <a:srgbClr val="595454"/>
      </a:dk1>
      <a:lt1>
        <a:srgbClr val="FFFFFF"/>
      </a:lt1>
      <a:dk2>
        <a:srgbClr val="595454"/>
      </a:dk2>
      <a:lt2>
        <a:srgbClr val="FFFFFF"/>
      </a:lt2>
      <a:accent1>
        <a:srgbClr val="61B2C6"/>
      </a:accent1>
      <a:accent2>
        <a:srgbClr val="ED8C00"/>
      </a:accent2>
      <a:accent3>
        <a:srgbClr val="A69F9E"/>
      </a:accent3>
      <a:accent4>
        <a:srgbClr val="EEE7E7"/>
      </a:accent4>
      <a:accent5>
        <a:srgbClr val="E0F0F3"/>
      </a:accent5>
      <a:accent6>
        <a:srgbClr val="FAE8CB"/>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Teal">
      <a:srgbClr val="62B2C6"/>
    </a:custClr>
    <a:custClr name="Teal 20%">
      <a:srgbClr val="E0F0F4"/>
    </a:custClr>
    <a:custClr name="Teal 10%">
      <a:srgbClr val="EFF7F9"/>
    </a:custClr>
    <a:custClr name="Gold">
      <a:srgbClr val="ED8C00"/>
    </a:custClr>
    <a:custClr name="Gold 20%">
      <a:srgbClr val="FAE8CB"/>
    </a:custClr>
    <a:custClr name="Gold 10%">
      <a:srgbClr val="F6EEDF"/>
    </a:custClr>
    <a:custClr name="Dark gray">
      <a:srgbClr val="595454"/>
    </a:custClr>
    <a:custClr name="Gray">
      <a:srgbClr val="A69F9F"/>
    </a:custClr>
    <a:custClr name="Light Gray">
      <a:srgbClr val="EEE7E7"/>
    </a:custClr>
    <a:custClr name="Purple">
      <a:srgbClr val="BE2BBB"/>
    </a:custClr>
  </a:custClrLst>
  <a:extLst>
    <a:ext uri="{05A4C25C-085E-4340-85A3-A5531E510DB2}">
      <thm15:themeFamily xmlns:thm15="http://schemas.microsoft.com/office/thememl/2012/main" name="PPTwithtables" id="{5CAA6F2E-52E8-DE41-B77E-17ADC3095DB4}" vid="{94418820-ACAD-3749-9037-F19300F61A87}"/>
    </a:ext>
  </a:extLst>
</a:theme>
</file>

<file path=ppt/theme/theme2.xml><?xml version="1.0" encoding="utf-8"?>
<a:theme xmlns:a="http://schemas.openxmlformats.org/drawingml/2006/main" name="1_Bristol Myers Squibb">
  <a:themeElements>
    <a:clrScheme name="Custom 17">
      <a:dk1>
        <a:srgbClr val="595454"/>
      </a:dk1>
      <a:lt1>
        <a:srgbClr val="FFFFFF"/>
      </a:lt1>
      <a:dk2>
        <a:srgbClr val="595454"/>
      </a:dk2>
      <a:lt2>
        <a:srgbClr val="FFFFFF"/>
      </a:lt2>
      <a:accent1>
        <a:srgbClr val="61B2C6"/>
      </a:accent1>
      <a:accent2>
        <a:srgbClr val="ED8C00"/>
      </a:accent2>
      <a:accent3>
        <a:srgbClr val="A69F9E"/>
      </a:accent3>
      <a:accent4>
        <a:srgbClr val="EEE7E7"/>
      </a:accent4>
      <a:accent5>
        <a:srgbClr val="E0F0F3"/>
      </a:accent5>
      <a:accent6>
        <a:srgbClr val="FAE8CB"/>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Teal">
      <a:srgbClr val="62B2C6"/>
    </a:custClr>
    <a:custClr name="Teal 20%">
      <a:srgbClr val="E0F0F4"/>
    </a:custClr>
    <a:custClr name="Teal 10%">
      <a:srgbClr val="EFF7F9"/>
    </a:custClr>
    <a:custClr name="Gold">
      <a:srgbClr val="ED8C00"/>
    </a:custClr>
    <a:custClr name="Gold 20%">
      <a:srgbClr val="FAE8CB"/>
    </a:custClr>
    <a:custClr name="Gold 10%">
      <a:srgbClr val="F6EEDF"/>
    </a:custClr>
    <a:custClr name="Dark gray">
      <a:srgbClr val="595454"/>
    </a:custClr>
    <a:custClr name="Gray">
      <a:srgbClr val="A69F9F"/>
    </a:custClr>
    <a:custClr name="Light Gray">
      <a:srgbClr val="EEE7E7"/>
    </a:custClr>
    <a:custClr name="Purple">
      <a:srgbClr val="BE2BBB"/>
    </a:custClr>
  </a:custClrLst>
  <a:extLst>
    <a:ext uri="{05A4C25C-085E-4340-85A3-A5531E510DB2}">
      <thm15:themeFamily xmlns:thm15="http://schemas.microsoft.com/office/thememl/2012/main" name="PPTwithtables" id="{5CAA6F2E-52E8-DE41-B77E-17ADC3095DB4}" vid="{94418820-ACAD-3749-9037-F19300F61A87}"/>
    </a:ext>
  </a:extLst>
</a:theme>
</file>

<file path=ppt/theme/theme3.xml><?xml version="1.0" encoding="utf-8"?>
<a:theme xmlns:a="http://schemas.openxmlformats.org/drawingml/2006/main" name="Bristol Myers Squibb">
  <a:themeElements>
    <a:clrScheme name="Bristol Myers Squibb Colors">
      <a:dk1>
        <a:srgbClr val="595454"/>
      </a:dk1>
      <a:lt1>
        <a:srgbClr val="FFFFFF"/>
      </a:lt1>
      <a:dk2>
        <a:srgbClr val="595454"/>
      </a:dk2>
      <a:lt2>
        <a:srgbClr val="EEE7E7"/>
      </a:lt2>
      <a:accent1>
        <a:srgbClr val="A69F9F"/>
      </a:accent1>
      <a:accent2>
        <a:srgbClr val="FFD186"/>
      </a:accent2>
      <a:accent3>
        <a:srgbClr val="33D6F1"/>
      </a:accent3>
      <a:accent4>
        <a:srgbClr val="CB7C78"/>
      </a:accent4>
      <a:accent5>
        <a:srgbClr val="59FFB9"/>
      </a:accent5>
      <a:accent6>
        <a:srgbClr val="FDA97D"/>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1">
      <a:srgbClr val="FFECCD"/>
    </a:custClr>
    <a:custClr name="Peach 1">
      <a:srgbClr val="FEDCCA"/>
    </a:custClr>
    <a:custClr name="Sienna 1">
      <a:srgbClr val="DAC5C5"/>
    </a:custClr>
    <a:custClr name="Mint 1">
      <a:srgbClr val="C5FFE6"/>
    </a:custClr>
    <a:custClr name="Aqua 1">
      <a:srgbClr val="C0F2FB"/>
    </a:custClr>
    <a:custClr name="Olive 1">
      <a:srgbClr val="EAD5C9"/>
    </a:custClr>
    <a:custClr name="Almond 1">
      <a:srgbClr val="DFCBC3"/>
    </a:custClr>
    <a:custClr name="Chocolate 1">
      <a:srgbClr val="D2CAC8"/>
    </a:custClr>
    <a:custClr name="White">
      <a:srgbClr val="FFFFFF"/>
    </a:custClr>
    <a:custClr name="White">
      <a:srgbClr val="FFFFFF"/>
    </a:custClr>
  </a:custClrLst>
</a:theme>
</file>

<file path=ppt/theme/theme4.xml><?xml version="1.0" encoding="utf-8"?>
<a:theme xmlns:a="http://schemas.openxmlformats.org/drawingml/2006/main" name="Bristol Myers Squibb">
  <a:themeElements>
    <a:clrScheme name="Bristol Myers Squibb Colors">
      <a:dk1>
        <a:srgbClr val="595454"/>
      </a:dk1>
      <a:lt1>
        <a:srgbClr val="FFFFFF"/>
      </a:lt1>
      <a:dk2>
        <a:srgbClr val="595454"/>
      </a:dk2>
      <a:lt2>
        <a:srgbClr val="EEE7E7"/>
      </a:lt2>
      <a:accent1>
        <a:srgbClr val="A69F9F"/>
      </a:accent1>
      <a:accent2>
        <a:srgbClr val="FFD186"/>
      </a:accent2>
      <a:accent3>
        <a:srgbClr val="33D6F1"/>
      </a:accent3>
      <a:accent4>
        <a:srgbClr val="CB7C78"/>
      </a:accent4>
      <a:accent5>
        <a:srgbClr val="59FFB9"/>
      </a:accent5>
      <a:accent6>
        <a:srgbClr val="FDA97D"/>
      </a:accent6>
      <a:hlink>
        <a:srgbClr val="BE2BBB"/>
      </a:hlink>
      <a:folHlink>
        <a:srgbClr val="BE2BBB"/>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28575" cap="rnd"/>
      </a:spPr>
      <a:bodyPr/>
      <a:lstStyle/>
      <a:style>
        <a:lnRef idx="1">
          <a:srgbClr val="BE2BBB"/>
        </a:lnRef>
        <a:fillRef idx="0">
          <a:schemeClr val="accent1"/>
        </a:fillRef>
        <a:effectRef idx="0">
          <a:srgbClr val="000000"/>
        </a:effectRef>
        <a:fontRef idx="minor">
          <a:schemeClr val="lt1"/>
        </a:fontRef>
      </a:style>
    </a:lnDef>
    <a:txDef>
      <a:spPr>
        <a:noFill/>
      </a:spPr>
      <a:bodyPr wrap="square" lIns="0" tIns="0" rIns="0" bIns="0" rtlCol="0">
        <a:noAutofit/>
      </a:bodyPr>
      <a:lstStyle>
        <a:defPPr>
          <a:lnSpc>
            <a:spcPct val="100000"/>
          </a:lnSpc>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1">
      <a:srgbClr val="FFECCD"/>
    </a:custClr>
    <a:custClr name="Peach 1">
      <a:srgbClr val="FEDCCA"/>
    </a:custClr>
    <a:custClr name="Sienna 1">
      <a:srgbClr val="DAC5C5"/>
    </a:custClr>
    <a:custClr name="Mint 1">
      <a:srgbClr val="C5FFE6"/>
    </a:custClr>
    <a:custClr name="Aqua 1">
      <a:srgbClr val="C0F2FB"/>
    </a:custClr>
    <a:custClr name="Olive 1">
      <a:srgbClr val="EAD5C9"/>
    </a:custClr>
    <a:custClr name="Almond 1">
      <a:srgbClr val="DFCBC3"/>
    </a:custClr>
    <a:custClr name="Chocolate 1">
      <a:srgbClr val="D2CAC8"/>
    </a:custClr>
    <a:custClr name="White">
      <a:srgbClr val="FFFFFF"/>
    </a:custClr>
    <a:custClr name="White">
      <a:srgbClr val="FFFFFF"/>
    </a:custClr>
  </a:custClrLst>
</a:theme>
</file>

<file path=docProps/app.xml><?xml version="1.0" encoding="utf-8"?>
<Properties xmlns="http://schemas.openxmlformats.org/officeDocument/2006/extended-properties" xmlns:vt="http://schemas.openxmlformats.org/officeDocument/2006/docPropsVTypes">
  <Template>Facet</Template>
  <TotalTime>60970</TotalTime>
  <Words>20286</Words>
  <Application>Microsoft Office PowerPoint</Application>
  <PresentationFormat>Widescreen</PresentationFormat>
  <Paragraphs>1485</Paragraphs>
  <Slides>83</Slides>
  <Notes>83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83</vt:i4>
      </vt:variant>
    </vt:vector>
  </HeadingPairs>
  <TitlesOfParts>
    <vt:vector size="91" baseType="lpstr">
      <vt:lpstr>Arial</vt:lpstr>
      <vt:lpstr>Calibri</vt:lpstr>
      <vt:lpstr>Proxima Nova</vt:lpstr>
      <vt:lpstr>Proxima Nova Th</vt:lpstr>
      <vt:lpstr>Roboto</vt:lpstr>
      <vt:lpstr>Trebuchet MS</vt:lpstr>
      <vt:lpstr>Bristol Myers Squibb</vt:lpstr>
      <vt:lpstr>1_Bristol Myers Squibb</vt:lpstr>
      <vt:lpstr>Looking deeper into the science of Immuno-Oncology</vt:lpstr>
      <vt:lpstr>About</vt:lpstr>
      <vt:lpstr>PowerPoint Presentation</vt:lpstr>
      <vt:lpstr>Differentiating self from nonself is a hallmark of the immune response</vt:lpstr>
      <vt:lpstr>Innate and adaptive immunity are complementary responses</vt:lpstr>
      <vt:lpstr>Innate immunity is rapid and antigen-independent</vt:lpstr>
      <vt:lpstr>APCs act as central messengers between innate and adaptive immunity</vt:lpstr>
      <vt:lpstr>Adaptive immunity is durable and antigen-dependent</vt:lpstr>
      <vt:lpstr>T cells migrate throughout the body in search of antigens </vt:lpstr>
      <vt:lpstr>Select cells of the immune system</vt:lpstr>
      <vt:lpstr>PowerPoint Presentation</vt:lpstr>
      <vt:lpstr>Introduction to the tumor microenvironment and the immune response </vt:lpstr>
      <vt:lpstr>Antitumor activity of the innate and adaptive  immune responses</vt:lpstr>
      <vt:lpstr>Key stages of the antitumor immune response</vt:lpstr>
      <vt:lpstr>Tumor cells can evade and suppress immune activity</vt:lpstr>
      <vt:lpstr>The immune system uses a network of signaling pathways to detect and eliminate tumor cells4,14,34,35</vt:lpstr>
      <vt:lpstr>Empowering the immune system to fight cancer</vt:lpstr>
      <vt:lpstr>There are multiple mechanisms under investigation for tumor detection and elimination</vt:lpstr>
      <vt:lpstr>Immune pathways combine to refine response</vt:lpstr>
      <vt:lpstr>I-O research is based on a depth of evidence for the immune response to cancer</vt:lpstr>
      <vt:lpstr>There is broad potential for Immuno-Oncology research based on evidence for immunogenicity across tumor types</vt:lpstr>
      <vt:lpstr>PowerPoint Presentation</vt:lpstr>
      <vt:lpstr>Checkpoint pathways maintain checks and balances on the immune response1-16*</vt:lpstr>
      <vt:lpstr>Checkpoint receptors are expressed on various cells of the immune system </vt:lpstr>
      <vt:lpstr>Checkpoint pathways can diminish antitumor T-cell activity through T-cell exhaustion and decreased memory T-cell formation6,8,9,28-31</vt:lpstr>
      <vt:lpstr>Tumor cells may leverage checkpoint pathways to evade   immune responses10,17</vt:lpstr>
      <vt:lpstr>Research is investigating modulation of immune checkpoint pathways* to potentially increase antitumor response10,45,46 </vt:lpstr>
      <vt:lpstr>PowerPoint Presentation</vt:lpstr>
      <vt:lpstr>In earlier stages* of many cancer types, the risk of recurrence following complete surgical resection may be high1-5</vt:lpstr>
      <vt:lpstr>Research aims to explore the potential of I-O to target and eliminate tumor cells in earlier stages of cancer7-11</vt:lpstr>
      <vt:lpstr>Surrogate endpoints for survival may help to assess the efficacy of treatment in the neoadjuvant, adjuvant, and perioperative settings13-22</vt:lpstr>
      <vt:lpstr>Pathologic response may provide an early indicator of neoadjuvant I-O efficacy14,35,36</vt:lpstr>
      <vt:lpstr>ctDNA may be used to help monitor disease and tumor response to I-O</vt:lpstr>
      <vt:lpstr>Multidisciplinary team collaboration is key in effective management of earlier stages of cancer</vt:lpstr>
      <vt:lpstr>PowerPoint Presentation</vt:lpstr>
      <vt:lpstr>Biomarkers in I-O research</vt:lpstr>
      <vt:lpstr>Biomarkers can help guide clinical decisions</vt:lpstr>
      <vt:lpstr>I-O biomarkers are a dynamic and diverse subset of biomarkers*</vt:lpstr>
      <vt:lpstr>Investigational I-O biomarker: genomic features</vt:lpstr>
      <vt:lpstr>Mutations within mismatch repair (MMR) pathway genes may lead to MSI-H/dMMR tumors</vt:lpstr>
      <vt:lpstr>Investigational I-O biomarker: inflammation gene signatures</vt:lpstr>
      <vt:lpstr>Investigational I-O biomarker: immune modulators</vt:lpstr>
      <vt:lpstr>Investigational I-O biomarker: circulating biomarkers</vt:lpstr>
      <vt:lpstr>Additional advances have led to exploration of minimally invasive approaches to biomarker testing</vt:lpstr>
      <vt:lpstr>A comprehensive view of biomarkers enhances our understanding of tumor interaction with the immune system</vt:lpstr>
      <vt:lpstr>PowerPoint Presentation</vt:lpstr>
      <vt:lpstr>I-O is a different approach that fights cancer by targeting the immune system</vt:lpstr>
      <vt:lpstr>Immune responses have the potential to deepen and sustain over time</vt:lpstr>
      <vt:lpstr>Pseudoprogression may reflect development of  antitumor immunity </vt:lpstr>
      <vt:lpstr>Pseudoprogression should be considered until disease progression can be confirmed</vt:lpstr>
      <vt:lpstr>Endpoint considerations for I-O research: response outcomes</vt:lpstr>
      <vt:lpstr>Endpoint considerations for I-O research: survival outcomes</vt:lpstr>
      <vt:lpstr>Endpoint considerations for I-O research: additional outcomes</vt:lpstr>
      <vt:lpstr>Immune-mediated adverse reactions (1/3)</vt:lpstr>
      <vt:lpstr>Immune-mediated adverse reactions (2/3)</vt:lpstr>
      <vt:lpstr>Immune-mediated adverse reactions (3/3)</vt:lpstr>
      <vt:lpstr>Multidisciplinary teams work together to limit adverse events, improve outcomes, and add to patient satisfaction53</vt:lpstr>
      <vt:lpstr>PowerPoint Presentation</vt:lpstr>
      <vt:lpstr>Ongoing research is investigating how to improve current anticancer approaches1-4</vt:lpstr>
      <vt:lpstr>Tumors that are resistant to I-O therapy may either have existing mechanisms of resistance or exploit evasive methods to overcome I-O treatment</vt:lpstr>
      <vt:lpstr>Combination therapies are being investigated to help convert noninflamed tumors to inflamed tumors</vt:lpstr>
      <vt:lpstr>Combining immunotherapies with other treatment modalities may enhance the antitumor response22,23</vt:lpstr>
      <vt:lpstr>Research is ongoing to explore potential synergistic effects of immunotherapy in combination with chemotherapy and/or radiation</vt:lpstr>
      <vt:lpstr>Research is ongoing to explore the potential synergistic antitumor effects of immunotherapy in combination with targeted therapies</vt:lpstr>
      <vt:lpstr>Research suggests that checkpoint pathways may have additive or possibly synergistic potential due to differences in location, timing, and non-redundancy of effects27*</vt:lpstr>
      <vt:lpstr>Rationale for investigating the modulation of  multiple checkpoints</vt:lpstr>
      <vt:lpstr>I-O research is constantly evolving</vt:lpstr>
      <vt:lpstr>References for Topic 1 (1 of 2) </vt:lpstr>
      <vt:lpstr>References for Topic 1 (2 of 2)</vt:lpstr>
      <vt:lpstr>References for Topic 2 (1 of 3) </vt:lpstr>
      <vt:lpstr>References for Topic 2 (2 of 3)</vt:lpstr>
      <vt:lpstr>References for Topic 2 (3 of 3)</vt:lpstr>
      <vt:lpstr>References for Topic 3 (1 of 2)</vt:lpstr>
      <vt:lpstr>References for Topic 3 (2 of 2)</vt:lpstr>
      <vt:lpstr>References for Topic 4 (1 of 2)</vt:lpstr>
      <vt:lpstr>References for Topic 4 (2 of 2)</vt:lpstr>
      <vt:lpstr>References for Topic 5 (1 of 2)</vt:lpstr>
      <vt:lpstr>References for Topic 5 (2 of 2)</vt:lpstr>
      <vt:lpstr>References for Topic 6 (1 of 2)</vt:lpstr>
      <vt:lpstr>References for Topic 6 (2 of 2)</vt:lpstr>
      <vt:lpstr>References for Topic 7 (1 of 2)</vt:lpstr>
      <vt:lpstr>References for Topic 7 (2 of 2)</vt:lpstr>
      <vt:lpstr>Abbreviations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Immune System and Cancer:  Unlocking the Potential of  Immuno-Oncology Research</dc:title>
  <dc:subject/>
  <dc:creator>kurt daisley</dc:creator>
  <cp:keywords/>
  <dc:description/>
  <cp:lastModifiedBy>Ashley Daset</cp:lastModifiedBy>
  <cp:revision>892</cp:revision>
  <cp:lastPrinted>2023-12-06T18:11:42Z</cp:lastPrinted>
  <dcterms:created xsi:type="dcterms:W3CDTF">2020-10-28T16:17:42Z</dcterms:created>
  <dcterms:modified xsi:type="dcterms:W3CDTF">2023-12-06T18:12:07Z</dcterms:modified>
  <cp:category/>
</cp:coreProperties>
</file>